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79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4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8. Всеобъемлющий Интернет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0" name="Группа  5"/>
          <p:cNvGrpSpPr/>
          <p:nvPr/>
        </p:nvGrpSpPr>
        <p:grpSpPr>
          <a:xfrm>
            <a:off x="685321" y="640080"/>
            <a:ext cx="6153495" cy="525272"/>
            <a:chOff x="909439" y="2101091"/>
            <a:chExt cx="6153495" cy="611814"/>
          </a:xfrm>
        </p:grpSpPr>
        <p:sp>
          <p:nvSpPr>
            <p:cNvPr id="5031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2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3" name="Текст  5"/>
          <p:cNvSpPr txBox="1">
            <a:spLocks/>
          </p:cNvSpPr>
          <p:nvPr/>
        </p:nvSpPr>
        <p:spPr>
          <a:xfrm>
            <a:off x="685321" y="65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Эволюция Интернета: исторический обзор</a:t>
            </a:r>
          </a:p>
        </p:txBody>
      </p:sp>
      <p:grpSp>
        <p:nvGrpSpPr>
          <p:cNvPr id="5034" name="Группа  5"/>
          <p:cNvGrpSpPr/>
          <p:nvPr/>
        </p:nvGrpSpPr>
        <p:grpSpPr>
          <a:xfrm>
            <a:off x="685321" y="1275080"/>
            <a:ext cx="6153495" cy="525272"/>
            <a:chOff x="909439" y="2101091"/>
            <a:chExt cx="6153495" cy="611814"/>
          </a:xfrm>
        </p:grpSpPr>
        <p:sp>
          <p:nvSpPr>
            <p:cNvPr id="5035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6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7" name="Текст  5"/>
          <p:cNvSpPr txBox="1">
            <a:spLocks/>
          </p:cNvSpPr>
          <p:nvPr/>
        </p:nvSpPr>
        <p:spPr>
          <a:xfrm>
            <a:off x="685321" y="129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Сеть сетей: физическая основа Интернета</a:t>
            </a:r>
          </a:p>
        </p:txBody>
      </p:sp>
      <p:grpSp>
        <p:nvGrpSpPr>
          <p:cNvPr id="5038" name="Группа  5"/>
          <p:cNvGrpSpPr/>
          <p:nvPr/>
        </p:nvGrpSpPr>
        <p:grpSpPr>
          <a:xfrm>
            <a:off x="685321" y="1910079"/>
            <a:ext cx="6153495" cy="525272"/>
            <a:chOff x="909439" y="2101091"/>
            <a:chExt cx="6153495" cy="611814"/>
          </a:xfrm>
        </p:grpSpPr>
        <p:sp>
          <p:nvSpPr>
            <p:cNvPr id="503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1" name="Текст  5"/>
          <p:cNvSpPr txBox="1">
            <a:spLocks/>
          </p:cNvSpPr>
          <p:nvPr/>
        </p:nvSpPr>
        <p:spPr>
          <a:xfrm>
            <a:off x="685321" y="1928367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Три типа взаимодействия</a:t>
            </a:r>
          </a:p>
        </p:txBody>
      </p:sp>
      <p:grpSp>
        <p:nvGrpSpPr>
          <p:cNvPr id="5042" name="Группа  5"/>
          <p:cNvGrpSpPr/>
          <p:nvPr/>
        </p:nvGrpSpPr>
        <p:grpSpPr>
          <a:xfrm>
            <a:off x="685321" y="2545080"/>
            <a:ext cx="6153495" cy="525272"/>
            <a:chOff x="909439" y="2101091"/>
            <a:chExt cx="6153495" cy="611814"/>
          </a:xfrm>
        </p:grpSpPr>
        <p:sp>
          <p:nvSpPr>
            <p:cNvPr id="504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5" name="Текст  5"/>
          <p:cNvSpPr txBox="1">
            <a:spLocks/>
          </p:cNvSpPr>
          <p:nvPr/>
        </p:nvSpPr>
        <p:spPr>
          <a:xfrm>
            <a:off x="685321" y="256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Меняющееся поведение: влияние технологий</a:t>
            </a:r>
          </a:p>
        </p:txBody>
      </p:sp>
      <p:grpSp>
        <p:nvGrpSpPr>
          <p:cNvPr id="5046" name="Группа  5"/>
          <p:cNvGrpSpPr/>
          <p:nvPr/>
        </p:nvGrpSpPr>
        <p:grpSpPr>
          <a:xfrm>
            <a:off x="685321" y="3180080"/>
            <a:ext cx="6153495" cy="525272"/>
            <a:chOff x="909439" y="2101091"/>
            <a:chExt cx="6153495" cy="611814"/>
          </a:xfrm>
        </p:grpSpPr>
        <p:sp>
          <p:nvSpPr>
            <p:cNvPr id="5047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8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9" name="Текст  5"/>
          <p:cNvSpPr txBox="1">
            <a:spLocks/>
          </p:cNvSpPr>
          <p:nvPr/>
        </p:nvSpPr>
        <p:spPr>
          <a:xfrm>
            <a:off x="685321" y="319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Готовность к IoE: государство и будущее</a:t>
            </a:r>
          </a:p>
        </p:txBody>
      </p:sp>
      <p:grpSp>
        <p:nvGrpSpPr>
          <p:cNvPr id="5050" name="Группа  5"/>
          <p:cNvGrpSpPr/>
          <p:nvPr/>
        </p:nvGrpSpPr>
        <p:grpSpPr>
          <a:xfrm>
            <a:off x="685321" y="3815080"/>
            <a:ext cx="6153495" cy="525272"/>
            <a:chOff x="909439" y="2101091"/>
            <a:chExt cx="6153495" cy="611814"/>
          </a:xfrm>
        </p:grpSpPr>
        <p:sp>
          <p:nvSpPr>
            <p:cNvPr id="5051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2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3" name="Текст  5"/>
          <p:cNvSpPr txBox="1">
            <a:spLocks/>
          </p:cNvSpPr>
          <p:nvPr/>
        </p:nvSpPr>
        <p:spPr>
          <a:xfrm>
            <a:off x="685321" y="383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Как повысить ценность IoE</a:t>
            </a:r>
          </a:p>
        </p:txBody>
      </p:sp>
      <p:grpSp>
        <p:nvGrpSpPr>
          <p:cNvPr id="5054" name="Группа  5"/>
          <p:cNvGrpSpPr/>
          <p:nvPr/>
        </p:nvGrpSpPr>
        <p:grpSpPr>
          <a:xfrm>
            <a:off x="685321" y="4450080"/>
            <a:ext cx="6153495" cy="525272"/>
            <a:chOff x="909439" y="2101091"/>
            <a:chExt cx="6153495" cy="611814"/>
          </a:xfrm>
        </p:grpSpPr>
        <p:sp>
          <p:nvSpPr>
            <p:cNvPr id="5055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6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7" name="Текст  5"/>
          <p:cNvSpPr txBox="1">
            <a:spLocks/>
          </p:cNvSpPr>
          <p:nvPr/>
        </p:nvSpPr>
        <p:spPr>
          <a:xfrm>
            <a:off x="685321" y="446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Cisco и Всеобъемлющий Интернет</a:t>
            </a:r>
          </a:p>
        </p:txBody>
      </p:sp>
      <p:grpSp>
        <p:nvGrpSpPr>
          <p:cNvPr id="5058" name="Группа  5"/>
          <p:cNvGrpSpPr/>
          <p:nvPr/>
        </p:nvGrpSpPr>
        <p:grpSpPr>
          <a:xfrm>
            <a:off x="685321" y="5085080"/>
            <a:ext cx="6153495" cy="525272"/>
            <a:chOff x="909439" y="2101091"/>
            <a:chExt cx="6153495" cy="611814"/>
          </a:xfrm>
        </p:grpSpPr>
        <p:sp>
          <p:nvSpPr>
            <p:cNvPr id="505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1" name="Текст  5"/>
          <p:cNvSpPr txBox="1">
            <a:spLocks/>
          </p:cNvSpPr>
          <p:nvPr/>
        </p:nvSpPr>
        <p:spPr>
          <a:xfrm>
            <a:off x="685321" y="510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Компоненты сети: инфраструктура и устройства</a:t>
            </a:r>
          </a:p>
        </p:txBody>
      </p:sp>
      <p:grpSp>
        <p:nvGrpSpPr>
          <p:cNvPr id="5062" name="Группа  5"/>
          <p:cNvGrpSpPr/>
          <p:nvPr/>
        </p:nvGrpSpPr>
        <p:grpSpPr>
          <a:xfrm>
            <a:off x="685321" y="5720080"/>
            <a:ext cx="6153495" cy="525272"/>
            <a:chOff x="909439" y="2101091"/>
            <a:chExt cx="6153495" cy="611814"/>
          </a:xfrm>
        </p:grpSpPr>
        <p:sp>
          <p:nvSpPr>
            <p:cNvPr id="506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5" name="Текст  5"/>
          <p:cNvSpPr txBox="1">
            <a:spLocks/>
          </p:cNvSpPr>
          <p:nvPr/>
        </p:nvSpPr>
        <p:spPr>
          <a:xfrm>
            <a:off x="685321" y="573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9. Типы сетей и конвергентная сеть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посвящена эволюции Интернета: как он изменил общество и бизнес и как эти изменения продолжаются сегодня.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рассмотрим концепцию Всеобъемлющего Интернета (Internet of Everything, IoE) и её значение для будущего.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8. Всеобъемлющий Интернет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 Интернета: исторический обзор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FaHisto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время своего развития Интернет прошёл несколько чётких этапов, каждый из которых менял бизнес и общество. Прототип Интернета появился в 1969 году, а к 2020 году к сети было подключено около 50 миллиардов «вещей».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1969: начало ARPANET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шаги сети с коммутацией пакетов.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Эпоха коммуникаций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получили возможность обмениваться информацией и общаться.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экономика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электронной коммерции и онлайн-сервисов.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 сотрудничества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способы совместной работы и обмена информацией.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Всеобъемлющий Интернет (IoE)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устройств, людей, данных и процессов.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сетей: физическая основа Интернета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img_08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Говоря «Интернет», мы чаще думаем о сервисах, а не о физических соединениях. На деле Интернет — это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сетей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Каждый из нас подключается к нему через кабель или беспроводной канал, а сети провайдеров связаны между собой.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Всеобъемлющего Интернета (IoE)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объединяет четыре основных элемента.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Опоры IoE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взаимодействие и общение.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подключённые устройства и датчики.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оптимизация информационных потоков.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сбор и анализ в реальном времени.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2118309"/>
            <a:ext cx="10607040" cy="6858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типа взаимодействия</a:t>
            </a:r>
          </a:p>
        </p:txBody>
      </p:sp>
      <p:pic>
        <p:nvPicPr>
          <p:cNvPr id="5" name="Picture 4" descr="img_08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695" cy="2026869"/>
          </a:xfrm>
          <a:prstGeom prst="rect">
            <a:avLst/>
          </a:prstGeom>
        </p:spPr>
      </p:pic>
      <p:sp>
        <p:nvSpPr>
          <p:cNvPr id="5007" name="Прямоугольник  1"/>
          <p:cNvSpPr/>
          <p:nvPr/>
        </p:nvSpPr>
        <p:spPr>
          <a:xfrm>
            <a:off x="923544" y="2868117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08" name="Текст 5008"/>
          <p:cNvSpPr txBox="1"/>
          <p:nvPr/>
        </p:nvSpPr>
        <p:spPr>
          <a:xfrm>
            <a:off x="795528" y="3032709"/>
            <a:ext cx="5166360" cy="355097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Всеобъемлющего Интернета выделяют три основных типа взаимодействия между людьми и машинами.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— человек (P2P)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Прямое общение двух и более людей: социальные сети, видеоконференции, мессенджеры.</a:t>
            </a:r>
          </a:p>
        </p:txBody>
      </p:sp>
      <p:sp>
        <p:nvSpPr>
          <p:cNvPr id="5009" name="Текст 5009"/>
          <p:cNvSpPr txBox="1"/>
          <p:nvPr/>
        </p:nvSpPr>
        <p:spPr>
          <a:xfrm>
            <a:off x="6236208" y="3032709"/>
            <a:ext cx="5166360" cy="355097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— человек (M2P)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человека с электронными устройствами и системами: смартфоны, банкоматы, «умный дом», носимые устройства.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— машина (M2M)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 данными между устройствами без участия человека. Например, датчики умного счётчика передают показания на сервер энергокомпании.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Меняющееся поведение: влияние технологий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FaChart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Людям, компаниям и государствам приходится постоянно адаптироваться к изменениям. В 2012 году к Интернету было подключено больше устройств, чем людей на планете.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людей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меняет способы общения, сотрудничества и обучения.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по-другому реагируют на новости, события, рекламу и товары.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человек с цифровым устройством может собирать и обрабатывать информацию одним касанием экрана.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организаций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организации должны быстро адаптироваться к технологическим тенденциям.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технологии заметно снижают операционные расходы.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о клиентах в реальном времени позволяют создавать полезные сервисы.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быстро реагировать на обратную связь клиентов.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к IoE: государство и будущее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FaC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органы также ускоряют изменения с помощью технологий.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Барселона — «умный город»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2011 году городской совет Барселоны запустил проект «Барселона — город для людей». Датчики управляют освещением, парковками, поливом и сбором мусора, что экономит средства и улучшает жизнь горожан.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значит быть готовым к IoE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осведомлённость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датчики в реальном времени собирают данные о продуктах и процессах.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новые методы анализа данных помогают предсказывать тенденции и поведение.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точные прогнозы позволяют быстрее реагировать на рыночные угрозы и возможности.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три качества помогают организациям оптимально создавать, продвигать и поставлять товары и услуги.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57800" y="182880"/>
            <a:ext cx="4983480" cy="11430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повысить ценность IoE</a:t>
            </a:r>
          </a:p>
        </p:txBody>
      </p:sp>
      <p:pic>
        <p:nvPicPr>
          <p:cNvPr id="6" name="Picture 5" descr="img_08_7.jpg"/>
          <p:cNvPicPr>
            <a:picLocks noChangeAspect="1"/>
          </p:cNvPicPr>
          <p:nvPr/>
        </p:nvPicPr>
        <p:blipFill>
          <a:blip r:embed="rId3"/>
          <a:srcRect t="2948" b="2948"/>
          <a:stretch>
            <a:fillRect/>
          </a:stretch>
        </p:blipFill>
        <p:spPr>
          <a:xfrm>
            <a:off x="0" y="0"/>
            <a:ext cx="4855464" cy="6858000"/>
          </a:xfrm>
          <a:prstGeom prst="rect">
            <a:avLst/>
          </a:prstGeom>
        </p:spPr>
      </p:pic>
      <p:sp>
        <p:nvSpPr>
          <p:cNvPr id="5016" name="Прямоугольник  1"/>
          <p:cNvSpPr/>
          <p:nvPr/>
        </p:nvSpPr>
        <p:spPr>
          <a:xfrm>
            <a:off x="5367528" y="146304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17" name="Текст 5017"/>
          <p:cNvSpPr txBox="1"/>
          <p:nvPr/>
        </p:nvSpPr>
        <p:spPr>
          <a:xfrm>
            <a:off x="5257800" y="1783080"/>
            <a:ext cx="484632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которые хотят получить выгоду от Всеобъемлющего Интернета, могут идти тремя путями.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Инвестировать в инфраструктуру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IoE требует защищённой и надёжной сетевой инфраструктуры.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управление информацией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Внедрять технологии сбора данных, поддерживать обмен информацией и её анализ.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инклюзивный подход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вовлекать сотрудников в процесс изменений и формировать открытую атмосферу.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адаптирующие бизнес-процессы с помощью технологий IoE, получают конкурентное преимущество.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и Всеобъемлющий Интернет</a:t>
            </a:r>
          </a:p>
        </p:txBody>
      </p:sp>
      <p:sp>
        <p:nvSpPr>
          <p:cNvPr id="501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0" name="Picture 5019" descr="img_08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один из первых производителей, реализовавших комплексные решения для Всеобъемлющего Интернета в своих продуктах.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платформы открывают путь к следующему этапу развития Интернета: пятьдесят миллиардов объектов будут ежедневно генерировать огромные объёмы данных.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Сети — это фундамент Интернета. Эффективное построение, управление и защита сетей — ключ к полноценному IoE.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 способов передачи информации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наскальные рисунки;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печатный станок;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радио и телевидение;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телетайп и компьютерные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и IoE.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сети: инфраструктура и устройства</a:t>
            </a:r>
          </a:p>
        </p:txBody>
      </p:sp>
      <p:sp>
        <p:nvSpPr>
          <p:cNvPr id="502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3" name="Picture 5022" descr="FaSer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инфраструктура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платформа, поддерживающая сеть. Она обеспечивает стабильный канал передачи данных.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Оконечные устройства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компьютеры, рабочие станции, смартфоны, IP-камеры и т. д., участвующие в обмене данными;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оконечному устройству присваивается уникальный адрес;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серверы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предоставляют информацию другим устройствам;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запрашивают информацию у серверов и отображают её.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Промежуточные сетевые устройства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Коммутаторы и точки доступа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обеспечивают доступ к сети, восстанавливают и передают сигнал.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связывают сети между собой и выбирают путь для данных.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Межсетевые экраны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защищают сеть, ограничивая или запрещая потоки данных.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сетей и конвергентная сеть</a:t>
            </a:r>
          </a:p>
        </p:txBody>
      </p:sp>
      <p:sp>
        <p:nvSpPr>
          <p:cNvPr id="502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6" name="Picture 5025" descr="img_08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07404"/>
          </a:xfrm>
          <a:prstGeom prst="rect">
            <a:avLst/>
          </a:prstGeom>
        </p:spPr>
      </p:pic>
      <p:sp>
        <p:nvSpPr>
          <p:cNvPr id="2" name="Текст 502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инфраструктуры различаются по площади охвата, числу пользователей и набору услуг.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типы сетей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Локальная сеть (LAN)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дом, школа, офис; высокая скорость.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Глобальная сеть (WAN)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объединяет LAN в разных городах, странах и континентах.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крупнейшая сеть в мире, совокупность частных и общественных сетей.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Конвергентная сеть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позволяют объединить разные сети (данные, голос, видео) в одной платформе —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конвергентной сети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взаимодействуют напрямую по разным каналам связи;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сети по-прежнему есть отдельные компьютеры, телефоны и ТВ, но общая инфраструктура;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сети основана на правилах, соглашениях и стандартах.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«Опоры Всеобъемлющего Интернета» — люди, процессы, данные и вещи.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различать составляющие IoE, объяснять роль оконечных и промежуточных устройств, сравнивать LAN, WAN и Интернет.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Интернета, опоры IoE, взаимодействия P2P, M2P и M2M, влияние технологий на людей и организации, типы сетей и конвергентная сеть.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эволюция Интернета, концепция IoE, типы взаимодействия и компоненты сети.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29" name="Текст 5029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какого года известна сеть ARPANET с коммутацией пакетов?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этапы развития Интернета.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три типа взаимодействия в IoE.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готовность к IoE?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повысить ценность IoE для организации?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вклад внесла Cisco в развитие IoE?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сетевая инфраструктура?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примеры оконечных устройств.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сервер?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типы сетей и приведите примеры.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1137</Words>
  <Application>Microsoft Office PowerPoint</Application>
  <PresentationFormat>Широкоэкранный</PresentationFormat>
  <Paragraphs>143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8. Всеобъемлющий Интернет</vt:lpstr>
      <vt:lpstr>Эволюция Интернета: исторический обзор</vt:lpstr>
      <vt:lpstr>Сеть сетей: физическая основа Интернета</vt:lpstr>
      <vt:lpstr>Три типа взаимодействия</vt:lpstr>
      <vt:lpstr>Меняющееся поведение: влияние технологий</vt:lpstr>
      <vt:lpstr>Готовность к IoE: государство и будущее</vt:lpstr>
      <vt:lpstr>Как повысить ценность IoE</vt:lpstr>
      <vt:lpstr>Cisco и Всеобъемлющий Интернет</vt:lpstr>
      <vt:lpstr>Компоненты сети: инфраструктура и устройства</vt:lpstr>
      <vt:lpstr>Типы сетей и конвергентная сеть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20</cp:revision>
  <dcterms:created xsi:type="dcterms:W3CDTF">2019-12-09T08:36:04Z</dcterms:created>
  <dcterms:modified xsi:type="dcterms:W3CDTF">2026-09-29T06:16:28Z</dcterms:modified>
</cp:coreProperties>
</file>