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79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</a:t>
            </a:r>
            <a:r>
              <a:rPr lang="ru-RU" sz="1600" b="0" i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0" i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</a:t>
            </a:r>
            <a:r>
              <a:rPr lang="ru-RU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компьютерных </a:t>
            </a:r>
            <a:r>
              <a:rPr lang="ru-RU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10. Подключение неподключённого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0" name="Группа  5"/>
          <p:cNvGrpSpPr/>
          <p:nvPr/>
        </p:nvGrpSpPr>
        <p:grpSpPr>
          <a:xfrm>
            <a:off x="685321" y="640080"/>
            <a:ext cx="6153495" cy="525272"/>
            <a:chOff x="909439" y="2101091"/>
            <a:chExt cx="6153495" cy="611814"/>
          </a:xfrm>
        </p:grpSpPr>
        <p:sp>
          <p:nvSpPr>
            <p:cNvPr id="503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3" name="Текст  5"/>
          <p:cNvSpPr txBox="1">
            <a:spLocks/>
          </p:cNvSpPr>
          <p:nvPr/>
        </p:nvSpPr>
        <p:spPr>
          <a:xfrm>
            <a:off x="685321" y="65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Новые возможности и растущая система</a:t>
            </a:r>
          </a:p>
        </p:txBody>
      </p:sp>
      <p:grpSp>
        <p:nvGrpSpPr>
          <p:cNvPr id="5034" name="Группа  5"/>
          <p:cNvGrpSpPr/>
          <p:nvPr/>
        </p:nvGrpSpPr>
        <p:grpSpPr>
          <a:xfrm>
            <a:off x="685321" y="1275080"/>
            <a:ext cx="6153495" cy="525272"/>
            <a:chOff x="909439" y="2101091"/>
            <a:chExt cx="6153495" cy="611814"/>
          </a:xfrm>
        </p:grpSpPr>
        <p:sp>
          <p:nvSpPr>
            <p:cNvPr id="503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7" name="Текст  5"/>
          <p:cNvSpPr txBox="1">
            <a:spLocks/>
          </p:cNvSpPr>
          <p:nvPr/>
        </p:nvSpPr>
        <p:spPr>
          <a:xfrm>
            <a:off x="685321" y="129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Связь через интернет-провайдера</a:t>
            </a:r>
          </a:p>
        </p:txBody>
      </p:sp>
      <p:grpSp>
        <p:nvGrpSpPr>
          <p:cNvPr id="5038" name="Группа  5"/>
          <p:cNvGrpSpPr/>
          <p:nvPr/>
        </p:nvGrpSpPr>
        <p:grpSpPr>
          <a:xfrm>
            <a:off x="685321" y="1910079"/>
            <a:ext cx="6153495" cy="525272"/>
            <a:chOff x="909439" y="2101091"/>
            <a:chExt cx="6153495" cy="611814"/>
          </a:xfrm>
        </p:grpSpPr>
        <p:sp>
          <p:nvSpPr>
            <p:cNvPr id="503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1" name="Текст  5"/>
          <p:cNvSpPr txBox="1">
            <a:spLocks/>
          </p:cNvSpPr>
          <p:nvPr/>
        </p:nvSpPr>
        <p:spPr>
          <a:xfrm>
            <a:off x="685321" y="1928367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Подключение устройств в промышленности: надёжность и автономность</a:t>
            </a:r>
          </a:p>
        </p:txBody>
      </p:sp>
      <p:grpSp>
        <p:nvGrpSpPr>
          <p:cNvPr id="5042" name="Группа  5"/>
          <p:cNvGrpSpPr/>
          <p:nvPr/>
        </p:nvGrpSpPr>
        <p:grpSpPr>
          <a:xfrm>
            <a:off x="685321" y="2545080"/>
            <a:ext cx="6153495" cy="525272"/>
            <a:chOff x="909439" y="2101091"/>
            <a:chExt cx="6153495" cy="611814"/>
          </a:xfrm>
        </p:grpSpPr>
        <p:sp>
          <p:nvSpPr>
            <p:cNvPr id="504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5" name="Текст  5"/>
          <p:cNvSpPr txBox="1">
            <a:spLocks/>
          </p:cNvSpPr>
          <p:nvPr/>
        </p:nvSpPr>
        <p:spPr>
          <a:xfrm>
            <a:off x="685321" y="256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Набор протоколов: правила связи</a:t>
            </a:r>
          </a:p>
        </p:txBody>
      </p:sp>
      <p:grpSp>
        <p:nvGrpSpPr>
          <p:cNvPr id="5046" name="Группа  5"/>
          <p:cNvGrpSpPr/>
          <p:nvPr/>
        </p:nvGrpSpPr>
        <p:grpSpPr>
          <a:xfrm>
            <a:off x="685321" y="3180080"/>
            <a:ext cx="6153495" cy="525272"/>
            <a:chOff x="909439" y="2101091"/>
            <a:chExt cx="6153495" cy="611814"/>
          </a:xfrm>
        </p:grpSpPr>
        <p:sp>
          <p:nvSpPr>
            <p:cNvPr id="504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9" name="Текст  5"/>
          <p:cNvSpPr txBox="1">
            <a:spLocks/>
          </p:cNvSpPr>
          <p:nvPr/>
        </p:nvSpPr>
        <p:spPr>
          <a:xfrm>
            <a:off x="685321" y="319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Модели клиент-сервер и облачных вычислений</a:t>
            </a:r>
          </a:p>
        </p:txBody>
      </p:sp>
      <p:grpSp>
        <p:nvGrpSpPr>
          <p:cNvPr id="5050" name="Группа  5"/>
          <p:cNvGrpSpPr/>
          <p:nvPr/>
        </p:nvGrpSpPr>
        <p:grpSpPr>
          <a:xfrm>
            <a:off x="685321" y="3815080"/>
            <a:ext cx="6153495" cy="525272"/>
            <a:chOff x="909439" y="2101091"/>
            <a:chExt cx="6153495" cy="611814"/>
          </a:xfrm>
        </p:grpSpPr>
        <p:sp>
          <p:nvSpPr>
            <p:cNvPr id="505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3" name="Текст  5"/>
          <p:cNvSpPr txBox="1">
            <a:spLocks/>
          </p:cNvSpPr>
          <p:nvPr/>
        </p:nvSpPr>
        <p:spPr>
          <a:xfrm>
            <a:off x="685321" y="383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Модель туманных вычислений</a:t>
            </a:r>
          </a:p>
        </p:txBody>
      </p:sp>
      <p:grpSp>
        <p:nvGrpSpPr>
          <p:cNvPr id="5054" name="Группа  5"/>
          <p:cNvGrpSpPr/>
          <p:nvPr/>
        </p:nvGrpSpPr>
        <p:grpSpPr>
          <a:xfrm>
            <a:off x="685321" y="4450080"/>
            <a:ext cx="6153495" cy="525272"/>
            <a:chOff x="909439" y="2101091"/>
            <a:chExt cx="6153495" cy="611814"/>
          </a:xfrm>
        </p:grpSpPr>
        <p:sp>
          <p:nvSpPr>
            <p:cNvPr id="505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7" name="Текст  5"/>
          <p:cNvSpPr txBox="1">
            <a:spLocks/>
          </p:cNvSpPr>
          <p:nvPr/>
        </p:nvSpPr>
        <p:spPr>
          <a:xfrm>
            <a:off x="685321" y="446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Оконечные устройства IoT: датчики и исполнительные механизмы</a:t>
            </a:r>
          </a:p>
        </p:txBody>
      </p:sp>
      <p:grpSp>
        <p:nvGrpSpPr>
          <p:cNvPr id="5058" name="Группа  5"/>
          <p:cNvGrpSpPr/>
          <p:nvPr/>
        </p:nvGrpSpPr>
        <p:grpSpPr>
          <a:xfrm>
            <a:off x="685321" y="5085080"/>
            <a:ext cx="6153495" cy="525272"/>
            <a:chOff x="909439" y="2101091"/>
            <a:chExt cx="6153495" cy="611814"/>
          </a:xfrm>
        </p:grpSpPr>
        <p:sp>
          <p:nvSpPr>
            <p:cNvPr id="505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1" name="Текст  5"/>
          <p:cNvSpPr txBox="1">
            <a:spLocks/>
          </p:cNvSpPr>
          <p:nvPr/>
        </p:nvSpPr>
        <p:spPr>
          <a:xfrm>
            <a:off x="685321" y="510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Роль и типы маршрутизаторов</a:t>
            </a:r>
          </a:p>
        </p:txBody>
      </p:sp>
      <p:grpSp>
        <p:nvGrpSpPr>
          <p:cNvPr id="5062" name="Группа  5"/>
          <p:cNvGrpSpPr/>
          <p:nvPr/>
        </p:nvGrpSpPr>
        <p:grpSpPr>
          <a:xfrm>
            <a:off x="685321" y="5720080"/>
            <a:ext cx="6153495" cy="525272"/>
            <a:chOff x="909439" y="2101091"/>
            <a:chExt cx="6153495" cy="611814"/>
          </a:xfrm>
        </p:grpSpPr>
        <p:sp>
          <p:nvSpPr>
            <p:cNvPr id="506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5" name="Текст  5"/>
          <p:cNvSpPr txBox="1">
            <a:spLocks/>
          </p:cNvSpPr>
          <p:nvPr/>
        </p:nvSpPr>
        <p:spPr>
          <a:xfrm>
            <a:off x="685321" y="573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9. Основы программирования IoT-устройств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посвящена принципам подключения к Интернету устройств, которые раньше не были подключены к сети, и их значению в промышленности.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Рассматриваются протоколы, модели вычислений (клиент-сервер, облако, туман), датчики, исполнительные устройства, маршрутизаторы и основы программирования IoT-устройств.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10. Подключение неподключённого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возможности и растущая система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img_10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суть Интернета вещей — подключение к сети объектов, которые ещё не подключены. По прогнозам, к 2025 году в мире будет более 50 миллиардов подключённых устройств.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Подключённые устройства и генерируемые ими данные помогают людям принимать верные решения и создавать полезные сервисы.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подключённые вещи влияют на нашу жизнь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сеть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устройства, подключённые к домашнему маршрутизатору: компьютеры, смартфоны, телевизоры, «умные» лампы, датчики, камеры.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беспроводной сети (WLAN) и интернет-провайдеру эти устройства получают доступ к Интернету и управляются удалённо.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182880"/>
            <a:ext cx="4983480" cy="11430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через интернет-провайдера</a:t>
            </a:r>
          </a:p>
        </p:txBody>
      </p:sp>
      <p:pic>
        <p:nvPicPr>
          <p:cNvPr id="6" name="Picture 5" descr="img_10_3.jpg"/>
          <p:cNvPicPr>
            <a:picLocks noChangeAspect="1"/>
          </p:cNvPicPr>
          <p:nvPr/>
        </p:nvPicPr>
        <p:blipFill>
          <a:blip r:embed="rId3"/>
          <a:srcRect t="2948" b="2948"/>
          <a:stretch>
            <a:fillRect/>
          </a:stretch>
        </p:blipFill>
        <p:spPr>
          <a:xfrm>
            <a:off x="0" y="0"/>
            <a:ext cx="4855464" cy="6858000"/>
          </a:xfrm>
          <a:prstGeom prst="rect">
            <a:avLst/>
          </a:prstGeom>
        </p:spPr>
      </p:pic>
      <p:sp>
        <p:nvSpPr>
          <p:cNvPr id="5004" name="Прямоугольник  1"/>
          <p:cNvSpPr/>
          <p:nvPr/>
        </p:nvSpPr>
        <p:spPr>
          <a:xfrm>
            <a:off x="5367528" y="146304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05" name="Текст 5005"/>
          <p:cNvSpPr txBox="1"/>
          <p:nvPr/>
        </p:nvSpPr>
        <p:spPr>
          <a:xfrm>
            <a:off x="5257800" y="1783080"/>
            <a:ext cx="484632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сеть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Типичная домашняя сеть WLAN подключается к Интернету через провайдера (ISP). Маршрутизатор обслуживает беспроводные подключения и связывает домашние устройства с внешней сетью.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Глобальное подключение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провайдер подключается к другим провайдерам, открывая доступ к сайтам и контенту по всему миру.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M2M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соединения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«машина — машина» (M2M)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характерен именно для Интернета вещей: устройства обмениваются данными напрямую, без участия человека.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провайдера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и соединения на стороне провайдера не видны домашним пользователям, но обеспечивают передачу данных между сетями.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устройств в промышленности: надёжность и автономность</a:t>
            </a:r>
          </a:p>
        </p:txBody>
      </p:sp>
      <p:sp>
        <p:nvSpPr>
          <p:cNvPr id="500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8" name="Picture 5007" descr="img_10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Промышленным приложениям нужны высокая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надёжность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Например, беспилотному грузовику на руднике нельзя «зависнуть» из-за потери связи.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многие вещи подключены через независимые сети с узкой специализацией: система управления зданием, охранная система, система учёта энергии, производственная линия.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IoT — объединить такие разрозненные системы в единую сеть на основе IP. Это позволяет собирать данные со всех систем, анализировать их вместе и управлять предприятием эффективнее.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протоколов: правила связи</a:t>
            </a:r>
          </a:p>
        </p:txBody>
      </p:sp>
      <p:sp>
        <p:nvSpPr>
          <p:cNvPr id="500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1" name="Picture 5010" descr="Fa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два устройства обмениваются данными по сети, они согласуют набор заранее установленных правил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сообщения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определяют формат или структуру сообщения.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об ошибках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способ и время отправки сообщений об ошибках и системных сообщений.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данными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Регулируют, как сетевые устройства обмениваются сведениями о путях с другими сетями.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сеансами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запуск и завершение сеансов передачи данных.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взаимосвязанных протоколов, необходимых для выполнения функции связи, называется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стеком протоколов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Основа Интернета — стек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TCP/IP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клиент-сервер и облачных вычислений</a:t>
            </a:r>
          </a:p>
        </p:txBody>
      </p:sp>
      <p:sp>
        <p:nvSpPr>
          <p:cNvPr id="501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4" name="Picture 5013" descr="img_10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клиент-сервер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первых лет Интернета компании обрабатывали данные по модели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клиент-сервер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серверы располагались внутри организации, а сотрудники-клиенты обращались к ним по локальной сети. Организация сама покупала, обслуживала и защищала оборудование.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облачных вычислений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облаке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серверы и сервисы распределены по центрам обработки данных по всему миру. Пользователи работают с приложениями через Интернет, например с почтой Gmail или хранилищем Microsoft OneDrive.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Облако снимает с организации ответственность за обновления, резервирование и безопасность оборудования: эти задачи берёт на себя облачный провайдер.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туманных вычислений</a:t>
            </a:r>
          </a:p>
        </p:txBody>
      </p:sp>
      <p:sp>
        <p:nvSpPr>
          <p:cNvPr id="501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7" name="Picture 5016" descr="img_10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Облако решает многие задачи, но для приложений, чувствительных к задержкам, оно не всегда подходит.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Туманные вычисления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(fog computing) переносят обработку данных ближе к их источнику — на «край» сети: в маршрутизаторы, шлюзы и контроллеры рядом с датчиками.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Реактивный двигатель за 30 минут полёта генерирует около 10 терабайт данных о работе и состоянии. Отправлять всё в облако долго и дорого. В тумане данные обрабатываются на месте, а в облако уходят только итоговые результаты.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нагрузка на сеть;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продолжают работать при потере связи с облаком;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 безопасность: данные не покидают объект.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Оконечные устройства IoT: датчики и исполнительные механизмы</a:t>
            </a:r>
          </a:p>
        </p:txBody>
      </p:sp>
      <p:sp>
        <p:nvSpPr>
          <p:cNvPr id="501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0" name="Picture 5019" descr="img_10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2230335"/>
          </a:xfrm>
          <a:prstGeom prst="rect">
            <a:avLst/>
          </a:prstGeom>
        </p:spPr>
      </p:pic>
      <p:sp>
        <p:nvSpPr>
          <p:cNvPr id="2" name="Текст 502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измеряют физические величины — температуру, движение, давление, влажность, освещённость — и преобразуют их в электрический или оптический сигнал.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Контроллеры в тумане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 передают данные контроллерам. Контроллер обрабатывает информацию локально (в тумане) и при необходимости пересылает её в облако.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механизмы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Исполнительный механизм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(актуатор) выполняет физическое действие по полученной команде. Бывают трёх типов: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используют давление жидкости;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используют сжатый воздух;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используют электродвигатели.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IP-контроллеры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передают данные по IP-сети и позволяют сотрудникам управлять оборудованием удалённо.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типы маршрутизаторов</a:t>
            </a:r>
          </a:p>
        </p:txBody>
      </p:sp>
      <p:sp>
        <p:nvSpPr>
          <p:cNvPr id="502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3" name="Picture 5022" descr="Fa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устройство отправляет пакет адресату в другой сети, ему нужен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он выбирает оптимальный путь и пересылает пакет.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 — это компьютер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есть у всех моделей (например, Cisco IOS).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процессор (CPU)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обрабатывает данные.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хранит программное обеспечение и конфигурацию.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Интерфейсы ввода-вывода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для подключения сетей.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Маршрутизаторы для IoT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вроде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ISR 819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поддерживают Wi-Fi, GPS, 3G/4G для соединений M2M в транспорте и на удалённых объектах.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портов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Порты Ethernet (LAN)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образуют локальную сеть.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Интернет-порт (WAN)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подключает маршрутизатор к другим сетям, обычно к Интернету.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программирования IoT-устройств</a:t>
            </a:r>
          </a:p>
        </p:txBody>
      </p:sp>
      <p:sp>
        <p:nvSpPr>
          <p:cNvPr id="502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6" name="Picture 5025" descr="FaC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IoT — датчики и исполнительные механизмы — работают по инструкциям, записанным в программе.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— THEN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код в зависимости от условия. Пример: IF password = 12345 THEN display "доступ разрешён".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— DO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с заданным числом повторений. Пример: FOR 1 TO 10 DO display "шаг".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— DO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Цикл, выполняющийся, пока условие истинно. Пример: WHILE temperature &lt; 22 DO включить обогрев.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программ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Микропрограммы (firmware)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загружаются при запуске устройств: часов, принтеров, датчиков.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Операционные системы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Windows, Linux, Android.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программы для конкретных задач.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IoT широко используются языки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C/C++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работа: повторите материалы курса и подготовьте ответы на контрольные вопросы.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выбрать модель вычислений (облако или туман) для IoT-системы, различать датчики и исполнительные механизмы, объяснять типы портов маршрутизатора.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через провайдера, промышленное подключение, стеки протоколов, клиент-сервер, облако и туман, датчики, актуаторы, маршрутизаторы, основы программирования.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рассмотрено подключение к сети ранее неподключённых устройств, протоколы, модели вычислений и оконечные устройства IoT.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9" name="Текст 5029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WLAN?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тип соединения «машина — машина» (M2M).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сеть позволяет сэкономить на кабеле?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протокол?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модель клиент-сервер.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туманные вычисления отличаются от облачных?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типы исполнительных механизмов используются в IoT?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типы портов есть у маршрутизатора?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конструкции программирования IoT-устройств.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процессы описывает стек сетевых протоколов?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1201</Words>
  <Application>Microsoft Office PowerPoint</Application>
  <PresentationFormat>Широкоэкранный</PresentationFormat>
  <Paragraphs>136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10. Подключение неподключённого</vt:lpstr>
      <vt:lpstr>Новые возможности и растущая система</vt:lpstr>
      <vt:lpstr>Связь через интернет-провайдера</vt:lpstr>
      <vt:lpstr>Подключение устройств в промышленности: надёжность и автономность</vt:lpstr>
      <vt:lpstr>Набор протоколов: правила связи</vt:lpstr>
      <vt:lpstr>Модели клиент-сервер и облачных вычислений</vt:lpstr>
      <vt:lpstr>Модель туманных вычислений</vt:lpstr>
      <vt:lpstr>Оконечные устройства IoT: датчики и исполнительные механизмы</vt:lpstr>
      <vt:lpstr>Роль и типы маршрутизаторов</vt:lpstr>
      <vt:lpstr>Основы программирования IoT-устройств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2026-09-29T06:15:37Z</dcterms:modified>
</cp:coreProperties>
</file>