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4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3" r:id="rId10"/>
    <p:sldId id="264" r:id="rId11"/>
    <p:sldId id="265" r:id="rId12"/>
    <p:sldId id="267" r:id="rId13"/>
    <p:sldId id="269" r:id="rId14"/>
    <p:sldId id="270" r:id="rId15"/>
    <p:sldId id="286" r:id="rId16"/>
    <p:sldId id="271" r:id="rId17"/>
    <p:sldId id="272" r:id="rId18"/>
    <p:sldId id="273" r:id="rId19"/>
    <p:sldId id="287" r:id="rId20"/>
    <p:sldId id="274" r:id="rId21"/>
    <p:sldId id="288" r:id="rId22"/>
    <p:sldId id="275" r:id="rId23"/>
    <p:sldId id="276" r:id="rId24"/>
    <p:sldId id="289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D9B20-FA98-4D3D-A530-761CFB394CDD}" type="doc">
      <dgm:prSet loTypeId="urn:microsoft.com/office/officeart/2005/8/layout/hList7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0AB3AB-DBE8-4371-9AB8-636DB25C368D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Планирование — это живой процесс, который не заканчивается на стадии утверждения плана. Это не просто создание плана и подведение итогов через год. Планирование — это регулярная, постоянная деятельность, включающая планирование, перепланирование и анализ.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925CBE9-916C-4DDB-9F4D-BD4A3590B4F9}" type="parTrans" cxnId="{057C8103-6A25-426C-9E99-74CE0BA0EF6D}">
      <dgm:prSet/>
      <dgm:spPr/>
      <dgm:t>
        <a:bodyPr/>
        <a:lstStyle/>
        <a:p>
          <a:endParaRPr lang="ru-RU"/>
        </a:p>
      </dgm:t>
    </dgm:pt>
    <dgm:pt modelId="{B8E13F84-53AD-46E5-A540-8099F12EC81A}" type="sibTrans" cxnId="{057C8103-6A25-426C-9E99-74CE0BA0EF6D}">
      <dgm:prSet/>
      <dgm:spPr/>
      <dgm:t>
        <a:bodyPr/>
        <a:lstStyle/>
        <a:p>
          <a:endParaRPr lang="ru-RU"/>
        </a:p>
      </dgm:t>
    </dgm:pt>
    <dgm:pt modelId="{CC9952DB-5016-49EE-A0F3-F8C1D2441E95}" type="pres">
      <dgm:prSet presAssocID="{516D9B20-FA98-4D3D-A530-761CFB394CDD}" presName="Name0" presStyleCnt="0">
        <dgm:presLayoutVars>
          <dgm:dir/>
          <dgm:resizeHandles val="exact"/>
        </dgm:presLayoutVars>
      </dgm:prSet>
      <dgm:spPr/>
    </dgm:pt>
    <dgm:pt modelId="{0E4930FE-DE6D-4B8F-A675-340A401C8477}" type="pres">
      <dgm:prSet presAssocID="{516D9B20-FA98-4D3D-A530-761CFB394CDD}" presName="fgShape" presStyleLbl="fgShp" presStyleIdx="0" presStyleCnt="1"/>
      <dgm:spPr/>
    </dgm:pt>
    <dgm:pt modelId="{D04CF7AD-98F4-4E5B-8549-FA06BD558F54}" type="pres">
      <dgm:prSet presAssocID="{516D9B20-FA98-4D3D-A530-761CFB394CDD}" presName="linComp" presStyleCnt="0"/>
      <dgm:spPr/>
    </dgm:pt>
    <dgm:pt modelId="{565BFCAE-C805-447E-BAED-2C9D45DEEE1A}" type="pres">
      <dgm:prSet presAssocID="{830AB3AB-DBE8-4371-9AB8-636DB25C368D}" presName="compNode" presStyleCnt="0"/>
      <dgm:spPr/>
    </dgm:pt>
    <dgm:pt modelId="{0BC174D7-1B16-4960-9388-E96B9C04A463}" type="pres">
      <dgm:prSet presAssocID="{830AB3AB-DBE8-4371-9AB8-636DB25C368D}" presName="bkgdShape" presStyleLbl="node1" presStyleIdx="0" presStyleCnt="1" custLinFactNeighborX="2620"/>
      <dgm:spPr/>
    </dgm:pt>
    <dgm:pt modelId="{EDD264DF-C36C-435F-AA3D-3023317D564F}" type="pres">
      <dgm:prSet presAssocID="{830AB3AB-DBE8-4371-9AB8-636DB25C368D}" presName="nodeTx" presStyleLbl="node1" presStyleIdx="0" presStyleCnt="1">
        <dgm:presLayoutVars>
          <dgm:bulletEnabled val="1"/>
        </dgm:presLayoutVars>
      </dgm:prSet>
      <dgm:spPr/>
    </dgm:pt>
    <dgm:pt modelId="{D4F95930-5A2D-4135-BF46-65D676A39747}" type="pres">
      <dgm:prSet presAssocID="{830AB3AB-DBE8-4371-9AB8-636DB25C368D}" presName="invisiNode" presStyleLbl="node1" presStyleIdx="0" presStyleCnt="1"/>
      <dgm:spPr/>
    </dgm:pt>
    <dgm:pt modelId="{6A79A3C8-AA82-4D4C-96FD-1755C0B1530B}" type="pres">
      <dgm:prSet presAssocID="{830AB3AB-DBE8-4371-9AB8-636DB25C368D}" presName="imagNode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057C8103-6A25-426C-9E99-74CE0BA0EF6D}" srcId="{516D9B20-FA98-4D3D-A530-761CFB394CDD}" destId="{830AB3AB-DBE8-4371-9AB8-636DB25C368D}" srcOrd="0" destOrd="0" parTransId="{D925CBE9-916C-4DDB-9F4D-BD4A3590B4F9}" sibTransId="{B8E13F84-53AD-46E5-A540-8099F12EC81A}"/>
    <dgm:cxn modelId="{7A6E646B-2A8E-419B-A705-F7D669B03C6B}" type="presOf" srcId="{830AB3AB-DBE8-4371-9AB8-636DB25C368D}" destId="{EDD264DF-C36C-435F-AA3D-3023317D564F}" srcOrd="1" destOrd="0" presId="urn:microsoft.com/office/officeart/2005/8/layout/hList7"/>
    <dgm:cxn modelId="{B88ACC5C-677A-466A-8AD7-309BB8D52796}" type="presOf" srcId="{516D9B20-FA98-4D3D-A530-761CFB394CDD}" destId="{CC9952DB-5016-49EE-A0F3-F8C1D2441E95}" srcOrd="0" destOrd="0" presId="urn:microsoft.com/office/officeart/2005/8/layout/hList7"/>
    <dgm:cxn modelId="{E785EA16-C920-492B-931D-A7AB5CA779D0}" type="presOf" srcId="{830AB3AB-DBE8-4371-9AB8-636DB25C368D}" destId="{0BC174D7-1B16-4960-9388-E96B9C04A463}" srcOrd="0" destOrd="0" presId="urn:microsoft.com/office/officeart/2005/8/layout/hList7"/>
    <dgm:cxn modelId="{C00947FF-FE4D-4C94-9153-24F2AEFDB046}" type="presParOf" srcId="{CC9952DB-5016-49EE-A0F3-F8C1D2441E95}" destId="{0E4930FE-DE6D-4B8F-A675-340A401C8477}" srcOrd="0" destOrd="0" presId="urn:microsoft.com/office/officeart/2005/8/layout/hList7"/>
    <dgm:cxn modelId="{BE655C39-5E55-432A-92CA-08E73BAB17AE}" type="presParOf" srcId="{CC9952DB-5016-49EE-A0F3-F8C1D2441E95}" destId="{D04CF7AD-98F4-4E5B-8549-FA06BD558F54}" srcOrd="1" destOrd="0" presId="urn:microsoft.com/office/officeart/2005/8/layout/hList7"/>
    <dgm:cxn modelId="{1F9FA6FB-35A5-43D1-A7EF-85DBAD530EC2}" type="presParOf" srcId="{D04CF7AD-98F4-4E5B-8549-FA06BD558F54}" destId="{565BFCAE-C805-447E-BAED-2C9D45DEEE1A}" srcOrd="0" destOrd="0" presId="urn:microsoft.com/office/officeart/2005/8/layout/hList7"/>
    <dgm:cxn modelId="{9C47639E-B4A0-4F45-B68C-72AC2AE82CD2}" type="presParOf" srcId="{565BFCAE-C805-447E-BAED-2C9D45DEEE1A}" destId="{0BC174D7-1B16-4960-9388-E96B9C04A463}" srcOrd="0" destOrd="0" presId="urn:microsoft.com/office/officeart/2005/8/layout/hList7"/>
    <dgm:cxn modelId="{4BEAEFE3-B061-403A-88ED-5E47CDB76119}" type="presParOf" srcId="{565BFCAE-C805-447E-BAED-2C9D45DEEE1A}" destId="{EDD264DF-C36C-435F-AA3D-3023317D564F}" srcOrd="1" destOrd="0" presId="urn:microsoft.com/office/officeart/2005/8/layout/hList7"/>
    <dgm:cxn modelId="{96961C03-8D62-4BAE-B695-ABE50D197225}" type="presParOf" srcId="{565BFCAE-C805-447E-BAED-2C9D45DEEE1A}" destId="{D4F95930-5A2D-4135-BF46-65D676A39747}" srcOrd="2" destOrd="0" presId="urn:microsoft.com/office/officeart/2005/8/layout/hList7"/>
    <dgm:cxn modelId="{FBD0C293-AD2B-4F80-8877-6C5B3445AE59}" type="presParOf" srcId="{565BFCAE-C805-447E-BAED-2C9D45DEEE1A}" destId="{6A79A3C8-AA82-4D4C-96FD-1755C0B1530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91D23A4-E623-4D1E-99E3-ACC75E3BF71A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4647DA0-52A0-40DC-81C8-EEDCD5EAA3D6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Экономические параметры конкурентоспособности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— ценовые показатели;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E772C7-6FFC-4636-8A90-762F3A2C4EE1}" type="parTrans" cxnId="{5BF2219B-8FF6-463E-BF85-39D2605F2BDC}">
      <dgm:prSet/>
      <dgm:spPr/>
      <dgm:t>
        <a:bodyPr/>
        <a:lstStyle/>
        <a:p>
          <a:endParaRPr lang="ru-RU"/>
        </a:p>
      </dgm:t>
    </dgm:pt>
    <dgm:pt modelId="{A62FE87C-D5E0-4747-AC47-AC766D8C08B1}" type="sibTrans" cxnId="{5BF2219B-8FF6-463E-BF85-39D2605F2BDC}">
      <dgm:prSet/>
      <dgm:spPr/>
      <dgm:t>
        <a:bodyPr/>
        <a:lstStyle/>
        <a:p>
          <a:endParaRPr lang="ru-RU"/>
        </a:p>
      </dgm:t>
    </dgm:pt>
    <dgm:pt modelId="{2CE6F0DE-FB00-43E6-9087-053A8E52C518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показатели, характеризующие условия поставки товара и соответствующих платежей, включая характеристику особых случаев и обстоятельств;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BF75E95-3D2A-4A66-86FD-7C3EE6DD3211}" type="parTrans" cxnId="{33842C6D-3B6A-43C2-9F64-494E01563B92}">
      <dgm:prSet/>
      <dgm:spPr/>
      <dgm:t>
        <a:bodyPr/>
        <a:lstStyle/>
        <a:p>
          <a:endParaRPr lang="ru-RU"/>
        </a:p>
      </dgm:t>
    </dgm:pt>
    <dgm:pt modelId="{A5C10DC1-3993-4122-ACB5-8555A9CD64B1}" type="sibTrans" cxnId="{33842C6D-3B6A-43C2-9F64-494E01563B92}">
      <dgm:prSet/>
      <dgm:spPr/>
      <dgm:t>
        <a:bodyPr/>
        <a:lstStyle/>
        <a:p>
          <a:endParaRPr lang="ru-RU"/>
        </a:p>
      </dgm:t>
    </dgm:pt>
    <dgm:pt modelId="{AF28C81C-CFD5-4606-9078-DFF99B27946F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показатели, характеризующие степень ответственности изготовителей товара и продавцов за выполнение принятых на себя обязательств и гарантий.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4355D51-00B9-4A20-9DFF-EFC29C1453D4}" type="parTrans" cxnId="{8E0D2410-A820-4619-BBBA-3EEE58E65B11}">
      <dgm:prSet/>
      <dgm:spPr/>
      <dgm:t>
        <a:bodyPr/>
        <a:lstStyle/>
        <a:p>
          <a:endParaRPr lang="ru-RU"/>
        </a:p>
      </dgm:t>
    </dgm:pt>
    <dgm:pt modelId="{830D5273-3CFA-453E-88BB-BF34F303F7AD}" type="sibTrans" cxnId="{8E0D2410-A820-4619-BBBA-3EEE58E65B11}">
      <dgm:prSet/>
      <dgm:spPr/>
      <dgm:t>
        <a:bodyPr/>
        <a:lstStyle/>
        <a:p>
          <a:endParaRPr lang="ru-RU"/>
        </a:p>
      </dgm:t>
    </dgm:pt>
    <dgm:pt modelId="{D5F70CE6-3D24-4E15-BBC1-13D94FFB7DC7}" type="pres">
      <dgm:prSet presAssocID="{491D23A4-E623-4D1E-99E3-ACC75E3BF71A}" presName="Name0" presStyleCnt="0">
        <dgm:presLayoutVars>
          <dgm:dir/>
          <dgm:resizeHandles val="exact"/>
        </dgm:presLayoutVars>
      </dgm:prSet>
      <dgm:spPr/>
    </dgm:pt>
    <dgm:pt modelId="{7A954E67-55A3-4D77-8799-1FB9100A1667}" type="pres">
      <dgm:prSet presAssocID="{491D23A4-E623-4D1E-99E3-ACC75E3BF71A}" presName="fgShape" presStyleLbl="fgShp" presStyleIdx="0" presStyleCnt="1"/>
      <dgm:spPr/>
    </dgm:pt>
    <dgm:pt modelId="{5801382B-7974-4E30-970D-5C62F9BE201A}" type="pres">
      <dgm:prSet presAssocID="{491D23A4-E623-4D1E-99E3-ACC75E3BF71A}" presName="linComp" presStyleCnt="0"/>
      <dgm:spPr/>
    </dgm:pt>
    <dgm:pt modelId="{18C5F278-4DF0-4499-8185-01CC00F3C30B}" type="pres">
      <dgm:prSet presAssocID="{94647DA0-52A0-40DC-81C8-EEDCD5EAA3D6}" presName="compNode" presStyleCnt="0"/>
      <dgm:spPr/>
    </dgm:pt>
    <dgm:pt modelId="{DA3E9D68-FE50-425A-909F-6FF5933F4059}" type="pres">
      <dgm:prSet presAssocID="{94647DA0-52A0-40DC-81C8-EEDCD5EAA3D6}" presName="bkgdShape" presStyleLbl="node1" presStyleIdx="0" presStyleCnt="3"/>
      <dgm:spPr/>
    </dgm:pt>
    <dgm:pt modelId="{F0D13476-5A5E-4ACB-879D-B10E08D5DBF2}" type="pres">
      <dgm:prSet presAssocID="{94647DA0-52A0-40DC-81C8-EEDCD5EAA3D6}" presName="nodeTx" presStyleLbl="node1" presStyleIdx="0" presStyleCnt="3">
        <dgm:presLayoutVars>
          <dgm:bulletEnabled val="1"/>
        </dgm:presLayoutVars>
      </dgm:prSet>
      <dgm:spPr/>
    </dgm:pt>
    <dgm:pt modelId="{4093C889-46DF-480B-9B88-4382C28C7F55}" type="pres">
      <dgm:prSet presAssocID="{94647DA0-52A0-40DC-81C8-EEDCD5EAA3D6}" presName="invisiNode" presStyleLbl="node1" presStyleIdx="0" presStyleCnt="3"/>
      <dgm:spPr/>
    </dgm:pt>
    <dgm:pt modelId="{86BFAD00-F32D-4D00-AD92-206CF47CFD3B}" type="pres">
      <dgm:prSet presAssocID="{94647DA0-52A0-40DC-81C8-EEDCD5EAA3D6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733B261-339E-4927-97C3-59C1E920D6C6}" type="pres">
      <dgm:prSet presAssocID="{A62FE87C-D5E0-4747-AC47-AC766D8C08B1}" presName="sibTrans" presStyleLbl="sibTrans2D1" presStyleIdx="0" presStyleCnt="0"/>
      <dgm:spPr/>
    </dgm:pt>
    <dgm:pt modelId="{3D4743FD-6900-49D7-BA14-9BA2414BA5DC}" type="pres">
      <dgm:prSet presAssocID="{2CE6F0DE-FB00-43E6-9087-053A8E52C518}" presName="compNode" presStyleCnt="0"/>
      <dgm:spPr/>
    </dgm:pt>
    <dgm:pt modelId="{F18C70AE-01E9-41E8-846D-4800CCB3D8E7}" type="pres">
      <dgm:prSet presAssocID="{2CE6F0DE-FB00-43E6-9087-053A8E52C518}" presName="bkgdShape" presStyleLbl="node1" presStyleIdx="1" presStyleCnt="3"/>
      <dgm:spPr/>
    </dgm:pt>
    <dgm:pt modelId="{FBED6EEE-E1A3-4D3F-9094-6E082410B0AE}" type="pres">
      <dgm:prSet presAssocID="{2CE6F0DE-FB00-43E6-9087-053A8E52C518}" presName="nodeTx" presStyleLbl="node1" presStyleIdx="1" presStyleCnt="3">
        <dgm:presLayoutVars>
          <dgm:bulletEnabled val="1"/>
        </dgm:presLayoutVars>
      </dgm:prSet>
      <dgm:spPr/>
    </dgm:pt>
    <dgm:pt modelId="{E0A6CED7-FB0C-4900-9457-9078A3842DBC}" type="pres">
      <dgm:prSet presAssocID="{2CE6F0DE-FB00-43E6-9087-053A8E52C518}" presName="invisiNode" presStyleLbl="node1" presStyleIdx="1" presStyleCnt="3"/>
      <dgm:spPr/>
    </dgm:pt>
    <dgm:pt modelId="{798B4753-404E-489C-BC95-92DF9AD80DFE}" type="pres">
      <dgm:prSet presAssocID="{2CE6F0DE-FB00-43E6-9087-053A8E52C518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8ED7F84-99A0-46E8-8647-48DA509B08F3}" type="pres">
      <dgm:prSet presAssocID="{A5C10DC1-3993-4122-ACB5-8555A9CD64B1}" presName="sibTrans" presStyleLbl="sibTrans2D1" presStyleIdx="0" presStyleCnt="0"/>
      <dgm:spPr/>
    </dgm:pt>
    <dgm:pt modelId="{5E558C5E-1F33-4A20-BA0C-D91F1B329E1D}" type="pres">
      <dgm:prSet presAssocID="{AF28C81C-CFD5-4606-9078-DFF99B27946F}" presName="compNode" presStyleCnt="0"/>
      <dgm:spPr/>
    </dgm:pt>
    <dgm:pt modelId="{236A423A-0E1B-4963-A5CC-ADB0A2153194}" type="pres">
      <dgm:prSet presAssocID="{AF28C81C-CFD5-4606-9078-DFF99B27946F}" presName="bkgdShape" presStyleLbl="node1" presStyleIdx="2" presStyleCnt="3"/>
      <dgm:spPr/>
    </dgm:pt>
    <dgm:pt modelId="{24FC0528-C56B-491B-8B44-1663A3A67208}" type="pres">
      <dgm:prSet presAssocID="{AF28C81C-CFD5-4606-9078-DFF99B27946F}" presName="nodeTx" presStyleLbl="node1" presStyleIdx="2" presStyleCnt="3">
        <dgm:presLayoutVars>
          <dgm:bulletEnabled val="1"/>
        </dgm:presLayoutVars>
      </dgm:prSet>
      <dgm:spPr/>
    </dgm:pt>
    <dgm:pt modelId="{11BE13FE-27C5-4234-9ABF-825AA582D777}" type="pres">
      <dgm:prSet presAssocID="{AF28C81C-CFD5-4606-9078-DFF99B27946F}" presName="invisiNode" presStyleLbl="node1" presStyleIdx="2" presStyleCnt="3"/>
      <dgm:spPr/>
    </dgm:pt>
    <dgm:pt modelId="{D385A614-4B76-4AE6-91CE-06DA4A848399}" type="pres">
      <dgm:prSet presAssocID="{AF28C81C-CFD5-4606-9078-DFF99B27946F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2A27EE2-38B0-4239-A03D-593542907B8C}" type="presOf" srcId="{AF28C81C-CFD5-4606-9078-DFF99B27946F}" destId="{236A423A-0E1B-4963-A5CC-ADB0A2153194}" srcOrd="0" destOrd="0" presId="urn:microsoft.com/office/officeart/2005/8/layout/hList7"/>
    <dgm:cxn modelId="{BC667F18-17C9-48CB-A274-7C9C9B7EE276}" type="presOf" srcId="{491D23A4-E623-4D1E-99E3-ACC75E3BF71A}" destId="{D5F70CE6-3D24-4E15-BBC1-13D94FFB7DC7}" srcOrd="0" destOrd="0" presId="urn:microsoft.com/office/officeart/2005/8/layout/hList7"/>
    <dgm:cxn modelId="{33842C6D-3B6A-43C2-9F64-494E01563B92}" srcId="{491D23A4-E623-4D1E-99E3-ACC75E3BF71A}" destId="{2CE6F0DE-FB00-43E6-9087-053A8E52C518}" srcOrd="1" destOrd="0" parTransId="{9BF75E95-3D2A-4A66-86FD-7C3EE6DD3211}" sibTransId="{A5C10DC1-3993-4122-ACB5-8555A9CD64B1}"/>
    <dgm:cxn modelId="{30093D34-004D-4AED-97BA-BAAC22A0D5F1}" type="presOf" srcId="{A5C10DC1-3993-4122-ACB5-8555A9CD64B1}" destId="{38ED7F84-99A0-46E8-8647-48DA509B08F3}" srcOrd="0" destOrd="0" presId="urn:microsoft.com/office/officeart/2005/8/layout/hList7"/>
    <dgm:cxn modelId="{6BBDF0A2-7E6F-4309-9305-C9599185CC87}" type="presOf" srcId="{94647DA0-52A0-40DC-81C8-EEDCD5EAA3D6}" destId="{DA3E9D68-FE50-425A-909F-6FF5933F4059}" srcOrd="0" destOrd="0" presId="urn:microsoft.com/office/officeart/2005/8/layout/hList7"/>
    <dgm:cxn modelId="{A00D3310-AF25-4F07-843D-1796BDE92EBC}" type="presOf" srcId="{2CE6F0DE-FB00-43E6-9087-053A8E52C518}" destId="{F18C70AE-01E9-41E8-846D-4800CCB3D8E7}" srcOrd="0" destOrd="0" presId="urn:microsoft.com/office/officeart/2005/8/layout/hList7"/>
    <dgm:cxn modelId="{839A97EE-ECD1-4201-81A5-27EBDB83EEA8}" type="presOf" srcId="{94647DA0-52A0-40DC-81C8-EEDCD5EAA3D6}" destId="{F0D13476-5A5E-4ACB-879D-B10E08D5DBF2}" srcOrd="1" destOrd="0" presId="urn:microsoft.com/office/officeart/2005/8/layout/hList7"/>
    <dgm:cxn modelId="{8E0D2410-A820-4619-BBBA-3EEE58E65B11}" srcId="{491D23A4-E623-4D1E-99E3-ACC75E3BF71A}" destId="{AF28C81C-CFD5-4606-9078-DFF99B27946F}" srcOrd="2" destOrd="0" parTransId="{64355D51-00B9-4A20-9DFF-EFC29C1453D4}" sibTransId="{830D5273-3CFA-453E-88BB-BF34F303F7AD}"/>
    <dgm:cxn modelId="{EA6C4C47-86DB-4E15-AE1B-2E65950C3CCE}" type="presOf" srcId="{2CE6F0DE-FB00-43E6-9087-053A8E52C518}" destId="{FBED6EEE-E1A3-4D3F-9094-6E082410B0AE}" srcOrd="1" destOrd="0" presId="urn:microsoft.com/office/officeart/2005/8/layout/hList7"/>
    <dgm:cxn modelId="{7474F044-C4F1-40F2-B1DB-5437BC5C59C3}" type="presOf" srcId="{AF28C81C-CFD5-4606-9078-DFF99B27946F}" destId="{24FC0528-C56B-491B-8B44-1663A3A67208}" srcOrd="1" destOrd="0" presId="urn:microsoft.com/office/officeart/2005/8/layout/hList7"/>
    <dgm:cxn modelId="{5BF2219B-8FF6-463E-BF85-39D2605F2BDC}" srcId="{491D23A4-E623-4D1E-99E3-ACC75E3BF71A}" destId="{94647DA0-52A0-40DC-81C8-EEDCD5EAA3D6}" srcOrd="0" destOrd="0" parTransId="{13E772C7-6FFC-4636-8A90-762F3A2C4EE1}" sibTransId="{A62FE87C-D5E0-4747-AC47-AC766D8C08B1}"/>
    <dgm:cxn modelId="{DA5B8A8C-9D26-49EB-B1CF-5420C9BF0BB9}" type="presOf" srcId="{A62FE87C-D5E0-4747-AC47-AC766D8C08B1}" destId="{0733B261-339E-4927-97C3-59C1E920D6C6}" srcOrd="0" destOrd="0" presId="urn:microsoft.com/office/officeart/2005/8/layout/hList7"/>
    <dgm:cxn modelId="{28A6C154-1AD4-4995-B790-33A0E43B989C}" type="presParOf" srcId="{D5F70CE6-3D24-4E15-BBC1-13D94FFB7DC7}" destId="{7A954E67-55A3-4D77-8799-1FB9100A1667}" srcOrd="0" destOrd="0" presId="urn:microsoft.com/office/officeart/2005/8/layout/hList7"/>
    <dgm:cxn modelId="{C1450A3E-A917-4A3D-8D3D-DA90B772E15F}" type="presParOf" srcId="{D5F70CE6-3D24-4E15-BBC1-13D94FFB7DC7}" destId="{5801382B-7974-4E30-970D-5C62F9BE201A}" srcOrd="1" destOrd="0" presId="urn:microsoft.com/office/officeart/2005/8/layout/hList7"/>
    <dgm:cxn modelId="{E4587731-E48B-4507-9A51-145FBED79E2C}" type="presParOf" srcId="{5801382B-7974-4E30-970D-5C62F9BE201A}" destId="{18C5F278-4DF0-4499-8185-01CC00F3C30B}" srcOrd="0" destOrd="0" presId="urn:microsoft.com/office/officeart/2005/8/layout/hList7"/>
    <dgm:cxn modelId="{3A10AFB3-492E-4C75-82B4-600D41DDF651}" type="presParOf" srcId="{18C5F278-4DF0-4499-8185-01CC00F3C30B}" destId="{DA3E9D68-FE50-425A-909F-6FF5933F4059}" srcOrd="0" destOrd="0" presId="urn:microsoft.com/office/officeart/2005/8/layout/hList7"/>
    <dgm:cxn modelId="{64880D8E-1183-46DE-A9E3-D415497DC8DD}" type="presParOf" srcId="{18C5F278-4DF0-4499-8185-01CC00F3C30B}" destId="{F0D13476-5A5E-4ACB-879D-B10E08D5DBF2}" srcOrd="1" destOrd="0" presId="urn:microsoft.com/office/officeart/2005/8/layout/hList7"/>
    <dgm:cxn modelId="{000292D0-5F6C-4ACE-A920-8870F4FE3C04}" type="presParOf" srcId="{18C5F278-4DF0-4499-8185-01CC00F3C30B}" destId="{4093C889-46DF-480B-9B88-4382C28C7F55}" srcOrd="2" destOrd="0" presId="urn:microsoft.com/office/officeart/2005/8/layout/hList7"/>
    <dgm:cxn modelId="{FE1873CD-90FB-4928-9698-400D65A8748D}" type="presParOf" srcId="{18C5F278-4DF0-4499-8185-01CC00F3C30B}" destId="{86BFAD00-F32D-4D00-AD92-206CF47CFD3B}" srcOrd="3" destOrd="0" presId="urn:microsoft.com/office/officeart/2005/8/layout/hList7"/>
    <dgm:cxn modelId="{E81DA809-8C8A-489C-8870-3A953DBA4473}" type="presParOf" srcId="{5801382B-7974-4E30-970D-5C62F9BE201A}" destId="{0733B261-339E-4927-97C3-59C1E920D6C6}" srcOrd="1" destOrd="0" presId="urn:microsoft.com/office/officeart/2005/8/layout/hList7"/>
    <dgm:cxn modelId="{55214931-E454-4ADC-A5CA-66ABE7AB83BA}" type="presParOf" srcId="{5801382B-7974-4E30-970D-5C62F9BE201A}" destId="{3D4743FD-6900-49D7-BA14-9BA2414BA5DC}" srcOrd="2" destOrd="0" presId="urn:microsoft.com/office/officeart/2005/8/layout/hList7"/>
    <dgm:cxn modelId="{0176C0A4-6DB6-46BE-8599-5B88AEE2C584}" type="presParOf" srcId="{3D4743FD-6900-49D7-BA14-9BA2414BA5DC}" destId="{F18C70AE-01E9-41E8-846D-4800CCB3D8E7}" srcOrd="0" destOrd="0" presId="urn:microsoft.com/office/officeart/2005/8/layout/hList7"/>
    <dgm:cxn modelId="{C0A25FD7-0C12-4304-951E-20A2F0C06326}" type="presParOf" srcId="{3D4743FD-6900-49D7-BA14-9BA2414BA5DC}" destId="{FBED6EEE-E1A3-4D3F-9094-6E082410B0AE}" srcOrd="1" destOrd="0" presId="urn:microsoft.com/office/officeart/2005/8/layout/hList7"/>
    <dgm:cxn modelId="{6108231B-8BCB-4B76-8400-7D7508530057}" type="presParOf" srcId="{3D4743FD-6900-49D7-BA14-9BA2414BA5DC}" destId="{E0A6CED7-FB0C-4900-9457-9078A3842DBC}" srcOrd="2" destOrd="0" presId="urn:microsoft.com/office/officeart/2005/8/layout/hList7"/>
    <dgm:cxn modelId="{BA158CB3-CA6C-4CEB-BA5D-EDF15883CFDA}" type="presParOf" srcId="{3D4743FD-6900-49D7-BA14-9BA2414BA5DC}" destId="{798B4753-404E-489C-BC95-92DF9AD80DFE}" srcOrd="3" destOrd="0" presId="urn:microsoft.com/office/officeart/2005/8/layout/hList7"/>
    <dgm:cxn modelId="{4E2406D9-07E7-4A0E-A2C4-39F3A16A0D20}" type="presParOf" srcId="{5801382B-7974-4E30-970D-5C62F9BE201A}" destId="{38ED7F84-99A0-46E8-8647-48DA509B08F3}" srcOrd="3" destOrd="0" presId="urn:microsoft.com/office/officeart/2005/8/layout/hList7"/>
    <dgm:cxn modelId="{E26D1FCB-A0EF-40BF-A320-25093C615F2B}" type="presParOf" srcId="{5801382B-7974-4E30-970D-5C62F9BE201A}" destId="{5E558C5E-1F33-4A20-BA0C-D91F1B329E1D}" srcOrd="4" destOrd="0" presId="urn:microsoft.com/office/officeart/2005/8/layout/hList7"/>
    <dgm:cxn modelId="{20A9C487-92F6-47F1-A3B7-7F0CE754A8BF}" type="presParOf" srcId="{5E558C5E-1F33-4A20-BA0C-D91F1B329E1D}" destId="{236A423A-0E1B-4963-A5CC-ADB0A2153194}" srcOrd="0" destOrd="0" presId="urn:microsoft.com/office/officeart/2005/8/layout/hList7"/>
    <dgm:cxn modelId="{D33EFBBA-A596-46EC-9D60-D44F9E989EC5}" type="presParOf" srcId="{5E558C5E-1F33-4A20-BA0C-D91F1B329E1D}" destId="{24FC0528-C56B-491B-8B44-1663A3A67208}" srcOrd="1" destOrd="0" presId="urn:microsoft.com/office/officeart/2005/8/layout/hList7"/>
    <dgm:cxn modelId="{4105F195-87A4-447A-A766-D5662157144F}" type="presParOf" srcId="{5E558C5E-1F33-4A20-BA0C-D91F1B329E1D}" destId="{11BE13FE-27C5-4234-9ABF-825AA582D777}" srcOrd="2" destOrd="0" presId="urn:microsoft.com/office/officeart/2005/8/layout/hList7"/>
    <dgm:cxn modelId="{76F229D3-6F14-45B1-9C2D-7FAB83B4BC65}" type="presParOf" srcId="{5E558C5E-1F33-4A20-BA0C-D91F1B329E1D}" destId="{D385A614-4B76-4AE6-91CE-06DA4A84839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3C17A2-6E87-4BC9-958E-47C058FC6F17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2CF620B-480C-4607-B046-84ADF987F3A6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Затем он строит гипотезу о том, как устроен этот объект, этот предмет исследования, и проводит эксперименты, получая новые данные, которые либо подтверждают гипотезу, либо ее опровергают.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66ADB58-D7A6-4BF2-AA1D-F45551550A9E}" type="parTrans" cxnId="{C23D971D-C749-4589-AA55-3DD5249E7288}">
      <dgm:prSet/>
      <dgm:spPr/>
      <dgm:t>
        <a:bodyPr/>
        <a:lstStyle/>
        <a:p>
          <a:endParaRPr lang="ru-RU"/>
        </a:p>
      </dgm:t>
    </dgm:pt>
    <dgm:pt modelId="{CFFEBEC2-3EC4-44BE-BF0B-7C0448D6751A}" type="sibTrans" cxnId="{C23D971D-C749-4589-AA55-3DD5249E7288}">
      <dgm:prSet/>
      <dgm:spPr/>
      <dgm:t>
        <a:bodyPr/>
        <a:lstStyle/>
        <a:p>
          <a:endParaRPr lang="ru-RU"/>
        </a:p>
      </dgm:t>
    </dgm:pt>
    <dgm:pt modelId="{9825588C-0661-4E41-B6B4-DDAD12088700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В зависимости от этого он либо вносит коррективы в гипотезу, либо отбрасывает ее и разрабатывает новые представления о том, как устроен мир, предмет его исследования и та область, которой он интересуется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0324AC8-A73E-42E8-9635-32CC7454DB8B}" type="parTrans" cxnId="{7142FADA-20A2-4A36-81A5-B5B8A91BC671}">
      <dgm:prSet/>
      <dgm:spPr/>
      <dgm:t>
        <a:bodyPr/>
        <a:lstStyle/>
        <a:p>
          <a:endParaRPr lang="ru-RU"/>
        </a:p>
      </dgm:t>
    </dgm:pt>
    <dgm:pt modelId="{A372A528-1992-46A1-9F5D-DC900FB2C941}" type="sibTrans" cxnId="{7142FADA-20A2-4A36-81A5-B5B8A91BC671}">
      <dgm:prSet/>
      <dgm:spPr/>
      <dgm:t>
        <a:bodyPr/>
        <a:lstStyle/>
        <a:p>
          <a:endParaRPr lang="ru-RU"/>
        </a:p>
      </dgm:t>
    </dgm:pt>
    <dgm:pt modelId="{EE5594E5-497C-44C9-98A0-785347EB7512}" type="pres">
      <dgm:prSet presAssocID="{833C17A2-6E87-4BC9-958E-47C058FC6F1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D86CB51-DBDD-4DAB-9049-842B28275709}" type="pres">
      <dgm:prSet presAssocID="{C2CF620B-480C-4607-B046-84ADF987F3A6}" presName="horFlow" presStyleCnt="0"/>
      <dgm:spPr/>
    </dgm:pt>
    <dgm:pt modelId="{5DC9CF91-2B5F-4AD2-85D2-28E13B5F0D80}" type="pres">
      <dgm:prSet presAssocID="{C2CF620B-480C-4607-B046-84ADF987F3A6}" presName="bigChev" presStyleLbl="node1" presStyleIdx="0" presStyleCnt="2"/>
      <dgm:spPr/>
    </dgm:pt>
    <dgm:pt modelId="{4371EB62-D2CE-4396-958F-B72889A9DCAA}" type="pres">
      <dgm:prSet presAssocID="{C2CF620B-480C-4607-B046-84ADF987F3A6}" presName="vSp" presStyleCnt="0"/>
      <dgm:spPr/>
    </dgm:pt>
    <dgm:pt modelId="{A793D193-BBF3-42DF-BAC8-2F718E04D6D3}" type="pres">
      <dgm:prSet presAssocID="{9825588C-0661-4E41-B6B4-DDAD12088700}" presName="horFlow" presStyleCnt="0"/>
      <dgm:spPr/>
    </dgm:pt>
    <dgm:pt modelId="{133309CB-55B7-4C0A-B76E-7ED9F75BAC52}" type="pres">
      <dgm:prSet presAssocID="{9825588C-0661-4E41-B6B4-DDAD12088700}" presName="bigChev" presStyleLbl="node1" presStyleIdx="1" presStyleCnt="2"/>
      <dgm:spPr/>
    </dgm:pt>
  </dgm:ptLst>
  <dgm:cxnLst>
    <dgm:cxn modelId="{7142FADA-20A2-4A36-81A5-B5B8A91BC671}" srcId="{833C17A2-6E87-4BC9-958E-47C058FC6F17}" destId="{9825588C-0661-4E41-B6B4-DDAD12088700}" srcOrd="1" destOrd="0" parTransId="{F0324AC8-A73E-42E8-9635-32CC7454DB8B}" sibTransId="{A372A528-1992-46A1-9F5D-DC900FB2C941}"/>
    <dgm:cxn modelId="{5A609130-C149-4044-9EFA-6687F878906E}" type="presOf" srcId="{C2CF620B-480C-4607-B046-84ADF987F3A6}" destId="{5DC9CF91-2B5F-4AD2-85D2-28E13B5F0D80}" srcOrd="0" destOrd="0" presId="urn:microsoft.com/office/officeart/2005/8/layout/lProcess3"/>
    <dgm:cxn modelId="{AB8452B9-F9B6-4936-A9C1-6F37BF232A00}" type="presOf" srcId="{833C17A2-6E87-4BC9-958E-47C058FC6F17}" destId="{EE5594E5-497C-44C9-98A0-785347EB7512}" srcOrd="0" destOrd="0" presId="urn:microsoft.com/office/officeart/2005/8/layout/lProcess3"/>
    <dgm:cxn modelId="{C23D971D-C749-4589-AA55-3DD5249E7288}" srcId="{833C17A2-6E87-4BC9-958E-47C058FC6F17}" destId="{C2CF620B-480C-4607-B046-84ADF987F3A6}" srcOrd="0" destOrd="0" parTransId="{166ADB58-D7A6-4BF2-AA1D-F45551550A9E}" sibTransId="{CFFEBEC2-3EC4-44BE-BF0B-7C0448D6751A}"/>
    <dgm:cxn modelId="{41B00889-FB76-4BBC-82B7-446C71CDE365}" type="presOf" srcId="{9825588C-0661-4E41-B6B4-DDAD12088700}" destId="{133309CB-55B7-4C0A-B76E-7ED9F75BAC52}" srcOrd="0" destOrd="0" presId="urn:microsoft.com/office/officeart/2005/8/layout/lProcess3"/>
    <dgm:cxn modelId="{7FCA3284-B416-48C0-B87C-782847CC4204}" type="presParOf" srcId="{EE5594E5-497C-44C9-98A0-785347EB7512}" destId="{6D86CB51-DBDD-4DAB-9049-842B28275709}" srcOrd="0" destOrd="0" presId="urn:microsoft.com/office/officeart/2005/8/layout/lProcess3"/>
    <dgm:cxn modelId="{1AEE2A41-454B-449C-A33E-6A057104C514}" type="presParOf" srcId="{6D86CB51-DBDD-4DAB-9049-842B28275709}" destId="{5DC9CF91-2B5F-4AD2-85D2-28E13B5F0D80}" srcOrd="0" destOrd="0" presId="urn:microsoft.com/office/officeart/2005/8/layout/lProcess3"/>
    <dgm:cxn modelId="{E926F980-00AC-4114-86D4-F85E0EEB2C73}" type="presParOf" srcId="{EE5594E5-497C-44C9-98A0-785347EB7512}" destId="{4371EB62-D2CE-4396-958F-B72889A9DCAA}" srcOrd="1" destOrd="0" presId="urn:microsoft.com/office/officeart/2005/8/layout/lProcess3"/>
    <dgm:cxn modelId="{09E9D12A-9F34-4F21-93B8-F81F91956BD7}" type="presParOf" srcId="{EE5594E5-497C-44C9-98A0-785347EB7512}" destId="{A793D193-BBF3-42DF-BAC8-2F718E04D6D3}" srcOrd="2" destOrd="0" presId="urn:microsoft.com/office/officeart/2005/8/layout/lProcess3"/>
    <dgm:cxn modelId="{AF118742-C991-459E-8B43-1133EA64C390}" type="presParOf" srcId="{A793D193-BBF3-42DF-BAC8-2F718E04D6D3}" destId="{133309CB-55B7-4C0A-B76E-7ED9F75BAC5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BB18A-E53A-4043-9EB1-B950A3FE1E54}" type="doc">
      <dgm:prSet loTypeId="urn:microsoft.com/office/officeart/2005/8/layout/target3" loCatId="relationship" qsTypeId="urn:microsoft.com/office/officeart/2005/8/quickstyle/simple1" qsCatId="simple" csTypeId="urn:microsoft.com/office/officeart/2005/8/colors/accent6_4" csCatId="accent6"/>
      <dgm:spPr/>
      <dgm:t>
        <a:bodyPr/>
        <a:lstStyle/>
        <a:p>
          <a:endParaRPr lang="ru-RU"/>
        </a:p>
      </dgm:t>
    </dgm:pt>
    <dgm:pt modelId="{15243C80-29F4-4EBA-AD43-E6431B45FA9B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Эта гипотеза не обязана быть верной, и она, скорее всего, в чем-то ошибочна, а может быть и вовсе ошибочна в корне. Нам нужно ее проверять. Приступая к выполнению плана, мы на каждом шаге должны проверять эту гипотезу. Это означает мониторинг: мы собираем информацию о том, чего достигли, чего не достигли, какие отклонения существуют от наших предположений.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5FC07FF-2E14-4976-898F-42B0E5721D2A}" type="parTrans" cxnId="{DC13072E-378A-4188-9E95-FC453827E71F}">
      <dgm:prSet/>
      <dgm:spPr/>
      <dgm:t>
        <a:bodyPr/>
        <a:lstStyle/>
        <a:p>
          <a:endParaRPr lang="ru-RU"/>
        </a:p>
      </dgm:t>
    </dgm:pt>
    <dgm:pt modelId="{8AFC22B0-0041-46CA-B996-585FE3945BE1}" type="sibTrans" cxnId="{DC13072E-378A-4188-9E95-FC453827E71F}">
      <dgm:prSet/>
      <dgm:spPr/>
      <dgm:t>
        <a:bodyPr/>
        <a:lstStyle/>
        <a:p>
          <a:endParaRPr lang="ru-RU"/>
        </a:p>
      </dgm:t>
    </dgm:pt>
    <dgm:pt modelId="{CA8172D6-EA69-44B9-AE4A-5F91DF5D23BC}" type="pres">
      <dgm:prSet presAssocID="{745BB18A-E53A-4043-9EB1-B950A3FE1E54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291B198-1639-4F02-85CF-4734D9033B66}" type="pres">
      <dgm:prSet presAssocID="{15243C80-29F4-4EBA-AD43-E6431B45FA9B}" presName="circle1" presStyleLbl="node1" presStyleIdx="0" presStyleCnt="1"/>
      <dgm:spPr/>
    </dgm:pt>
    <dgm:pt modelId="{51AD36F8-D748-4F5E-8778-C4744FC6E263}" type="pres">
      <dgm:prSet presAssocID="{15243C80-29F4-4EBA-AD43-E6431B45FA9B}" presName="space" presStyleCnt="0"/>
      <dgm:spPr/>
    </dgm:pt>
    <dgm:pt modelId="{DA42A8F5-DB3A-4522-9120-4E2573A73B28}" type="pres">
      <dgm:prSet presAssocID="{15243C80-29F4-4EBA-AD43-E6431B45FA9B}" presName="rect1" presStyleLbl="alignAcc1" presStyleIdx="0" presStyleCnt="1"/>
      <dgm:spPr/>
    </dgm:pt>
    <dgm:pt modelId="{68CE0E16-42D2-4D4A-8564-6E0B88D8D785}" type="pres">
      <dgm:prSet presAssocID="{15243C80-29F4-4EBA-AD43-E6431B45FA9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0DFF9AD5-6C99-42C9-8339-2EE60BDD3CFC}" type="presOf" srcId="{745BB18A-E53A-4043-9EB1-B950A3FE1E54}" destId="{CA8172D6-EA69-44B9-AE4A-5F91DF5D23BC}" srcOrd="0" destOrd="0" presId="urn:microsoft.com/office/officeart/2005/8/layout/target3"/>
    <dgm:cxn modelId="{DC13072E-378A-4188-9E95-FC453827E71F}" srcId="{745BB18A-E53A-4043-9EB1-B950A3FE1E54}" destId="{15243C80-29F4-4EBA-AD43-E6431B45FA9B}" srcOrd="0" destOrd="0" parTransId="{D5FC07FF-2E14-4976-898F-42B0E5721D2A}" sibTransId="{8AFC22B0-0041-46CA-B996-585FE3945BE1}"/>
    <dgm:cxn modelId="{A835EA05-DE0F-4B82-8CAD-291BE7EE8F36}" type="presOf" srcId="{15243C80-29F4-4EBA-AD43-E6431B45FA9B}" destId="{DA42A8F5-DB3A-4522-9120-4E2573A73B28}" srcOrd="0" destOrd="0" presId="urn:microsoft.com/office/officeart/2005/8/layout/target3"/>
    <dgm:cxn modelId="{3D4A4A4A-B06F-428F-82B8-6D36525CECD7}" type="presOf" srcId="{15243C80-29F4-4EBA-AD43-E6431B45FA9B}" destId="{68CE0E16-42D2-4D4A-8564-6E0B88D8D785}" srcOrd="1" destOrd="0" presId="urn:microsoft.com/office/officeart/2005/8/layout/target3"/>
    <dgm:cxn modelId="{97238B69-8149-41E8-868E-AFB7CD5F42B6}" type="presParOf" srcId="{CA8172D6-EA69-44B9-AE4A-5F91DF5D23BC}" destId="{B291B198-1639-4F02-85CF-4734D9033B66}" srcOrd="0" destOrd="0" presId="urn:microsoft.com/office/officeart/2005/8/layout/target3"/>
    <dgm:cxn modelId="{799EE8AE-394D-4410-99EC-5BB8BC9E9AB6}" type="presParOf" srcId="{CA8172D6-EA69-44B9-AE4A-5F91DF5D23BC}" destId="{51AD36F8-D748-4F5E-8778-C4744FC6E263}" srcOrd="1" destOrd="0" presId="urn:microsoft.com/office/officeart/2005/8/layout/target3"/>
    <dgm:cxn modelId="{5477E74B-D5CA-4783-BD68-0B0EAD8EF4BB}" type="presParOf" srcId="{CA8172D6-EA69-44B9-AE4A-5F91DF5D23BC}" destId="{DA42A8F5-DB3A-4522-9120-4E2573A73B28}" srcOrd="2" destOrd="0" presId="urn:microsoft.com/office/officeart/2005/8/layout/target3"/>
    <dgm:cxn modelId="{3993C4BA-3583-491A-8847-C67A411F44D0}" type="presParOf" srcId="{CA8172D6-EA69-44B9-AE4A-5F91DF5D23BC}" destId="{68CE0E16-42D2-4D4A-8564-6E0B88D8D785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5A7BC1-782D-4674-9042-CE927B9751DA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5ED8299-CF0B-40E9-A83D-F3FBC4905B05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Ученые проводят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эксперименты.Ученые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должны быть готовы пересмотреть эту гипотезу, внести в нее коррективы и двигаться дальше.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AE43123-3BF9-4014-B305-399E55E3187B}" type="parTrans" cxnId="{2AB612FE-1544-4451-BCB9-F05BDD20A944}">
      <dgm:prSet/>
      <dgm:spPr/>
      <dgm:t>
        <a:bodyPr/>
        <a:lstStyle/>
        <a:p>
          <a:endParaRPr lang="ru-RU"/>
        </a:p>
      </dgm:t>
    </dgm:pt>
    <dgm:pt modelId="{BB7EB396-97D0-408C-BAC6-73AA8F89F06E}" type="sibTrans" cxnId="{2AB612FE-1544-4451-BCB9-F05BDD20A944}">
      <dgm:prSet/>
      <dgm:spPr/>
      <dgm:t>
        <a:bodyPr/>
        <a:lstStyle/>
        <a:p>
          <a:endParaRPr lang="ru-RU"/>
        </a:p>
      </dgm:t>
    </dgm:pt>
    <dgm:pt modelId="{6B210C74-14E5-432D-9468-B4966C827CD6}" type="pres">
      <dgm:prSet presAssocID="{115A7BC1-782D-4674-9042-CE927B9751DA}" presName="linear" presStyleCnt="0">
        <dgm:presLayoutVars>
          <dgm:animLvl val="lvl"/>
          <dgm:resizeHandles val="exact"/>
        </dgm:presLayoutVars>
      </dgm:prSet>
      <dgm:spPr/>
    </dgm:pt>
    <dgm:pt modelId="{20AA2B8F-4C2C-47D2-B88D-395AFF16823D}" type="pres">
      <dgm:prSet presAssocID="{25ED8299-CF0B-40E9-A83D-F3FBC4905B0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F3D84842-B11C-4EF2-88F5-EEC09AE4F768}" type="presOf" srcId="{25ED8299-CF0B-40E9-A83D-F3FBC4905B05}" destId="{20AA2B8F-4C2C-47D2-B88D-395AFF16823D}" srcOrd="0" destOrd="0" presId="urn:microsoft.com/office/officeart/2005/8/layout/vList2"/>
    <dgm:cxn modelId="{EF8A2CC0-A6BB-4C4E-928A-7C3FA2F262F8}" type="presOf" srcId="{115A7BC1-782D-4674-9042-CE927B9751DA}" destId="{6B210C74-14E5-432D-9468-B4966C827CD6}" srcOrd="0" destOrd="0" presId="urn:microsoft.com/office/officeart/2005/8/layout/vList2"/>
    <dgm:cxn modelId="{2AB612FE-1544-4451-BCB9-F05BDD20A944}" srcId="{115A7BC1-782D-4674-9042-CE927B9751DA}" destId="{25ED8299-CF0B-40E9-A83D-F3FBC4905B05}" srcOrd="0" destOrd="0" parTransId="{2AE43123-3BF9-4014-B305-399E55E3187B}" sibTransId="{BB7EB396-97D0-408C-BAC6-73AA8F89F06E}"/>
    <dgm:cxn modelId="{74BC914A-B637-4E85-AC4E-6C973397E295}" type="presParOf" srcId="{6B210C74-14E5-432D-9468-B4966C827CD6}" destId="{20AA2B8F-4C2C-47D2-B88D-395AFF1682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FC62AE-A4F5-4C15-971D-23B7C949B906}" type="doc">
      <dgm:prSet loTypeId="urn:microsoft.com/office/officeart/2005/8/layout/pyramid3" loCatId="pyramid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8B95E2F-2E51-4B94-8377-FAE2052DBC04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Проанализировав основные характеристики состояния исследования по мере его развития и существующие подходы к оценке и повышению его конкурентоспособности, можно изложить основные принципы формирования конкурентоспособности предприятия.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6747B3D6-0C0A-4982-B95C-4E97B69B1814}" type="parTrans" cxnId="{5CBCD300-5C4C-48ED-8D42-8E117F49201C}">
      <dgm:prSet/>
      <dgm:spPr/>
      <dgm:t>
        <a:bodyPr/>
        <a:lstStyle/>
        <a:p>
          <a:endParaRPr lang="ru-RU"/>
        </a:p>
      </dgm:t>
    </dgm:pt>
    <dgm:pt modelId="{76C17F96-5D33-440F-8241-52ECB66D9022}" type="sibTrans" cxnId="{5CBCD300-5C4C-48ED-8D42-8E117F49201C}">
      <dgm:prSet/>
      <dgm:spPr/>
      <dgm:t>
        <a:bodyPr/>
        <a:lstStyle/>
        <a:p>
          <a:endParaRPr lang="ru-RU"/>
        </a:p>
      </dgm:t>
    </dgm:pt>
    <dgm:pt modelId="{2FB4975E-DC95-4709-9C8F-A6FAFBF05523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1. Формирование конкурентоспособности исследования включает конкурентоспособность продукции и собственно конкурентоспособность исследования.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A626710-802E-493F-970C-AA82EDB480A3}" type="parTrans" cxnId="{F4E8F80F-DDB6-459D-9598-E87DCD0C4F04}">
      <dgm:prSet/>
      <dgm:spPr/>
      <dgm:t>
        <a:bodyPr/>
        <a:lstStyle/>
        <a:p>
          <a:endParaRPr lang="ru-RU"/>
        </a:p>
      </dgm:t>
    </dgm:pt>
    <dgm:pt modelId="{368E67F9-B04C-4C8D-8D3C-BC08E4DFBA09}" type="sibTrans" cxnId="{F4E8F80F-DDB6-459D-9598-E87DCD0C4F04}">
      <dgm:prSet/>
      <dgm:spPr/>
      <dgm:t>
        <a:bodyPr/>
        <a:lstStyle/>
        <a:p>
          <a:endParaRPr lang="ru-RU"/>
        </a:p>
      </dgm:t>
    </dgm:pt>
    <dgm:pt modelId="{0B414B24-28B3-4675-8B8F-332710F3C1B7}">
      <dgm:prSet custT="1"/>
      <dgm:spPr/>
      <dgm:t>
        <a:bodyPr/>
        <a:lstStyle/>
        <a:p>
          <a:pPr rtl="0"/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2. Необходимо выделить разные составляющие конкурентоспособности в зависимости от уровня планирования.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C0749B5-EFAB-4CC9-B6C3-EA96E5577B5C}" type="parTrans" cxnId="{2F3E8501-E98F-46FC-BD81-36BED9B62D70}">
      <dgm:prSet/>
      <dgm:spPr/>
      <dgm:t>
        <a:bodyPr/>
        <a:lstStyle/>
        <a:p>
          <a:endParaRPr lang="ru-RU"/>
        </a:p>
      </dgm:t>
    </dgm:pt>
    <dgm:pt modelId="{CDCF32B0-281C-45DD-B8A9-FEE9038A3837}" type="sibTrans" cxnId="{2F3E8501-E98F-46FC-BD81-36BED9B62D70}">
      <dgm:prSet/>
      <dgm:spPr/>
      <dgm:t>
        <a:bodyPr/>
        <a:lstStyle/>
        <a:p>
          <a:endParaRPr lang="ru-RU"/>
        </a:p>
      </dgm:t>
    </dgm:pt>
    <dgm:pt modelId="{F9CE15E6-F6F2-463B-A825-39B59EF2A769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3. На оперативном уровне планирования формирование конкурентоспособности предприятия обеспечивается конкурентоспособностью продукции.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F1CC5001-8A06-46DA-84EC-B7FCD1E366E8}" type="parTrans" cxnId="{0308190E-2980-4845-BD6E-9472C468C49C}">
      <dgm:prSet/>
      <dgm:spPr/>
      <dgm:t>
        <a:bodyPr/>
        <a:lstStyle/>
        <a:p>
          <a:endParaRPr lang="ru-RU"/>
        </a:p>
      </dgm:t>
    </dgm:pt>
    <dgm:pt modelId="{E155EB86-159B-4913-878E-573FEB5D7F83}" type="sibTrans" cxnId="{0308190E-2980-4845-BD6E-9472C468C49C}">
      <dgm:prSet/>
      <dgm:spPr/>
      <dgm:t>
        <a:bodyPr/>
        <a:lstStyle/>
        <a:p>
          <a:endParaRPr lang="ru-RU"/>
        </a:p>
      </dgm:t>
    </dgm:pt>
    <dgm:pt modelId="{C92E8DFF-D1CA-4227-B933-67B6C1E0D8EF}">
      <dgm:prSet custT="1"/>
      <dgm:spPr/>
      <dgm:t>
        <a:bodyPr/>
        <a:lstStyle/>
        <a:p>
          <a:pPr rtl="0"/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4. Оценка может быть осуществлена на основе известных методов — </a:t>
          </a:r>
          <a:r>
            <a:rPr lang="ru-RU" sz="1400" dirty="0" err="1" smtClean="0">
              <a:latin typeface="Times New Roman" pitchFamily="18" charset="0"/>
              <a:cs typeface="Times New Roman" pitchFamily="18" charset="0"/>
            </a:rPr>
            <a:t>квалиметрического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, экспертного, интегрального и т.д.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75B39CDC-42B1-4BC5-BA65-388E82191969}" type="parTrans" cxnId="{C27839D1-7EF8-459D-982C-FA2ACCF2F76A}">
      <dgm:prSet/>
      <dgm:spPr/>
      <dgm:t>
        <a:bodyPr/>
        <a:lstStyle/>
        <a:p>
          <a:endParaRPr lang="ru-RU"/>
        </a:p>
      </dgm:t>
    </dgm:pt>
    <dgm:pt modelId="{8B766F44-D620-4857-A762-961F749CAC0D}" type="sibTrans" cxnId="{C27839D1-7EF8-459D-982C-FA2ACCF2F76A}">
      <dgm:prSet/>
      <dgm:spPr/>
      <dgm:t>
        <a:bodyPr/>
        <a:lstStyle/>
        <a:p>
          <a:endParaRPr lang="ru-RU"/>
        </a:p>
      </dgm:t>
    </dgm:pt>
    <dgm:pt modelId="{2ED436D8-74C6-4172-81AD-7CEC031B4EF2}" type="pres">
      <dgm:prSet presAssocID="{57FC62AE-A4F5-4C15-971D-23B7C949B906}" presName="Name0" presStyleCnt="0">
        <dgm:presLayoutVars>
          <dgm:dir/>
          <dgm:animLvl val="lvl"/>
          <dgm:resizeHandles val="exact"/>
        </dgm:presLayoutVars>
      </dgm:prSet>
      <dgm:spPr/>
    </dgm:pt>
    <dgm:pt modelId="{38FEF281-2F1C-4026-A6BE-D0292CC06701}" type="pres">
      <dgm:prSet presAssocID="{88B95E2F-2E51-4B94-8377-FAE2052DBC04}" presName="Name8" presStyleCnt="0"/>
      <dgm:spPr/>
    </dgm:pt>
    <dgm:pt modelId="{9193AAA3-F9FD-4540-AB9E-14180C4B8FE6}" type="pres">
      <dgm:prSet presAssocID="{88B95E2F-2E51-4B94-8377-FAE2052DBC04}" presName="level" presStyleLbl="node1" presStyleIdx="0" presStyleCnt="5">
        <dgm:presLayoutVars>
          <dgm:chMax val="1"/>
          <dgm:bulletEnabled val="1"/>
        </dgm:presLayoutVars>
      </dgm:prSet>
      <dgm:spPr/>
    </dgm:pt>
    <dgm:pt modelId="{B6F668A7-92AF-4929-B65B-4C7E3F1AAD4D}" type="pres">
      <dgm:prSet presAssocID="{88B95E2F-2E51-4B94-8377-FAE2052DBC0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34B7DD2-448B-4859-88B4-0B177EE9D418}" type="pres">
      <dgm:prSet presAssocID="{2FB4975E-DC95-4709-9C8F-A6FAFBF05523}" presName="Name8" presStyleCnt="0"/>
      <dgm:spPr/>
    </dgm:pt>
    <dgm:pt modelId="{7F30CA09-B40A-4E95-BF8C-642CE9841ABB}" type="pres">
      <dgm:prSet presAssocID="{2FB4975E-DC95-4709-9C8F-A6FAFBF05523}" presName="level" presStyleLbl="node1" presStyleIdx="1" presStyleCnt="5">
        <dgm:presLayoutVars>
          <dgm:chMax val="1"/>
          <dgm:bulletEnabled val="1"/>
        </dgm:presLayoutVars>
      </dgm:prSet>
      <dgm:spPr/>
    </dgm:pt>
    <dgm:pt modelId="{F48B0E34-B096-4C7B-84A8-B27915744D69}" type="pres">
      <dgm:prSet presAssocID="{2FB4975E-DC95-4709-9C8F-A6FAFBF055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A6047E0-6367-4FD8-9E4C-AB6C64B1FA86}" type="pres">
      <dgm:prSet presAssocID="{0B414B24-28B3-4675-8B8F-332710F3C1B7}" presName="Name8" presStyleCnt="0"/>
      <dgm:spPr/>
    </dgm:pt>
    <dgm:pt modelId="{37AF4D6B-34FC-4598-B958-D4072E5B7346}" type="pres">
      <dgm:prSet presAssocID="{0B414B24-28B3-4675-8B8F-332710F3C1B7}" presName="level" presStyleLbl="node1" presStyleIdx="2" presStyleCnt="5">
        <dgm:presLayoutVars>
          <dgm:chMax val="1"/>
          <dgm:bulletEnabled val="1"/>
        </dgm:presLayoutVars>
      </dgm:prSet>
      <dgm:spPr/>
    </dgm:pt>
    <dgm:pt modelId="{2701EABA-AE87-48C9-A326-0EE977B9F0C7}" type="pres">
      <dgm:prSet presAssocID="{0B414B24-28B3-4675-8B8F-332710F3C1B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26230D4-F959-43DD-8DF1-8E854E39B10A}" type="pres">
      <dgm:prSet presAssocID="{F9CE15E6-F6F2-463B-A825-39B59EF2A769}" presName="Name8" presStyleCnt="0"/>
      <dgm:spPr/>
    </dgm:pt>
    <dgm:pt modelId="{09772D37-03F1-4394-8D41-B0ECD8AAF953}" type="pres">
      <dgm:prSet presAssocID="{F9CE15E6-F6F2-463B-A825-39B59EF2A769}" presName="level" presStyleLbl="node1" presStyleIdx="3" presStyleCnt="5" custLinFactNeighborX="-676" custLinFactNeighborY="-1219">
        <dgm:presLayoutVars>
          <dgm:chMax val="1"/>
          <dgm:bulletEnabled val="1"/>
        </dgm:presLayoutVars>
      </dgm:prSet>
      <dgm:spPr/>
    </dgm:pt>
    <dgm:pt modelId="{1F8B3626-018D-4CFB-ABC3-3EC44BECC9B7}" type="pres">
      <dgm:prSet presAssocID="{F9CE15E6-F6F2-463B-A825-39B59EF2A76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489C0E-D0C8-4420-A8E2-E8D4E95A5BC6}" type="pres">
      <dgm:prSet presAssocID="{C92E8DFF-D1CA-4227-B933-67B6C1E0D8EF}" presName="Name8" presStyleCnt="0"/>
      <dgm:spPr/>
    </dgm:pt>
    <dgm:pt modelId="{F031C2EE-B99E-4261-ABCF-76537D39BD97}" type="pres">
      <dgm:prSet presAssocID="{C92E8DFF-D1CA-4227-B933-67B6C1E0D8EF}" presName="level" presStyleLbl="node1" presStyleIdx="4" presStyleCnt="5">
        <dgm:presLayoutVars>
          <dgm:chMax val="1"/>
          <dgm:bulletEnabled val="1"/>
        </dgm:presLayoutVars>
      </dgm:prSet>
      <dgm:spPr/>
    </dgm:pt>
    <dgm:pt modelId="{82F5CE5B-CFC4-4E99-BC74-8DEB97B32D7F}" type="pres">
      <dgm:prSet presAssocID="{C92E8DFF-D1CA-4227-B933-67B6C1E0D8E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8A1B6CF-E807-4C02-BD3B-4B625D9939C7}" type="presOf" srcId="{2FB4975E-DC95-4709-9C8F-A6FAFBF05523}" destId="{7F30CA09-B40A-4E95-BF8C-642CE9841ABB}" srcOrd="0" destOrd="0" presId="urn:microsoft.com/office/officeart/2005/8/layout/pyramid3"/>
    <dgm:cxn modelId="{03CF8A49-B4C5-4246-A5E5-5190C76A831A}" type="presOf" srcId="{F9CE15E6-F6F2-463B-A825-39B59EF2A769}" destId="{09772D37-03F1-4394-8D41-B0ECD8AAF953}" srcOrd="0" destOrd="0" presId="urn:microsoft.com/office/officeart/2005/8/layout/pyramid3"/>
    <dgm:cxn modelId="{5CBCD300-5C4C-48ED-8D42-8E117F49201C}" srcId="{57FC62AE-A4F5-4C15-971D-23B7C949B906}" destId="{88B95E2F-2E51-4B94-8377-FAE2052DBC04}" srcOrd="0" destOrd="0" parTransId="{6747B3D6-0C0A-4982-B95C-4E97B69B1814}" sibTransId="{76C17F96-5D33-440F-8241-52ECB66D9022}"/>
    <dgm:cxn modelId="{40E5E861-CF1E-4625-B0D6-475C87AFA11D}" type="presOf" srcId="{F9CE15E6-F6F2-463B-A825-39B59EF2A769}" destId="{1F8B3626-018D-4CFB-ABC3-3EC44BECC9B7}" srcOrd="1" destOrd="0" presId="urn:microsoft.com/office/officeart/2005/8/layout/pyramid3"/>
    <dgm:cxn modelId="{C4FC8EA5-30CC-48D6-AB56-26CAEEAF2CF3}" type="presOf" srcId="{C92E8DFF-D1CA-4227-B933-67B6C1E0D8EF}" destId="{82F5CE5B-CFC4-4E99-BC74-8DEB97B32D7F}" srcOrd="1" destOrd="0" presId="urn:microsoft.com/office/officeart/2005/8/layout/pyramid3"/>
    <dgm:cxn modelId="{C27839D1-7EF8-459D-982C-FA2ACCF2F76A}" srcId="{57FC62AE-A4F5-4C15-971D-23B7C949B906}" destId="{C92E8DFF-D1CA-4227-B933-67B6C1E0D8EF}" srcOrd="4" destOrd="0" parTransId="{75B39CDC-42B1-4BC5-BA65-388E82191969}" sibTransId="{8B766F44-D620-4857-A762-961F749CAC0D}"/>
    <dgm:cxn modelId="{A4FD7F6C-3FF5-41F2-A8B7-FCA8ABF3A8AF}" type="presOf" srcId="{0B414B24-28B3-4675-8B8F-332710F3C1B7}" destId="{2701EABA-AE87-48C9-A326-0EE977B9F0C7}" srcOrd="1" destOrd="0" presId="urn:microsoft.com/office/officeart/2005/8/layout/pyramid3"/>
    <dgm:cxn modelId="{DF88A6D5-A8E4-4B32-B069-ECBDDC154B36}" type="presOf" srcId="{88B95E2F-2E51-4B94-8377-FAE2052DBC04}" destId="{9193AAA3-F9FD-4540-AB9E-14180C4B8FE6}" srcOrd="0" destOrd="0" presId="urn:microsoft.com/office/officeart/2005/8/layout/pyramid3"/>
    <dgm:cxn modelId="{7865F228-649B-463F-A295-2A015D583ADA}" type="presOf" srcId="{88B95E2F-2E51-4B94-8377-FAE2052DBC04}" destId="{B6F668A7-92AF-4929-B65B-4C7E3F1AAD4D}" srcOrd="1" destOrd="0" presId="urn:microsoft.com/office/officeart/2005/8/layout/pyramid3"/>
    <dgm:cxn modelId="{6E29518B-7F86-4C0C-BFB7-3327F6C1B7C7}" type="presOf" srcId="{2FB4975E-DC95-4709-9C8F-A6FAFBF05523}" destId="{F48B0E34-B096-4C7B-84A8-B27915744D69}" srcOrd="1" destOrd="0" presId="urn:microsoft.com/office/officeart/2005/8/layout/pyramid3"/>
    <dgm:cxn modelId="{60C09815-F86F-4BBE-A1C7-BC4007E002BF}" type="presOf" srcId="{C92E8DFF-D1CA-4227-B933-67B6C1E0D8EF}" destId="{F031C2EE-B99E-4261-ABCF-76537D39BD97}" srcOrd="0" destOrd="0" presId="urn:microsoft.com/office/officeart/2005/8/layout/pyramid3"/>
    <dgm:cxn modelId="{F4E8F80F-DDB6-459D-9598-E87DCD0C4F04}" srcId="{57FC62AE-A4F5-4C15-971D-23B7C949B906}" destId="{2FB4975E-DC95-4709-9C8F-A6FAFBF05523}" srcOrd="1" destOrd="0" parTransId="{8A626710-802E-493F-970C-AA82EDB480A3}" sibTransId="{368E67F9-B04C-4C8D-8D3C-BC08E4DFBA09}"/>
    <dgm:cxn modelId="{2F3E8501-E98F-46FC-BD81-36BED9B62D70}" srcId="{57FC62AE-A4F5-4C15-971D-23B7C949B906}" destId="{0B414B24-28B3-4675-8B8F-332710F3C1B7}" srcOrd="2" destOrd="0" parTransId="{AC0749B5-EFAB-4CC9-B6C3-EA96E5577B5C}" sibTransId="{CDCF32B0-281C-45DD-B8A9-FEE9038A3837}"/>
    <dgm:cxn modelId="{F65F5602-91FA-44FC-B6D7-544FB3A9822E}" type="presOf" srcId="{0B414B24-28B3-4675-8B8F-332710F3C1B7}" destId="{37AF4D6B-34FC-4598-B958-D4072E5B7346}" srcOrd="0" destOrd="0" presId="urn:microsoft.com/office/officeart/2005/8/layout/pyramid3"/>
    <dgm:cxn modelId="{0308190E-2980-4845-BD6E-9472C468C49C}" srcId="{57FC62AE-A4F5-4C15-971D-23B7C949B906}" destId="{F9CE15E6-F6F2-463B-A825-39B59EF2A769}" srcOrd="3" destOrd="0" parTransId="{F1CC5001-8A06-46DA-84EC-B7FCD1E366E8}" sibTransId="{E155EB86-159B-4913-878E-573FEB5D7F83}"/>
    <dgm:cxn modelId="{032A8B58-7DE1-417E-A080-D70C8027DD2D}" type="presOf" srcId="{57FC62AE-A4F5-4C15-971D-23B7C949B906}" destId="{2ED436D8-74C6-4172-81AD-7CEC031B4EF2}" srcOrd="0" destOrd="0" presId="urn:microsoft.com/office/officeart/2005/8/layout/pyramid3"/>
    <dgm:cxn modelId="{776259D2-0151-4816-A9D2-F8DFD2A96E5D}" type="presParOf" srcId="{2ED436D8-74C6-4172-81AD-7CEC031B4EF2}" destId="{38FEF281-2F1C-4026-A6BE-D0292CC06701}" srcOrd="0" destOrd="0" presId="urn:microsoft.com/office/officeart/2005/8/layout/pyramid3"/>
    <dgm:cxn modelId="{83B92253-E914-4095-A81D-8E82FC4C5060}" type="presParOf" srcId="{38FEF281-2F1C-4026-A6BE-D0292CC06701}" destId="{9193AAA3-F9FD-4540-AB9E-14180C4B8FE6}" srcOrd="0" destOrd="0" presId="urn:microsoft.com/office/officeart/2005/8/layout/pyramid3"/>
    <dgm:cxn modelId="{AC36B694-D132-4996-ABC7-51C8F75FCB64}" type="presParOf" srcId="{38FEF281-2F1C-4026-A6BE-D0292CC06701}" destId="{B6F668A7-92AF-4929-B65B-4C7E3F1AAD4D}" srcOrd="1" destOrd="0" presId="urn:microsoft.com/office/officeart/2005/8/layout/pyramid3"/>
    <dgm:cxn modelId="{C5859790-71AE-44E8-A584-A08F07F51144}" type="presParOf" srcId="{2ED436D8-74C6-4172-81AD-7CEC031B4EF2}" destId="{734B7DD2-448B-4859-88B4-0B177EE9D418}" srcOrd="1" destOrd="0" presId="urn:microsoft.com/office/officeart/2005/8/layout/pyramid3"/>
    <dgm:cxn modelId="{C7B8B175-0165-44A9-B527-404C6FED5B1B}" type="presParOf" srcId="{734B7DD2-448B-4859-88B4-0B177EE9D418}" destId="{7F30CA09-B40A-4E95-BF8C-642CE9841ABB}" srcOrd="0" destOrd="0" presId="urn:microsoft.com/office/officeart/2005/8/layout/pyramid3"/>
    <dgm:cxn modelId="{5BCC8708-0C18-4DB7-A8E9-82731948A516}" type="presParOf" srcId="{734B7DD2-448B-4859-88B4-0B177EE9D418}" destId="{F48B0E34-B096-4C7B-84A8-B27915744D69}" srcOrd="1" destOrd="0" presId="urn:microsoft.com/office/officeart/2005/8/layout/pyramid3"/>
    <dgm:cxn modelId="{29D22FE9-9E1C-4C4F-A288-F6C824742106}" type="presParOf" srcId="{2ED436D8-74C6-4172-81AD-7CEC031B4EF2}" destId="{8A6047E0-6367-4FD8-9E4C-AB6C64B1FA86}" srcOrd="2" destOrd="0" presId="urn:microsoft.com/office/officeart/2005/8/layout/pyramid3"/>
    <dgm:cxn modelId="{16A78901-A620-42B1-A0E7-EE53FDC8301C}" type="presParOf" srcId="{8A6047E0-6367-4FD8-9E4C-AB6C64B1FA86}" destId="{37AF4D6B-34FC-4598-B958-D4072E5B7346}" srcOrd="0" destOrd="0" presId="urn:microsoft.com/office/officeart/2005/8/layout/pyramid3"/>
    <dgm:cxn modelId="{3723882E-177C-4F04-B028-3E7308099A51}" type="presParOf" srcId="{8A6047E0-6367-4FD8-9E4C-AB6C64B1FA86}" destId="{2701EABA-AE87-48C9-A326-0EE977B9F0C7}" srcOrd="1" destOrd="0" presId="urn:microsoft.com/office/officeart/2005/8/layout/pyramid3"/>
    <dgm:cxn modelId="{C35A8052-E601-4755-A25E-FE1B78ABEC74}" type="presParOf" srcId="{2ED436D8-74C6-4172-81AD-7CEC031B4EF2}" destId="{826230D4-F959-43DD-8DF1-8E854E39B10A}" srcOrd="3" destOrd="0" presId="urn:microsoft.com/office/officeart/2005/8/layout/pyramid3"/>
    <dgm:cxn modelId="{691FBE16-CB1C-43F2-AE34-A8F01FDFB7CE}" type="presParOf" srcId="{826230D4-F959-43DD-8DF1-8E854E39B10A}" destId="{09772D37-03F1-4394-8D41-B0ECD8AAF953}" srcOrd="0" destOrd="0" presId="urn:microsoft.com/office/officeart/2005/8/layout/pyramid3"/>
    <dgm:cxn modelId="{221256CF-2BB3-4D78-9C03-01D265265F6C}" type="presParOf" srcId="{826230D4-F959-43DD-8DF1-8E854E39B10A}" destId="{1F8B3626-018D-4CFB-ABC3-3EC44BECC9B7}" srcOrd="1" destOrd="0" presId="urn:microsoft.com/office/officeart/2005/8/layout/pyramid3"/>
    <dgm:cxn modelId="{4BD3BB69-E36D-4198-86AA-6DABC57F54C8}" type="presParOf" srcId="{2ED436D8-74C6-4172-81AD-7CEC031B4EF2}" destId="{3E489C0E-D0C8-4420-A8E2-E8D4E95A5BC6}" srcOrd="4" destOrd="0" presId="urn:microsoft.com/office/officeart/2005/8/layout/pyramid3"/>
    <dgm:cxn modelId="{4A6C0531-5167-4DA9-BD3C-2C8A47ACB8B2}" type="presParOf" srcId="{3E489C0E-D0C8-4420-A8E2-E8D4E95A5BC6}" destId="{F031C2EE-B99E-4261-ABCF-76537D39BD97}" srcOrd="0" destOrd="0" presId="urn:microsoft.com/office/officeart/2005/8/layout/pyramid3"/>
    <dgm:cxn modelId="{32864F5A-9801-4912-9028-E91224D06CDA}" type="presParOf" srcId="{3E489C0E-D0C8-4420-A8E2-E8D4E95A5BC6}" destId="{82F5CE5B-CFC4-4E99-BC74-8DEB97B32D7F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EA68BC-62BB-4CCA-BFE5-CAF1B4F2EDE4}" type="doc">
      <dgm:prSet loTypeId="urn:microsoft.com/office/officeart/2005/8/layout/pyramid2" loCatId="pyramid" qsTypeId="urn:microsoft.com/office/officeart/2005/8/quickstyle/simple1" qsCatId="simple" csTypeId="urn:microsoft.com/office/officeart/2005/8/colors/accent6_1" csCatId="accent6"/>
      <dgm:spPr/>
      <dgm:t>
        <a:bodyPr/>
        <a:lstStyle/>
        <a:p>
          <a:endParaRPr lang="ru-RU"/>
        </a:p>
      </dgm:t>
    </dgm:pt>
    <dgm:pt modelId="{20BF572A-D380-4E1D-BB90-4B9E4FE305D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На тактическом уровне планирования формирование конкурентоспособности исследования обеспечивается его общим финансово-хозяйственным состоянием. Оценка может быть осуществлена на основе известных методик комплексной оценки финансово-хозяйственной деятельности исследования.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884EE90-FF1C-4BF9-9F36-D5C53A9FF04B}" type="parTrans" cxnId="{831F5A09-7204-464A-8F40-A55F3E86236A}">
      <dgm:prSet/>
      <dgm:spPr/>
      <dgm:t>
        <a:bodyPr/>
        <a:lstStyle/>
        <a:p>
          <a:endParaRPr lang="ru-RU"/>
        </a:p>
      </dgm:t>
    </dgm:pt>
    <dgm:pt modelId="{A53A0812-B77C-4167-AD65-C9EA6791A76B}" type="sibTrans" cxnId="{831F5A09-7204-464A-8F40-A55F3E86236A}">
      <dgm:prSet/>
      <dgm:spPr/>
      <dgm:t>
        <a:bodyPr/>
        <a:lstStyle/>
        <a:p>
          <a:endParaRPr lang="ru-RU"/>
        </a:p>
      </dgm:t>
    </dgm:pt>
    <dgm:pt modelId="{A7592276-2993-4020-8C63-57EA99E832EA}" type="pres">
      <dgm:prSet presAssocID="{FFEA68BC-62BB-4CCA-BFE5-CAF1B4F2EDE4}" presName="compositeShape" presStyleCnt="0">
        <dgm:presLayoutVars>
          <dgm:dir/>
          <dgm:resizeHandles/>
        </dgm:presLayoutVars>
      </dgm:prSet>
      <dgm:spPr/>
    </dgm:pt>
    <dgm:pt modelId="{0E68DBC8-E2CC-483F-9A15-7398C3360FBF}" type="pres">
      <dgm:prSet presAssocID="{FFEA68BC-62BB-4CCA-BFE5-CAF1B4F2EDE4}" presName="pyramid" presStyleLbl="node1" presStyleIdx="0" presStyleCnt="1"/>
      <dgm:spPr/>
    </dgm:pt>
    <dgm:pt modelId="{062227F4-5F34-4A79-AC86-8784650ADD9F}" type="pres">
      <dgm:prSet presAssocID="{FFEA68BC-62BB-4CCA-BFE5-CAF1B4F2EDE4}" presName="theList" presStyleCnt="0"/>
      <dgm:spPr/>
    </dgm:pt>
    <dgm:pt modelId="{CE915269-8911-484E-9BD8-4E956908B4F3}" type="pres">
      <dgm:prSet presAssocID="{20BF572A-D380-4E1D-BB90-4B9E4FE305D2}" presName="aNode" presStyleLbl="fgAcc1" presStyleIdx="0" presStyleCnt="1">
        <dgm:presLayoutVars>
          <dgm:bulletEnabled val="1"/>
        </dgm:presLayoutVars>
      </dgm:prSet>
      <dgm:spPr/>
    </dgm:pt>
    <dgm:pt modelId="{512B12B6-32F3-476D-ACA7-E68B22D437CE}" type="pres">
      <dgm:prSet presAssocID="{20BF572A-D380-4E1D-BB90-4B9E4FE305D2}" presName="aSpace" presStyleCnt="0"/>
      <dgm:spPr/>
    </dgm:pt>
  </dgm:ptLst>
  <dgm:cxnLst>
    <dgm:cxn modelId="{831F5A09-7204-464A-8F40-A55F3E86236A}" srcId="{FFEA68BC-62BB-4CCA-BFE5-CAF1B4F2EDE4}" destId="{20BF572A-D380-4E1D-BB90-4B9E4FE305D2}" srcOrd="0" destOrd="0" parTransId="{6884EE90-FF1C-4BF9-9F36-D5C53A9FF04B}" sibTransId="{A53A0812-B77C-4167-AD65-C9EA6791A76B}"/>
    <dgm:cxn modelId="{3A4C11E6-CBBE-46E1-9AD4-1B5F554AD7F0}" type="presOf" srcId="{FFEA68BC-62BB-4CCA-BFE5-CAF1B4F2EDE4}" destId="{A7592276-2993-4020-8C63-57EA99E832EA}" srcOrd="0" destOrd="0" presId="urn:microsoft.com/office/officeart/2005/8/layout/pyramid2"/>
    <dgm:cxn modelId="{F883218D-9232-4AE0-8F85-BD4DA785F5F3}" type="presOf" srcId="{20BF572A-D380-4E1D-BB90-4B9E4FE305D2}" destId="{CE915269-8911-484E-9BD8-4E956908B4F3}" srcOrd="0" destOrd="0" presId="urn:microsoft.com/office/officeart/2005/8/layout/pyramid2"/>
    <dgm:cxn modelId="{65B0A524-629C-472F-A4B6-BA0961DD9B56}" type="presParOf" srcId="{A7592276-2993-4020-8C63-57EA99E832EA}" destId="{0E68DBC8-E2CC-483F-9A15-7398C3360FBF}" srcOrd="0" destOrd="0" presId="urn:microsoft.com/office/officeart/2005/8/layout/pyramid2"/>
    <dgm:cxn modelId="{DC1FB1D9-5927-431D-8FAD-9CABA2C5A7E9}" type="presParOf" srcId="{A7592276-2993-4020-8C63-57EA99E832EA}" destId="{062227F4-5F34-4A79-AC86-8784650ADD9F}" srcOrd="1" destOrd="0" presId="urn:microsoft.com/office/officeart/2005/8/layout/pyramid2"/>
    <dgm:cxn modelId="{66A9E20E-02BF-4415-B194-D5390818C46D}" type="presParOf" srcId="{062227F4-5F34-4A79-AC86-8784650ADD9F}" destId="{CE915269-8911-484E-9BD8-4E956908B4F3}" srcOrd="0" destOrd="0" presId="urn:microsoft.com/office/officeart/2005/8/layout/pyramid2"/>
    <dgm:cxn modelId="{109492AD-79E1-4D3F-8248-78BF50C48ED5}" type="presParOf" srcId="{062227F4-5F34-4A79-AC86-8784650ADD9F}" destId="{512B12B6-32F3-476D-ACA7-E68B22D437CE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9A7B36-B8D4-46FA-AD7C-F903C5D26DB0}" type="doc">
      <dgm:prSet loTypeId="urn:microsoft.com/office/officeart/2005/8/layout/vList3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758FFEE-E4D6-4A85-9F21-7CB2901C419A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На стратегическом уровне планирования формирование конкурентоспособности предприятия обеспечивается реализацией стратегии, инвестиционной и инновационной привлекательностью. Оценка может быть осуществлена на основе роста стоимости предприятия (доходный, сравнительный, затратный и опционный подходы к оценке бизнеса).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2756C44-F6B1-40A4-830F-EEE58B8FC86B}" type="parTrans" cxnId="{3934603C-CA7B-4B05-B0BA-975D7143E78A}">
      <dgm:prSet/>
      <dgm:spPr/>
      <dgm:t>
        <a:bodyPr/>
        <a:lstStyle/>
        <a:p>
          <a:endParaRPr lang="ru-RU"/>
        </a:p>
      </dgm:t>
    </dgm:pt>
    <dgm:pt modelId="{19A94A54-E927-4FF9-B3AE-871B949713B4}" type="sibTrans" cxnId="{3934603C-CA7B-4B05-B0BA-975D7143E78A}">
      <dgm:prSet/>
      <dgm:spPr/>
      <dgm:t>
        <a:bodyPr/>
        <a:lstStyle/>
        <a:p>
          <a:endParaRPr lang="ru-RU"/>
        </a:p>
      </dgm:t>
    </dgm:pt>
    <dgm:pt modelId="{88AFB1EF-533A-43A3-909F-025AC366D9EE}" type="pres">
      <dgm:prSet presAssocID="{A39A7B36-B8D4-46FA-AD7C-F903C5D26DB0}" presName="linearFlow" presStyleCnt="0">
        <dgm:presLayoutVars>
          <dgm:dir/>
          <dgm:resizeHandles val="exact"/>
        </dgm:presLayoutVars>
      </dgm:prSet>
      <dgm:spPr/>
    </dgm:pt>
    <dgm:pt modelId="{B9445953-FE4F-441A-8F64-570D2D0068FF}" type="pres">
      <dgm:prSet presAssocID="{8758FFEE-E4D6-4A85-9F21-7CB2901C419A}" presName="composite" presStyleCnt="0"/>
      <dgm:spPr/>
    </dgm:pt>
    <dgm:pt modelId="{1DB06D56-C5F1-4D7C-B171-4D37860AD189}" type="pres">
      <dgm:prSet presAssocID="{8758FFEE-E4D6-4A85-9F21-7CB2901C419A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29C77DA-6483-4E6D-97DB-2B8346D3AED3}" type="pres">
      <dgm:prSet presAssocID="{8758FFEE-E4D6-4A85-9F21-7CB2901C419A}" presName="txShp" presStyleLbl="node1" presStyleIdx="0" presStyleCnt="1">
        <dgm:presLayoutVars>
          <dgm:bulletEnabled val="1"/>
        </dgm:presLayoutVars>
      </dgm:prSet>
      <dgm:spPr/>
    </dgm:pt>
  </dgm:ptLst>
  <dgm:cxnLst>
    <dgm:cxn modelId="{D0C71B94-9D0F-495F-BB12-34CEC73B849F}" type="presOf" srcId="{A39A7B36-B8D4-46FA-AD7C-F903C5D26DB0}" destId="{88AFB1EF-533A-43A3-909F-025AC366D9EE}" srcOrd="0" destOrd="0" presId="urn:microsoft.com/office/officeart/2005/8/layout/vList3"/>
    <dgm:cxn modelId="{3934603C-CA7B-4B05-B0BA-975D7143E78A}" srcId="{A39A7B36-B8D4-46FA-AD7C-F903C5D26DB0}" destId="{8758FFEE-E4D6-4A85-9F21-7CB2901C419A}" srcOrd="0" destOrd="0" parTransId="{B2756C44-F6B1-40A4-830F-EEE58B8FC86B}" sibTransId="{19A94A54-E927-4FF9-B3AE-871B949713B4}"/>
    <dgm:cxn modelId="{CC94F22B-8963-4C24-AF98-0B4D183F6898}" type="presOf" srcId="{8758FFEE-E4D6-4A85-9F21-7CB2901C419A}" destId="{A29C77DA-6483-4E6D-97DB-2B8346D3AED3}" srcOrd="0" destOrd="0" presId="urn:microsoft.com/office/officeart/2005/8/layout/vList3"/>
    <dgm:cxn modelId="{39648E60-EC8D-4BB6-8D7F-C16551BD5555}" type="presParOf" srcId="{88AFB1EF-533A-43A3-909F-025AC366D9EE}" destId="{B9445953-FE4F-441A-8F64-570D2D0068FF}" srcOrd="0" destOrd="0" presId="urn:microsoft.com/office/officeart/2005/8/layout/vList3"/>
    <dgm:cxn modelId="{276630B9-109F-4637-A96F-598247142A4E}" type="presParOf" srcId="{B9445953-FE4F-441A-8F64-570D2D0068FF}" destId="{1DB06D56-C5F1-4D7C-B171-4D37860AD189}" srcOrd="0" destOrd="0" presId="urn:microsoft.com/office/officeart/2005/8/layout/vList3"/>
    <dgm:cxn modelId="{638A2A1A-AB59-4A26-B29B-8CA18D9C38AD}" type="presParOf" srcId="{B9445953-FE4F-441A-8F64-570D2D0068FF}" destId="{A29C77DA-6483-4E6D-97DB-2B8346D3AED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AAAF38-BEAA-4BF4-81BF-53B258F5BAE6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ru-RU"/>
        </a:p>
      </dgm:t>
    </dgm:pt>
    <dgm:pt modelId="{F0168ED1-73D6-485F-9762-95083707CFF1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К внешним факторам можно отнести изменение законодательства и налогообложения, протекционистскую политику, изменение курса национальной валюты, устранение основных конкурентов, административные рычаги воздействия. Конкурентоспособность предприятия в большей степени выступает его внутренним свойством. Товар является точным индикатором экономической силы и проявления активности предприятия.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E2866DA-BABA-462E-8663-8540ED151D5C}" type="parTrans" cxnId="{D2869E33-6030-4E14-9E2C-67F873A922A0}">
      <dgm:prSet/>
      <dgm:spPr/>
      <dgm:t>
        <a:bodyPr/>
        <a:lstStyle/>
        <a:p>
          <a:endParaRPr lang="ru-RU"/>
        </a:p>
      </dgm:t>
    </dgm:pt>
    <dgm:pt modelId="{6E7227FB-1E08-4F4D-9B91-621818CB2126}" type="sibTrans" cxnId="{D2869E33-6030-4E14-9E2C-67F873A922A0}">
      <dgm:prSet/>
      <dgm:spPr/>
      <dgm:t>
        <a:bodyPr/>
        <a:lstStyle/>
        <a:p>
          <a:endParaRPr lang="ru-RU"/>
        </a:p>
      </dgm:t>
    </dgm:pt>
    <dgm:pt modelId="{4AC86151-9975-4CE3-A01C-50324994322C}" type="pres">
      <dgm:prSet presAssocID="{A3AAAF38-BEAA-4BF4-81BF-53B258F5BAE6}" presName="CompostProcess" presStyleCnt="0">
        <dgm:presLayoutVars>
          <dgm:dir/>
          <dgm:resizeHandles val="exact"/>
        </dgm:presLayoutVars>
      </dgm:prSet>
      <dgm:spPr/>
    </dgm:pt>
    <dgm:pt modelId="{9F52EC2A-7256-44AF-9D26-EB21117245BA}" type="pres">
      <dgm:prSet presAssocID="{A3AAAF38-BEAA-4BF4-81BF-53B258F5BAE6}" presName="arrow" presStyleLbl="bgShp" presStyleIdx="0" presStyleCnt="1"/>
      <dgm:spPr/>
    </dgm:pt>
    <dgm:pt modelId="{B4AE40AB-909D-4AA7-B99C-3AD7D0C48840}" type="pres">
      <dgm:prSet presAssocID="{A3AAAF38-BEAA-4BF4-81BF-53B258F5BAE6}" presName="linearProcess" presStyleCnt="0"/>
      <dgm:spPr/>
    </dgm:pt>
    <dgm:pt modelId="{401C5C3F-FFE3-4069-9528-BFA589D1D525}" type="pres">
      <dgm:prSet presAssocID="{F0168ED1-73D6-485F-9762-95083707CFF1}" presName="textNode" presStyleLbl="node1" presStyleIdx="0" presStyleCnt="1">
        <dgm:presLayoutVars>
          <dgm:bulletEnabled val="1"/>
        </dgm:presLayoutVars>
      </dgm:prSet>
      <dgm:spPr/>
    </dgm:pt>
  </dgm:ptLst>
  <dgm:cxnLst>
    <dgm:cxn modelId="{68EFF58E-26D3-4198-849C-9A083F55E520}" type="presOf" srcId="{A3AAAF38-BEAA-4BF4-81BF-53B258F5BAE6}" destId="{4AC86151-9975-4CE3-A01C-50324994322C}" srcOrd="0" destOrd="0" presId="urn:microsoft.com/office/officeart/2005/8/layout/hProcess9"/>
    <dgm:cxn modelId="{E0635A4C-99C9-4F69-AE79-192FCBA2FEBA}" type="presOf" srcId="{F0168ED1-73D6-485F-9762-95083707CFF1}" destId="{401C5C3F-FFE3-4069-9528-BFA589D1D525}" srcOrd="0" destOrd="0" presId="urn:microsoft.com/office/officeart/2005/8/layout/hProcess9"/>
    <dgm:cxn modelId="{D2869E33-6030-4E14-9E2C-67F873A922A0}" srcId="{A3AAAF38-BEAA-4BF4-81BF-53B258F5BAE6}" destId="{F0168ED1-73D6-485F-9762-95083707CFF1}" srcOrd="0" destOrd="0" parTransId="{1E2866DA-BABA-462E-8663-8540ED151D5C}" sibTransId="{6E7227FB-1E08-4F4D-9B91-621818CB2126}"/>
    <dgm:cxn modelId="{8199C626-C1DC-4970-960C-70D49ACAB449}" type="presParOf" srcId="{4AC86151-9975-4CE3-A01C-50324994322C}" destId="{9F52EC2A-7256-44AF-9D26-EB21117245BA}" srcOrd="0" destOrd="0" presId="urn:microsoft.com/office/officeart/2005/8/layout/hProcess9"/>
    <dgm:cxn modelId="{9A93F13E-D242-488D-B2C7-CCB719892DC7}" type="presParOf" srcId="{4AC86151-9975-4CE3-A01C-50324994322C}" destId="{B4AE40AB-909D-4AA7-B99C-3AD7D0C48840}" srcOrd="1" destOrd="0" presId="urn:microsoft.com/office/officeart/2005/8/layout/hProcess9"/>
    <dgm:cxn modelId="{8EE5FB7D-B902-4735-833C-4FEE8A5B39F2}" type="presParOf" srcId="{B4AE40AB-909D-4AA7-B99C-3AD7D0C48840}" destId="{401C5C3F-FFE3-4069-9528-BFA589D1D525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2E4DCA9-65A1-42A2-9639-C51ACCEC1AE8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CC67865-7AC9-4742-9DF5-CDFBBC00286D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Технические показатели товара представляются наиболее жесткими. Они определяют соответствие его технического уровня, качества и надежности современным требованиям, которые находят отражение в национальных и международных стандартах.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C83588-C6B0-4152-B246-E05904FB8933}" type="parTrans" cxnId="{FECDED4F-F0F8-4F53-8F07-4D040C20F5CE}">
      <dgm:prSet/>
      <dgm:spPr/>
      <dgm:t>
        <a:bodyPr/>
        <a:lstStyle/>
        <a:p>
          <a:endParaRPr lang="ru-RU"/>
        </a:p>
      </dgm:t>
    </dgm:pt>
    <dgm:pt modelId="{AA545D8B-7CF6-47DC-BB9E-4C0F00077D5C}" type="sibTrans" cxnId="{FECDED4F-F0F8-4F53-8F07-4D040C20F5CE}">
      <dgm:prSet/>
      <dgm:spPr/>
      <dgm:t>
        <a:bodyPr/>
        <a:lstStyle/>
        <a:p>
          <a:endParaRPr lang="ru-RU"/>
        </a:p>
      </dgm:t>
    </dgm:pt>
    <dgm:pt modelId="{E2EA7905-E39E-41B4-B383-1E2DE67151EB}" type="pres">
      <dgm:prSet presAssocID="{92E4DCA9-65A1-42A2-9639-C51ACCEC1AE8}" presName="linearFlow" presStyleCnt="0">
        <dgm:presLayoutVars>
          <dgm:dir/>
          <dgm:resizeHandles val="exact"/>
        </dgm:presLayoutVars>
      </dgm:prSet>
      <dgm:spPr/>
    </dgm:pt>
    <dgm:pt modelId="{DA2ED862-AACC-431B-AA8D-E94D10A386D7}" type="pres">
      <dgm:prSet presAssocID="{ACC67865-7AC9-4742-9DF5-CDFBBC00286D}" presName="composite" presStyleCnt="0"/>
      <dgm:spPr/>
    </dgm:pt>
    <dgm:pt modelId="{CC597EE9-1860-4242-A481-448EF68B099F}" type="pres">
      <dgm:prSet presAssocID="{ACC67865-7AC9-4742-9DF5-CDFBBC00286D}" presName="imgShp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B78F5F4-12A5-4442-983A-FD7E935B135D}" type="pres">
      <dgm:prSet presAssocID="{ACC67865-7AC9-4742-9DF5-CDFBBC00286D}" presName="txShp" presStyleLbl="node1" presStyleIdx="0" presStyleCnt="1">
        <dgm:presLayoutVars>
          <dgm:bulletEnabled val="1"/>
        </dgm:presLayoutVars>
      </dgm:prSet>
      <dgm:spPr/>
    </dgm:pt>
  </dgm:ptLst>
  <dgm:cxnLst>
    <dgm:cxn modelId="{14555900-013A-4333-8783-FF08361521A9}" type="presOf" srcId="{92E4DCA9-65A1-42A2-9639-C51ACCEC1AE8}" destId="{E2EA7905-E39E-41B4-B383-1E2DE67151EB}" srcOrd="0" destOrd="0" presId="urn:microsoft.com/office/officeart/2005/8/layout/vList3"/>
    <dgm:cxn modelId="{9A0880DE-9555-44D7-8C6E-572F3496ED84}" type="presOf" srcId="{ACC67865-7AC9-4742-9DF5-CDFBBC00286D}" destId="{9B78F5F4-12A5-4442-983A-FD7E935B135D}" srcOrd="0" destOrd="0" presId="urn:microsoft.com/office/officeart/2005/8/layout/vList3"/>
    <dgm:cxn modelId="{FECDED4F-F0F8-4F53-8F07-4D040C20F5CE}" srcId="{92E4DCA9-65A1-42A2-9639-C51ACCEC1AE8}" destId="{ACC67865-7AC9-4742-9DF5-CDFBBC00286D}" srcOrd="0" destOrd="0" parTransId="{1BC83588-C6B0-4152-B246-E05904FB8933}" sibTransId="{AA545D8B-7CF6-47DC-BB9E-4C0F00077D5C}"/>
    <dgm:cxn modelId="{2FA267F0-F7B1-4BB3-A8B9-F8AC3B32692F}" type="presParOf" srcId="{E2EA7905-E39E-41B4-B383-1E2DE67151EB}" destId="{DA2ED862-AACC-431B-AA8D-E94D10A386D7}" srcOrd="0" destOrd="0" presId="urn:microsoft.com/office/officeart/2005/8/layout/vList3"/>
    <dgm:cxn modelId="{3B3AC37C-551B-45D1-AE29-A500F763D2F8}" type="presParOf" srcId="{DA2ED862-AACC-431B-AA8D-E94D10A386D7}" destId="{CC597EE9-1860-4242-A481-448EF68B099F}" srcOrd="0" destOrd="0" presId="urn:microsoft.com/office/officeart/2005/8/layout/vList3"/>
    <dgm:cxn modelId="{EDDE3710-3D29-4016-95E8-B6A999FB557B}" type="presParOf" srcId="{DA2ED862-AACC-431B-AA8D-E94D10A386D7}" destId="{9B78F5F4-12A5-4442-983A-FD7E935B135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174D7-1B16-4960-9388-E96B9C04A463}">
      <dsp:nvSpPr>
        <dsp:cNvPr id="0" name=""/>
        <dsp:cNvSpPr/>
      </dsp:nvSpPr>
      <dsp:spPr>
        <a:xfrm>
          <a:off x="0" y="0"/>
          <a:ext cx="8246740" cy="41764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Планирование — это живой процесс, который не заканчивается на стадии утверждения плана. Это не просто создание плана и подведение итогов через год. Планирование — это регулярная, постоянная деятельность, включающая планирование, перепланирование и анализ.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670585"/>
        <a:ext cx="8246740" cy="1670585"/>
      </dsp:txXfrm>
    </dsp:sp>
    <dsp:sp modelId="{6A79A3C8-AA82-4D4C-96FD-1755C0B1530B}">
      <dsp:nvSpPr>
        <dsp:cNvPr id="0" name=""/>
        <dsp:cNvSpPr/>
      </dsp:nvSpPr>
      <dsp:spPr>
        <a:xfrm>
          <a:off x="3427988" y="250587"/>
          <a:ext cx="1390762" cy="139076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930FE-DE6D-4B8F-A675-340A401C8477}">
      <dsp:nvSpPr>
        <dsp:cNvPr id="0" name=""/>
        <dsp:cNvSpPr/>
      </dsp:nvSpPr>
      <dsp:spPr>
        <a:xfrm>
          <a:off x="329869" y="3341171"/>
          <a:ext cx="7587000" cy="62646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9D68-FE50-425A-909F-6FF5933F4059}">
      <dsp:nvSpPr>
        <dsp:cNvPr id="0" name=""/>
        <dsp:cNvSpPr/>
      </dsp:nvSpPr>
      <dsp:spPr>
        <a:xfrm>
          <a:off x="1731" y="0"/>
          <a:ext cx="2693881" cy="52565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Times New Roman" pitchFamily="18" charset="0"/>
              <a:cs typeface="Times New Roman" pitchFamily="18" charset="0"/>
            </a:rPr>
            <a:t>Экономические параметры конкурентоспособности </a:t>
          </a: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— ценовые показатели;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31" y="2102633"/>
        <a:ext cx="2693881" cy="2102633"/>
      </dsp:txXfrm>
    </dsp:sp>
    <dsp:sp modelId="{86BFAD00-F32D-4D00-AD92-206CF47CFD3B}">
      <dsp:nvSpPr>
        <dsp:cNvPr id="0" name=""/>
        <dsp:cNvSpPr/>
      </dsp:nvSpPr>
      <dsp:spPr>
        <a:xfrm>
          <a:off x="473450" y="315395"/>
          <a:ext cx="1750442" cy="175044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8C70AE-01E9-41E8-846D-4800CCB3D8E7}">
      <dsp:nvSpPr>
        <dsp:cNvPr id="0" name=""/>
        <dsp:cNvSpPr/>
      </dsp:nvSpPr>
      <dsp:spPr>
        <a:xfrm>
          <a:off x="2776429" y="0"/>
          <a:ext cx="2693881" cy="5256583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показатели, характеризующие условия поставки товара и соответствующих платежей, включая характеристику особых случаев и обстоятельств;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76429" y="2102633"/>
        <a:ext cx="2693881" cy="2102633"/>
      </dsp:txXfrm>
    </dsp:sp>
    <dsp:sp modelId="{798B4753-404E-489C-BC95-92DF9AD80DFE}">
      <dsp:nvSpPr>
        <dsp:cNvPr id="0" name=""/>
        <dsp:cNvSpPr/>
      </dsp:nvSpPr>
      <dsp:spPr>
        <a:xfrm>
          <a:off x="3248148" y="315395"/>
          <a:ext cx="1750442" cy="175044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6A423A-0E1B-4963-A5CC-ADB0A2153194}">
      <dsp:nvSpPr>
        <dsp:cNvPr id="0" name=""/>
        <dsp:cNvSpPr/>
      </dsp:nvSpPr>
      <dsp:spPr>
        <a:xfrm>
          <a:off x="5551127" y="0"/>
          <a:ext cx="2693881" cy="5256583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показатели, характеризующие степень ответственности изготовителей товара и продавцов за выполнение принятых на себя обязательств и гарантий.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51127" y="2102633"/>
        <a:ext cx="2693881" cy="2102633"/>
      </dsp:txXfrm>
    </dsp:sp>
    <dsp:sp modelId="{D385A614-4B76-4AE6-91CE-06DA4A848399}">
      <dsp:nvSpPr>
        <dsp:cNvPr id="0" name=""/>
        <dsp:cNvSpPr/>
      </dsp:nvSpPr>
      <dsp:spPr>
        <a:xfrm>
          <a:off x="6022846" y="315395"/>
          <a:ext cx="1750442" cy="175044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54E67-55A3-4D77-8799-1FB9100A1667}">
      <dsp:nvSpPr>
        <dsp:cNvPr id="0" name=""/>
        <dsp:cNvSpPr/>
      </dsp:nvSpPr>
      <dsp:spPr>
        <a:xfrm>
          <a:off x="329869" y="4205267"/>
          <a:ext cx="7587000" cy="788487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C9CF91-2B5F-4AD2-85D2-28E13B5F0D80}">
      <dsp:nvSpPr>
        <dsp:cNvPr id="0" name=""/>
        <dsp:cNvSpPr/>
      </dsp:nvSpPr>
      <dsp:spPr>
        <a:xfrm>
          <a:off x="1401737" y="48"/>
          <a:ext cx="5083224" cy="20332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Затем он строит гипотезу о том, как устроен этот объект, этот предмет исследования, и проводит эксперименты, получая новые данные, которые либо подтверждают гипотезу, либо ее опровергают. 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8382" y="48"/>
        <a:ext cx="3049935" cy="2033289"/>
      </dsp:txXfrm>
    </dsp:sp>
    <dsp:sp modelId="{133309CB-55B7-4C0A-B76E-7ED9F75BAC52}">
      <dsp:nvSpPr>
        <dsp:cNvPr id="0" name=""/>
        <dsp:cNvSpPr/>
      </dsp:nvSpPr>
      <dsp:spPr>
        <a:xfrm>
          <a:off x="1401737" y="2317999"/>
          <a:ext cx="5083224" cy="2033289"/>
        </a:xfrm>
        <a:prstGeom prst="chevron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cs typeface="Times New Roman" pitchFamily="18" charset="0"/>
            </a:rPr>
            <a:t>В зависимости от этого он либо вносит коррективы в гипотезу, либо отбрасывает ее и разрабатывает новые представления о том, как устроен мир, предмет его исследования и та область, которой он интересуется</a:t>
          </a:r>
          <a:endParaRPr lang="ru-RU" sz="19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18382" y="2317999"/>
        <a:ext cx="3049935" cy="2033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1B198-1639-4F02-85CF-4734D9033B66}">
      <dsp:nvSpPr>
        <dsp:cNvPr id="0" name=""/>
        <dsp:cNvSpPr/>
      </dsp:nvSpPr>
      <dsp:spPr>
        <a:xfrm>
          <a:off x="0" y="1339348"/>
          <a:ext cx="3153950" cy="3153950"/>
        </a:xfrm>
        <a:prstGeom prst="pie">
          <a:avLst>
            <a:gd name="adj1" fmla="val 5400000"/>
            <a:gd name="adj2" fmla="val 1620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2A8F5-DB3A-4522-9120-4E2573A73B28}">
      <dsp:nvSpPr>
        <dsp:cNvPr id="0" name=""/>
        <dsp:cNvSpPr/>
      </dsp:nvSpPr>
      <dsp:spPr>
        <a:xfrm>
          <a:off x="1576975" y="1339348"/>
          <a:ext cx="3679608" cy="3153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Эта гипотеза не обязана быть верной, и она, скорее всего, в чем-то ошибочна, а может быть и вовсе ошибочна в корне. Нам нужно ее проверять. Приступая к выполнению плана, мы на каждом шаге должны проверять эту гипотезу. Это означает мониторинг: мы собираем информацию о том, чего достигли, чего не достигли, какие отклонения существуют от наших предположений.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6975" y="1339348"/>
        <a:ext cx="3679608" cy="3153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A2B8F-4C2C-47D2-B88D-395AFF16823D}">
      <dsp:nvSpPr>
        <dsp:cNvPr id="0" name=""/>
        <dsp:cNvSpPr/>
      </dsp:nvSpPr>
      <dsp:spPr>
        <a:xfrm>
          <a:off x="0" y="64587"/>
          <a:ext cx="7886700" cy="1474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Ученые проводят 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эксперименты.Ученые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должны быть готовы пересмотреть эту гипотезу, внести в нее коррективы и двигаться дальше.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965" y="136552"/>
        <a:ext cx="7742770" cy="13302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AAA3-F9FD-4540-AB9E-14180C4B8FE6}">
      <dsp:nvSpPr>
        <dsp:cNvPr id="0" name=""/>
        <dsp:cNvSpPr/>
      </dsp:nvSpPr>
      <dsp:spPr>
        <a:xfrm rot="10800000">
          <a:off x="0" y="0"/>
          <a:ext cx="10116616" cy="1137726"/>
        </a:xfrm>
        <a:prstGeom prst="trapezoid">
          <a:avLst>
            <a:gd name="adj" fmla="val 8892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Проанализировав основные характеристики состояния исследования по мере его развития и существующие подходы к оценке и повышению его конкурентоспособности, можно изложить основные принципы формирования конкурентоспособности предприятия.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1770407" y="0"/>
        <a:ext cx="6575800" cy="1137726"/>
      </dsp:txXfrm>
    </dsp:sp>
    <dsp:sp modelId="{7F30CA09-B40A-4E95-BF8C-642CE9841ABB}">
      <dsp:nvSpPr>
        <dsp:cNvPr id="0" name=""/>
        <dsp:cNvSpPr/>
      </dsp:nvSpPr>
      <dsp:spPr>
        <a:xfrm rot="10800000">
          <a:off x="1011661" y="1137726"/>
          <a:ext cx="8093292" cy="1137726"/>
        </a:xfrm>
        <a:prstGeom prst="trapezoid">
          <a:avLst>
            <a:gd name="adj" fmla="val 8892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1. Формирование конкурентоспособности исследования включает конкурентоспособность продукции и собственно конкурентоспособность исследования.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2427987" y="1137726"/>
        <a:ext cx="5260640" cy="1137726"/>
      </dsp:txXfrm>
    </dsp:sp>
    <dsp:sp modelId="{37AF4D6B-34FC-4598-B958-D4072E5B7346}">
      <dsp:nvSpPr>
        <dsp:cNvPr id="0" name=""/>
        <dsp:cNvSpPr/>
      </dsp:nvSpPr>
      <dsp:spPr>
        <a:xfrm rot="10800000">
          <a:off x="2023323" y="2275452"/>
          <a:ext cx="6069969" cy="1137726"/>
        </a:xfrm>
        <a:prstGeom prst="trapezoid">
          <a:avLst>
            <a:gd name="adj" fmla="val 8892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2. Необходимо выделить разные составляющие конкурентоспособности в зависимости от уровня планирования.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3085567" y="2275452"/>
        <a:ext cx="3945480" cy="1137726"/>
      </dsp:txXfrm>
    </dsp:sp>
    <dsp:sp modelId="{09772D37-03F1-4394-8D41-B0ECD8AAF953}">
      <dsp:nvSpPr>
        <dsp:cNvPr id="0" name=""/>
        <dsp:cNvSpPr/>
      </dsp:nvSpPr>
      <dsp:spPr>
        <a:xfrm rot="10800000">
          <a:off x="3007629" y="3399310"/>
          <a:ext cx="4046646" cy="1137726"/>
        </a:xfrm>
        <a:prstGeom prst="trapezoid">
          <a:avLst>
            <a:gd name="adj" fmla="val 8892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3. На оперативном уровне планирования формирование конкурентоспособности предприятия обеспечивается конкурентоспособностью продукции.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3715792" y="3399310"/>
        <a:ext cx="2630320" cy="1137726"/>
      </dsp:txXfrm>
    </dsp:sp>
    <dsp:sp modelId="{F031C2EE-B99E-4261-ABCF-76537D39BD97}">
      <dsp:nvSpPr>
        <dsp:cNvPr id="0" name=""/>
        <dsp:cNvSpPr/>
      </dsp:nvSpPr>
      <dsp:spPr>
        <a:xfrm rot="10800000">
          <a:off x="4046646" y="4550905"/>
          <a:ext cx="2023323" cy="1137726"/>
        </a:xfrm>
        <a:prstGeom prst="trapezoid">
          <a:avLst>
            <a:gd name="adj" fmla="val 8892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4. Оценка может быть осуществлена на основе известных методов — </a:t>
          </a:r>
          <a:r>
            <a:rPr lang="ru-RU" sz="1400" kern="1200" dirty="0" err="1" smtClean="0">
              <a:latin typeface="Times New Roman" pitchFamily="18" charset="0"/>
              <a:cs typeface="Times New Roman" pitchFamily="18" charset="0"/>
            </a:rPr>
            <a:t>квалиметрического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, экспертного, интегрального и т.д.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 rot="-10800000">
        <a:off x="4046646" y="4550905"/>
        <a:ext cx="2023323" cy="11377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68DBC8-E2CC-483F-9A15-7398C3360FBF}">
      <dsp:nvSpPr>
        <dsp:cNvPr id="0" name=""/>
        <dsp:cNvSpPr/>
      </dsp:nvSpPr>
      <dsp:spPr>
        <a:xfrm>
          <a:off x="0" y="0"/>
          <a:ext cx="5512065" cy="590465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15269-8911-484E-9BD8-4E956908B4F3}">
      <dsp:nvSpPr>
        <dsp:cNvPr id="0" name=""/>
        <dsp:cNvSpPr/>
      </dsp:nvSpPr>
      <dsp:spPr>
        <a:xfrm>
          <a:off x="2756032" y="591042"/>
          <a:ext cx="3582842" cy="4197841"/>
        </a:xfrm>
        <a:prstGeom prst="round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На тактическом уровне планирования формирование конкурентоспособности исследования обеспечивается его общим финансово-хозяйственным состоянием. Оценка может быть осуществлена на основе известных методик комплексной оценки финансово-хозяйственной деятельности исследования.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0932" y="765942"/>
        <a:ext cx="3233042" cy="38480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C77DA-6483-4E6D-97DB-2B8346D3AED3}">
      <dsp:nvSpPr>
        <dsp:cNvPr id="0" name=""/>
        <dsp:cNvSpPr/>
      </dsp:nvSpPr>
      <dsp:spPr>
        <a:xfrm rot="10800000">
          <a:off x="2207225" y="832772"/>
          <a:ext cx="5842009" cy="2942966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97767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На стратегическом уровне планирования формирование конкурентоспособности предприятия обеспечивается реализацией стратегии, инвестиционной и инновационной привлекательностью. Оценка может быть осуществлена на основе роста стоимости предприятия (доходный, сравнительный, затратный и опционный подходы к оценке бизнеса).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942966" y="832772"/>
        <a:ext cx="5106268" cy="2942966"/>
      </dsp:txXfrm>
    </dsp:sp>
    <dsp:sp modelId="{1DB06D56-C5F1-4D7C-B171-4D37860AD189}">
      <dsp:nvSpPr>
        <dsp:cNvPr id="0" name=""/>
        <dsp:cNvSpPr/>
      </dsp:nvSpPr>
      <dsp:spPr>
        <a:xfrm>
          <a:off x="735741" y="832772"/>
          <a:ext cx="2942966" cy="294296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2EC2A-7256-44AF-9D26-EB21117245BA}">
      <dsp:nvSpPr>
        <dsp:cNvPr id="0" name=""/>
        <dsp:cNvSpPr/>
      </dsp:nvSpPr>
      <dsp:spPr>
        <a:xfrm>
          <a:off x="591502" y="0"/>
          <a:ext cx="6703695" cy="424847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1C5C3F-FFE3-4069-9528-BFA589D1D525}">
      <dsp:nvSpPr>
        <dsp:cNvPr id="0" name=""/>
        <dsp:cNvSpPr/>
      </dsp:nvSpPr>
      <dsp:spPr>
        <a:xfrm>
          <a:off x="172521" y="1274541"/>
          <a:ext cx="7541656" cy="169938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Times New Roman" pitchFamily="18" charset="0"/>
              <a:cs typeface="Times New Roman" pitchFamily="18" charset="0"/>
            </a:rPr>
            <a:t>К внешним факторам можно отнести изменение законодательства и налогообложения, протекционистскую политику, изменение курса национальной валюты, устранение основных конкурентов, административные рычаги воздействия. Конкурентоспособность предприятия в большей степени выступает его внутренним свойством. Товар является точным индикатором экономической силы и проявления активности предприятия.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5478" y="1357498"/>
        <a:ext cx="7375742" cy="153347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78F5F4-12A5-4442-983A-FD7E935B135D}">
      <dsp:nvSpPr>
        <dsp:cNvPr id="0" name=""/>
        <dsp:cNvSpPr/>
      </dsp:nvSpPr>
      <dsp:spPr>
        <a:xfrm rot="10800000">
          <a:off x="2008213" y="785427"/>
          <a:ext cx="5315270" cy="267761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0755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Технические показатели товара представляются наиболее жесткими. Они определяют соответствие его технического уровня, качества и надежности современным требованиям, которые находят отражение в национальных и международных стандартах.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2677617" y="785427"/>
        <a:ext cx="4645866" cy="2677617"/>
      </dsp:txXfrm>
    </dsp:sp>
    <dsp:sp modelId="{CC597EE9-1860-4242-A481-448EF68B099F}">
      <dsp:nvSpPr>
        <dsp:cNvPr id="0" name=""/>
        <dsp:cNvSpPr/>
      </dsp:nvSpPr>
      <dsp:spPr>
        <a:xfrm>
          <a:off x="669404" y="785427"/>
          <a:ext cx="2677617" cy="26776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6BFBD7D-E33E-4C3B-9CF9-92CBD1448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25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31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5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11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4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3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8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8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3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75E9287-DE1D-4CAE-8BFB-2F33F21EE2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B6066-3270-4838-ABF5-96BCCAEF9AB7}" type="datetimeFigureOut">
              <a:rPr lang="ru-RU" smtClean="0"/>
              <a:t>29.09.2024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9A6DA-7ABB-40A3-8031-99904C4848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6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>
            <a:extLst>
              <a:ext uri="{FF2B5EF4-FFF2-40B4-BE49-F238E27FC236}">
                <a16:creationId xmlns:a16="http://schemas.microsoft.com/office/drawing/2014/main" xmlns="" id="{460D84FC-884B-46AE-8D34-B5070AAC5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719" y="13432"/>
            <a:ext cx="4011215" cy="682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073270-D796-4557-9A88-0ED6563A9BCE}"/>
              </a:ext>
            </a:extLst>
          </p:cNvPr>
          <p:cNvSpPr txBox="1"/>
          <p:nvPr/>
        </p:nvSpPr>
        <p:spPr>
          <a:xfrm>
            <a:off x="1361733" y="424320"/>
            <a:ext cx="5821915" cy="33855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АО «АЛМАТИНСКИЙ ТЕХНОЛОГИЧЕСКИЙ УНИВЕРСИТЕТ»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2C7B259-F47A-475A-BCA2-0EC5F1B97819}"/>
              </a:ext>
            </a:extLst>
          </p:cNvPr>
          <p:cNvSpPr txBox="1"/>
          <p:nvPr/>
        </p:nvSpPr>
        <p:spPr>
          <a:xfrm>
            <a:off x="1714501" y="1142985"/>
            <a:ext cx="569819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«ПИЩЕВЫХ ПРОИЗВОДСТВ»</a:t>
            </a:r>
          </a:p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«БЕЗОПАСНОСТЬ И КАЧЕСТВО ПИЩЕВЫХ ПРОДУКТОВ»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ДИСЦИПЛИНА «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и планирование научных исследований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18396C1-3E7C-4FD0-87E9-3AB9E54446EE}"/>
              </a:ext>
            </a:extLst>
          </p:cNvPr>
          <p:cNvSpPr txBox="1"/>
          <p:nvPr/>
        </p:nvSpPr>
        <p:spPr>
          <a:xfrm>
            <a:off x="2268124" y="1857364"/>
            <a:ext cx="5860622" cy="1823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1350" dirty="0">
              <a:solidFill>
                <a:srgbClr val="4F81B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Лекция </a:t>
            </a:r>
            <a:r>
              <a:rPr lang="kk-KZ" sz="2400" i="1" dirty="0">
                <a:latin typeface="Times New Roman" pitchFamily="18" charset="0"/>
                <a:cs typeface="Times New Roman" pitchFamily="18" charset="0"/>
              </a:rPr>
              <a:t>№13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Планирование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конкурентоспособности решений по проблемам исследований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BD7FB55-7606-45F5-B220-338F2FC977BE}"/>
              </a:ext>
            </a:extLst>
          </p:cNvPr>
          <p:cNvSpPr txBox="1"/>
          <p:nvPr/>
        </p:nvSpPr>
        <p:spPr>
          <a:xfrm>
            <a:off x="3304579" y="5022056"/>
            <a:ext cx="184731" cy="3000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135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1272" name="Рисунок 1">
            <a:extLst>
              <a:ext uri="{FF2B5EF4-FFF2-40B4-BE49-F238E27FC236}">
                <a16:creationId xmlns:a16="http://schemas.microsoft.com/office/drawing/2014/main" xmlns="" id="{81EEE1A1-00E9-4174-8400-0EC32EF12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05" y="4424074"/>
            <a:ext cx="1768091" cy="221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446851" y="5072074"/>
            <a:ext cx="3429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latin typeface="Times New Roman" pitchFamily="18" charset="0"/>
                <a:cs typeface="Times New Roman" pitchFamily="18" charset="0"/>
              </a:rPr>
              <a:t>PhD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доктор,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ассоц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проф. кафедры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БиКПП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Раб.тел.:8 (727) 396-71-33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вн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118)</a:t>
            </a:r>
          </a:p>
          <a:p>
            <a:pPr algn="ctr">
              <a:defRPr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эл.адрес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sanaazimova@mail.ru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9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7504" y="620688"/>
            <a:ext cx="6480720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 планирования — это непрерывный процесс. Когда говорят: “план — ничто, планирование — все”, эта фраза знаменита, но мало кто задумывается над её смыслом</a:t>
            </a:r>
            <a:r>
              <a:rPr lang="ru-RU" dirty="0"/>
              <a:t>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82741" y="4293096"/>
            <a:ext cx="6192688" cy="208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Смысл как раз в том, что план — это инструмент, гипотеза, которую мы готовы в любой момент отбросить или изменить. А вот процесс планирования, процесс познания той реальности, в которой живет компания, представляет истинную ценность.</a:t>
            </a:r>
          </a:p>
        </p:txBody>
      </p:sp>
      <p:cxnSp>
        <p:nvCxnSpPr>
          <p:cNvPr id="7" name="Соединительная линия уступом 6"/>
          <p:cNvCxnSpPr>
            <a:stCxn id="4" idx="3"/>
            <a:endCxn id="5" idx="0"/>
          </p:cNvCxnSpPr>
          <p:nvPr/>
        </p:nvCxnSpPr>
        <p:spPr>
          <a:xfrm flipH="1">
            <a:off x="5879085" y="1700808"/>
            <a:ext cx="709139" cy="2592288"/>
          </a:xfrm>
          <a:prstGeom prst="bentConnector4">
            <a:avLst>
              <a:gd name="adj1" fmla="val -32236"/>
              <a:gd name="adj2" fmla="val 70833"/>
            </a:avLst>
          </a:prstGeom>
          <a:ln w="76200"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38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7886700" cy="604867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Множественность формулировок понятия конкурентоспособности обусловлена следующими факторами: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неразработанностью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методологических и методических подходов, что приводит к различным исходным позициям исследователей;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многовариантностью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понятия (от технических до экономических характеристик продукции, предприятия, отрасли);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разных уровней (уровень товара, предприятия,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подотрасли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отрасли, национальной экономики и мировой экономики);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относительностью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данной категории (один и тот же товар может быть конкурентоспособным на одних рынках и неконкурентоспособным на других).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41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7886700" cy="435133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 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течение многих лет она оставалась основным принципом действия для тех, кто занимался искусством и наукой потребительского маркетинга.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Основной девиз этой модели довольно радикален: изобрети товар, позиционируй его как бренд, объясни потребителям, как его использовать, и, возможно, он придется им по душе. Иными словами, современная инновация нередко навязывается потребителю.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ая прямоугольная выноска 4"/>
          <p:cNvSpPr/>
          <p:nvPr/>
        </p:nvSpPr>
        <p:spPr>
          <a:xfrm>
            <a:off x="2267744" y="0"/>
            <a:ext cx="5828487" cy="432048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конкурентоспособность — это свойство объекта, характеризующее степень реального или потенциального удовлетворения им конкретной или возникшей потребности по сравнению с аналогичными объектами, находящимися на данном рынке.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avatars.mds.yandex.net/i?id=289dd921fcca086504fb05738201ee30b554b2cc-10639915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19059"/>
            <a:ext cx="3312368" cy="20781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03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886700" cy="203542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Конкурентоспособность является одним из главных факторов способности выдерживать конкуренцию по удовлетворению потребности в сравнении с аналогичными объектами.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avatars.mds.yandex.net/i?id=fbfcb6a4a8cac8ee09a413e23687e154b5a6d956-4507977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559322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1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437112"/>
            <a:ext cx="7886700" cy="189140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 проявляет свою конкурентоспособность на конкретном рынке или в конкретной группе потребителей, являющейся частью стратегического сегмента рынка.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avatars.mds.yandex.net/i?id=304a5f92dc875c5be3021007da8539c416974774-434345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5400600" cy="3037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0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7886700" cy="435133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уровни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планирования |</a:t>
            </a:r>
          </a:p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Окупаемость издержек Оперативное планирование</a:t>
            </a:r>
          </a:p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 Прибыльность (рентабельность)</a:t>
            </a:r>
          </a:p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 Стратегическое направление и цели Тактическое (текущее, бюджетное) планирование</a:t>
            </a:r>
          </a:p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 Управляемость бизнес-процессов</a:t>
            </a:r>
          </a:p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 Прозрачность управления и финансовых потоков</a:t>
            </a:r>
          </a:p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Стратегическое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 Инвестиционная привлекательность</a:t>
            </a:r>
          </a:p>
          <a:p>
            <a:pPr marL="0" indent="0" algn="ctr" fontAlgn="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 Инновационная привлекательность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782878"/>
              </p:ext>
            </p:extLst>
          </p:nvPr>
        </p:nvGraphicFramePr>
        <p:xfrm>
          <a:off x="-252536" y="836712"/>
          <a:ext cx="1011661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09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27757527"/>
              </p:ext>
            </p:extLst>
          </p:nvPr>
        </p:nvGraphicFramePr>
        <p:xfrm>
          <a:off x="1329468" y="692696"/>
          <a:ext cx="6338875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14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4366719"/>
              </p:ext>
            </p:extLst>
          </p:nvPr>
        </p:nvGraphicFramePr>
        <p:xfrm>
          <a:off x="107504" y="1196752"/>
          <a:ext cx="878497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39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Введение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kk-KZ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Основная часть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Шаги планирования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Понятие Конкурентоспособности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Основные определяющие показатели конкурентоспособности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7886700" cy="304353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Конкурентоспособность продукции и конкурентоспособность предприятия могут рассматриваться как часть и целое. В то же время между ними существует различие. На конкурентоспособность продукции оказывает влияние внешняя среда, не зависящая от предприятия.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avatars.mds.yandex.net/i?id=ebdd248a4f4148bc310cf0bca531a049989ecd51-4032389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5292080" cy="2690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03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422071"/>
              </p:ext>
            </p:extLst>
          </p:nvPr>
        </p:nvGraphicFramePr>
        <p:xfrm>
          <a:off x="611560" y="1556792"/>
          <a:ext cx="78867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195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509120"/>
            <a:ext cx="7886700" cy="1819399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основным определяющим показателям конкурентоспособности продукции можно отнести три группы элементов: технические, экономические и социально-организационные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1266" name="Picture 2" descr="https://avatars.mds.yandex.net/i?id=740420977778ee66f3b0afb83feee398b38eebcb-921560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2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036500339"/>
              </p:ext>
            </p:extLst>
          </p:nvPr>
        </p:nvGraphicFramePr>
        <p:xfrm>
          <a:off x="611560" y="1484784"/>
          <a:ext cx="7992888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01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59559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Каждая страна имеет свою систему стандартизации товаров, отражающую степень развития экономики страны, науки и техники. В условиях глобализации экономики все большее значение приобретают международные стандарты, которые устраняют ограниченность, противоречивость и разнородность принятых национальных форм и правил.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6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43351"/>
              </p:ext>
            </p:extLst>
          </p:nvPr>
        </p:nvGraphicFramePr>
        <p:xfrm>
          <a:off x="539552" y="1052736"/>
          <a:ext cx="82467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0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это живой процесс, который не заканчивается на стадии утверждения плана. Это не просто создание плана и подведение итогов через год. Планирование — это регулярная, постоянная деятельность, включающая планирование, перепланирование и анализ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Конкурентоспособность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— это свойство объекта, характеризующее степень реального или потенциального удовлетворения им конкретной или возникшей потребности по сравнению с аналогичными объектами, находящимися на данном рынке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126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Использованная литература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Организация и планирование научных исследований [Текст/Электронный ресурс] : учебное пособие / И. Э. Сулейменов, О. А. Габриелян, В. В. Буряк, Н. В. Сафонов. - Алматы 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университеті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2018. - 336 с.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Айешева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Г.А. Основы научно-исследовательской работы [Текст] : учебное пособие / Г.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Айешева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HTML5. - Алматы 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Альманахъ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2019. - 139 с. - ISBN 978-601-7543-66-2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Абдигалиева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Т.Б.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зерттеулердің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әдістемесі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[Текст/Электронный ресурс] 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/ Т. Б.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Абдигалиева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- Алматы 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Лантар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Трейд, 2020. - 137 б.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4/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Пижурин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А.А. Методы и средства научных исследований [Текст/Электронный ресурс] : учебник / А.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Пижурин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Пижурин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А.А.(мл), В. Е. Пятков. - М : Инфра-М, 2018. - 264 с.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94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20888"/>
            <a:ext cx="7886700" cy="1325563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1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84785"/>
            <a:ext cx="7886700" cy="165618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Планирование — это такая тема, которая для многих управленцев кажется загадочной и непонятной. Вплоть до того, что многие отрицают вообще необходимость планирования, поскольку не видят в нем никакой практической пользы.</a:t>
            </a:r>
          </a:p>
        </p:txBody>
      </p:sp>
      <p:pic>
        <p:nvPicPr>
          <p:cNvPr id="1028" name="Picture 4" descr="Having a trading plan is a must for every trader. Without it, you would be cl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77491"/>
            <a:ext cx="421005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9a310d23d83bc801a38c22ee8095da5dbd140e23-3789332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29000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449688"/>
              </p:ext>
            </p:extLst>
          </p:nvPr>
        </p:nvGraphicFramePr>
        <p:xfrm>
          <a:off x="323528" y="1556792"/>
          <a:ext cx="824674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815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788212" y="188640"/>
            <a:ext cx="6048672" cy="48965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 часть управленческого цикла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контроллинга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обеспечивает достижение целей, мониторинг результатов, анализ и выработку альтернатив для принятия решений.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RSF has selected winners in the competition for funding of projects conducted b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73296"/>
            <a:ext cx="3521612" cy="30384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8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86700" cy="1325563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— это продуманные шаги к достижению цели, и оно является неотъемлемой частью системы целеполагания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93960" y="1493199"/>
            <a:ext cx="1872208" cy="252028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13479"/>
            <a:ext cx="7992888" cy="22322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И если говорить о том, в чем сущность процесса планирования, то прямой аналогией является исследовательская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То, как ученые добывают знания. Он сначала собирает исходные факты о том, что известно в той предметной области, в которой он работает. </a:t>
            </a:r>
          </a:p>
        </p:txBody>
      </p:sp>
    </p:spTree>
    <p:extLst>
      <p:ext uri="{BB962C8B-B14F-4D97-AF65-F5344CB8AC3E}">
        <p14:creationId xmlns:p14="http://schemas.microsoft.com/office/powerpoint/2010/main" val="7539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1317813"/>
              </p:ext>
            </p:extLst>
          </p:nvPr>
        </p:nvGraphicFramePr>
        <p:xfrm>
          <a:off x="971600" y="692696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s://avatars.mds.yandex.net/i?id=a846f949cab1b5ab3267ed7f94a07d020636196b-1251435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4869159"/>
            <a:ext cx="2566006" cy="1714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3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6045053"/>
              </p:ext>
            </p:extLst>
          </p:nvPr>
        </p:nvGraphicFramePr>
        <p:xfrm>
          <a:off x="54884" y="314958"/>
          <a:ext cx="52565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https://avatars.mds.yandex.net/i?id=d038dcb158305fc10df3015ae5cc4f731297bd76-4872176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456384" cy="223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5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3282262"/>
              </p:ext>
            </p:extLst>
          </p:nvPr>
        </p:nvGraphicFramePr>
        <p:xfrm>
          <a:off x="666444" y="980728"/>
          <a:ext cx="7886700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Is Science Always Right? Church Blog Science, Church blog, Botox alterna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29000"/>
            <a:ext cx="3995936" cy="2663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145</TotalTime>
  <Words>1260</Words>
  <Application>Microsoft Office PowerPoint</Application>
  <PresentationFormat>Экран (4:3)</PresentationFormat>
  <Paragraphs>75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Тема8</vt:lpstr>
      <vt:lpstr>Презентация PowerPoint</vt:lpstr>
      <vt:lpstr>План:</vt:lpstr>
      <vt:lpstr>Презентация PowerPoint</vt:lpstr>
      <vt:lpstr>Презентация PowerPoint</vt:lpstr>
      <vt:lpstr>Презентация PowerPoint</vt:lpstr>
      <vt:lpstr>Планирование — это продуманные шаги к достижению цели, и оно является неотъемлемой частью системы целеполагания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Использованная литература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11</cp:revision>
  <dcterms:created xsi:type="dcterms:W3CDTF">2024-09-29T04:51:10Z</dcterms:created>
  <dcterms:modified xsi:type="dcterms:W3CDTF">2024-09-29T07:17:04Z</dcterms:modified>
</cp:coreProperties>
</file>