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32.xml" ContentType="application/vnd.openxmlformats-officedocument.presentationml.tags+xml"/>
  <Override PartName="/ppt/notesSlides/notesSlide2.xml" ContentType="application/vnd.openxmlformats-officedocument.presentationml.notesSlide+xml"/>
  <Override PartName="/ppt/tags/tag33.xml" ContentType="application/vnd.openxmlformats-officedocument.presentationml.tags+xml"/>
  <Override PartName="/ppt/notesSlides/notesSlide3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257" r:id="rId4"/>
    <p:sldId id="265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79" r:id="rId14"/>
    <p:sldId id="288" r:id="rId15"/>
    <p:sldId id="289" r:id="rId16"/>
  </p:sldIdLst>
  <p:sldSz cx="12192000" cy="6858000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4C9C"/>
    <a:srgbClr val="75B6E5"/>
    <a:srgbClr val="B4C7E7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8A149-5442-4761-9974-BB2C0D9BB390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DF30D-9ABD-4417-B788-53A4E4DEF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634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370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602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406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241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0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92079F-34E3-4A9E-86D5-3DCB9C066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237B156-CFA1-4A45-BEC1-3DAD8A47FA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043848-2150-4022-A531-A08B7B424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0D4E1A-87A3-4B17-9AFC-A3C85B206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64D4A8-2C87-49F9-A45C-F949B63C0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520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6AE3E-CDEE-40F3-A76B-373EA1610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65603-5A9C-4478-B96F-6E231C5E2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76A16E-C4FF-42B5-B90C-E50DD2C0C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1845D0-2466-45B6-8A30-77B1A1ABC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0B82BF-49E4-45BC-AAC7-CE9F21A38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390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32EBE-1736-4186-931E-BF97FE799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04CA73-971B-4634-AF35-6781167F2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088AB1-32BD-43E9-9D45-F70992DB9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C2BF6C-99E3-4C30-A318-4EF4AF5B0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5994C4-4202-4E4D-BC10-A40412DF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261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C3DF7-F26B-4B49-B04D-4C989B30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FCBE2B-E3D5-42FD-9EF4-C77220CB57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F58BE1-6F8E-4D52-A38F-D69CCF684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3A4B83-995D-4900-BC99-DE88D43A5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56F991-3A19-45B2-A3FA-62AC6B8CA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7B0AB0-3B80-41AC-9868-2ABE09B97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826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B7F77-F4DE-4AB6-9EA1-44FF7C357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C0B8F6-664C-4823-9BA5-0D0F39E85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ECFEDB-D48A-4AE7-8120-2C6575C6D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43807A-B670-4EC8-8A4D-3B9B13273C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AC9BC25-8F14-47EA-971F-AA6CFB046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44B90A9-2562-4995-A650-5CB0ACC95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EBA6A44-4884-49DC-A96E-5F238AAB6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7E08B78-D786-4881-BFA1-B04B7CEF6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489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50EE6-B7A5-4289-B222-D7F00B3FC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D2E8850-D13D-49BD-80B8-6FB3F17BD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329C9A-33D0-40F9-AE44-A0C16A9B4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50CBAE-5CD4-4B7B-A305-73532A7DA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28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995E358-9BD8-4A7F-9B15-B1642F8A8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82C5515-2DCC-4097-9893-0B7F790A2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ABBE6D-F0EF-4D89-AA7A-C1BB3CC03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544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7F6C55-3113-43D0-8A1A-86023C691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5247EB-6A2C-4234-8F7B-10B5FACEC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8A2411-698E-450A-97D9-E2557A991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192D2D-6737-46E2-A2AA-B96675AA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FB58B4-0F1D-49B9-9356-79B09DDF2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1B623A-49DD-4020-96F0-24580E7B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212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8C3E35-6D78-480A-8A26-FC80EB9A5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30B5AFA-8B6B-456A-9E38-B82F0A71FF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61A6CB-6A71-4C05-8E72-62F2CFA11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844FA3-0529-40C2-A5A1-7E7BE3C0A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6AA10F-6C4A-43D1-92B1-8C683F5AB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29468B-2393-437A-BA78-AA9E91A20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46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188CD5-36A2-49A1-B834-AF7661674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6A2E46E-3432-47CB-A7E0-4784C0867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B11EAD-8EDE-49CB-AD84-0363DA40C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FB5A56-3A28-4FED-99AF-6C3075440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564B30-CE2D-4E79-B62D-745F2DA2E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978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BCF9019-990B-454C-982B-87ACDEDC3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64AD47-0049-422B-9FDB-1DA240D927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BE3FF9-F035-4D13-9414-53733861B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C1739-D572-48EB-856D-38DD21533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3AC70C-A514-4DC4-B6D9-16FE1B0BD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399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524000" y="4105275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524000" y="1420019"/>
            <a:ext cx="9144000" cy="2387600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8846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Глава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361831" y="4458778"/>
            <a:ext cx="6804212" cy="165576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1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330218" y="2574277"/>
            <a:ext cx="9540982" cy="1374892"/>
          </a:xfrm>
        </p:spPr>
        <p:txBody>
          <a:bodyPr anchor="t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sz="quarter" idx="10" hasCustomPrompt="1"/>
          </p:nvPr>
        </p:nvSpPr>
        <p:spPr>
          <a:xfrm>
            <a:off x="1330324" y="1201738"/>
            <a:ext cx="4814443" cy="585787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6514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416802" y="-2792"/>
            <a:ext cx="3775198" cy="686079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5" name="Текст  1"/>
          <p:cNvSpPr>
            <a:spLocks noGrp="1"/>
          </p:cNvSpPr>
          <p:nvPr>
            <p:ph type="body" sz="quarter" idx="35" hasCustomPrompt="1"/>
          </p:nvPr>
        </p:nvSpPr>
        <p:spPr>
          <a:xfrm>
            <a:off x="926281" y="5565802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4" name="Текст  2"/>
          <p:cNvSpPr>
            <a:spLocks noGrp="1"/>
          </p:cNvSpPr>
          <p:nvPr>
            <p:ph type="body" sz="quarter" idx="34" hasCustomPrompt="1"/>
          </p:nvPr>
        </p:nvSpPr>
        <p:spPr>
          <a:xfrm>
            <a:off x="926281" y="4713901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33" hasCustomPrompt="1"/>
          </p:nvPr>
        </p:nvSpPr>
        <p:spPr>
          <a:xfrm>
            <a:off x="926281" y="3862000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8" name="Текст  4"/>
          <p:cNvSpPr>
            <a:spLocks noGrp="1"/>
          </p:cNvSpPr>
          <p:nvPr>
            <p:ph type="body" sz="quarter" idx="32" hasCustomPrompt="1"/>
          </p:nvPr>
        </p:nvSpPr>
        <p:spPr>
          <a:xfrm>
            <a:off x="926281" y="3010099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5"/>
          <p:cNvSpPr>
            <a:spLocks noGrp="1"/>
          </p:cNvSpPr>
          <p:nvPr>
            <p:ph type="body" sz="quarter" idx="31" hasCustomPrompt="1"/>
          </p:nvPr>
        </p:nvSpPr>
        <p:spPr>
          <a:xfrm>
            <a:off x="909439" y="2158198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4"/>
            <a:ext cx="6750786" cy="1113796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066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 1"/>
          <p:cNvSpPr>
            <a:spLocks noGrp="1"/>
          </p:cNvSpPr>
          <p:nvPr>
            <p:ph type="body" sz="quarter" idx="24" hasCustomPrompt="1"/>
          </p:nvPr>
        </p:nvSpPr>
        <p:spPr>
          <a:xfrm>
            <a:off x="7294814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7294814" y="3983085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3"/>
          <p:cNvSpPr>
            <a:spLocks noGrp="1"/>
          </p:cNvSpPr>
          <p:nvPr>
            <p:ph type="body" sz="quarter" idx="22" hasCustomPrompt="1"/>
          </p:nvPr>
        </p:nvSpPr>
        <p:spPr>
          <a:xfrm>
            <a:off x="7294814" y="2924377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21" hasCustomPrompt="1"/>
          </p:nvPr>
        </p:nvSpPr>
        <p:spPr>
          <a:xfrm>
            <a:off x="1642676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1642676" y="402197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6"/>
          <p:cNvSpPr>
            <a:spLocks noGrp="1"/>
          </p:cNvSpPr>
          <p:nvPr>
            <p:ph type="body" sz="quarter" idx="11" hasCustomPrompt="1"/>
          </p:nvPr>
        </p:nvSpPr>
        <p:spPr>
          <a:xfrm>
            <a:off x="1643542" y="2934894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7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2017527"/>
            <a:ext cx="10530388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985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предел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1903600"/>
            <a:ext cx="10557374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аблица"/>
          <p:cNvSpPr>
            <a:spLocks noGrp="1"/>
          </p:cNvSpPr>
          <p:nvPr>
            <p:ph type="tbl" sz="quarter" idx="20" hasCustomPrompt="1"/>
          </p:nvPr>
        </p:nvSpPr>
        <p:spPr>
          <a:xfrm>
            <a:off x="796925" y="2760663"/>
            <a:ext cx="10556875" cy="3648075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Таблица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2149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693647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0123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0/7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4851400" y="0"/>
            <a:ext cx="7341891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707574" y="2536941"/>
            <a:ext cx="3678161" cy="389768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07574" y="546652"/>
            <a:ext cx="3678160" cy="127368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6768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0/3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85266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5550522" y="1941916"/>
            <a:ext cx="5803277" cy="4226871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5550522" y="120644"/>
            <a:ext cx="5803277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26541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342053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17312" y="5066115"/>
            <a:ext cx="10557375" cy="121185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817312" y="3644240"/>
            <a:ext cx="10557375" cy="724035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13148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6096001" cy="6857999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6713394" y="1941917"/>
            <a:ext cx="4839070" cy="394279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6694960" y="120644"/>
            <a:ext cx="4857503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58443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0/6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5630666" y="1941918"/>
            <a:ext cx="5666812" cy="402195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8"/>
            <a:ext cx="4191000" cy="40219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7518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0/4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07395" y="1941917"/>
            <a:ext cx="4546406" cy="398234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7"/>
            <a:ext cx="5444067" cy="398233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15314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блема и реш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half" idx="16" hasCustomPrompt="1"/>
          </p:nvPr>
        </p:nvSpPr>
        <p:spPr>
          <a:xfrm>
            <a:off x="6035465" y="5455552"/>
            <a:ext cx="4991926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Текст  2"/>
          <p:cNvSpPr>
            <a:spLocks noGrp="1"/>
          </p:cNvSpPr>
          <p:nvPr>
            <p:ph type="body" sz="quarter" idx="3" hasCustomPrompt="1"/>
          </p:nvPr>
        </p:nvSpPr>
        <p:spPr>
          <a:xfrm>
            <a:off x="6035465" y="4372693"/>
            <a:ext cx="4991926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6172201" y="1670445"/>
            <a:ext cx="4587659" cy="270224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half" idx="15" hasCustomPrompt="1"/>
          </p:nvPr>
        </p:nvSpPr>
        <p:spPr>
          <a:xfrm>
            <a:off x="703052" y="5455552"/>
            <a:ext cx="4919825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703054" y="4372693"/>
            <a:ext cx="4919824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838201" y="1660597"/>
            <a:ext cx="4485363" cy="271455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33700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итуа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артинка  1"/>
          <p:cNvSpPr>
            <a:spLocks noGrp="1"/>
          </p:cNvSpPr>
          <p:nvPr>
            <p:ph type="pic" sz="quarter" idx="16" hasCustomPrompt="1"/>
          </p:nvPr>
        </p:nvSpPr>
        <p:spPr>
          <a:xfrm>
            <a:off x="6163258" y="4168184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4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6163258" y="6096439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Картинка  2"/>
          <p:cNvSpPr>
            <a:spLocks noGrp="1"/>
          </p:cNvSpPr>
          <p:nvPr>
            <p:ph type="pic" sz="quarter" idx="15" hasCustomPrompt="1"/>
          </p:nvPr>
        </p:nvSpPr>
        <p:spPr>
          <a:xfrm>
            <a:off x="1244198" y="4168829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2"/>
          <p:cNvSpPr>
            <a:spLocks noGrp="1"/>
          </p:cNvSpPr>
          <p:nvPr>
            <p:ph type="body" idx="17" hasCustomPrompt="1"/>
          </p:nvPr>
        </p:nvSpPr>
        <p:spPr>
          <a:xfrm>
            <a:off x="1244198" y="6097318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3"/>
          <p:cNvSpPr>
            <a:spLocks noGrp="1"/>
          </p:cNvSpPr>
          <p:nvPr>
            <p:ph type="pic" sz="quarter" idx="14" hasCustomPrompt="1"/>
          </p:nvPr>
        </p:nvSpPr>
        <p:spPr>
          <a:xfrm>
            <a:off x="6163258" y="1597828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0" name="Текст  3"/>
          <p:cNvSpPr>
            <a:spLocks noGrp="1"/>
          </p:cNvSpPr>
          <p:nvPr>
            <p:ph type="body" sz="quarter" idx="3" hasCustomPrompt="1"/>
          </p:nvPr>
        </p:nvSpPr>
        <p:spPr>
          <a:xfrm>
            <a:off x="6163258" y="3526083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3" hasCustomPrompt="1"/>
          </p:nvPr>
        </p:nvSpPr>
        <p:spPr>
          <a:xfrm>
            <a:off x="1244198" y="1598473"/>
            <a:ext cx="4528646" cy="234517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 dirty="0"/>
              <a:t>Нажмите на иконку чтобы добавить картинку</a:t>
            </a:r>
          </a:p>
        </p:txBody>
      </p:sp>
      <p:sp>
        <p:nvSpPr>
          <p:cNvPr id="19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1244198" y="3526962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5454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8101092" y="5453090"/>
            <a:ext cx="3431265" cy="95893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2"/>
          <p:cNvSpPr>
            <a:spLocks noGrp="1"/>
          </p:cNvSpPr>
          <p:nvPr>
            <p:ph type="body" idx="21" hasCustomPrompt="1"/>
          </p:nvPr>
        </p:nvSpPr>
        <p:spPr>
          <a:xfrm>
            <a:off x="8091867" y="5087629"/>
            <a:ext cx="3440491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Картинка  1"/>
          <p:cNvSpPr>
            <a:spLocks noGrp="1"/>
          </p:cNvSpPr>
          <p:nvPr>
            <p:ph type="pic" sz="quarter" idx="12" hasCustomPrompt="1"/>
          </p:nvPr>
        </p:nvSpPr>
        <p:spPr>
          <a:xfrm>
            <a:off x="8189841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7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4457111" y="5453091"/>
            <a:ext cx="3385930" cy="958935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4"/>
          <p:cNvSpPr>
            <a:spLocks noGrp="1"/>
          </p:cNvSpPr>
          <p:nvPr>
            <p:ph type="body" idx="20" hasCustomPrompt="1"/>
          </p:nvPr>
        </p:nvSpPr>
        <p:spPr>
          <a:xfrm>
            <a:off x="4451428" y="5087629"/>
            <a:ext cx="3382387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4545859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738274" y="5453090"/>
            <a:ext cx="3369702" cy="958936"/>
          </a:xfrm>
        </p:spPr>
        <p:txBody>
          <a:bodyPr wrap="square"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6"/>
          <p:cNvSpPr>
            <a:spLocks noGrp="1"/>
          </p:cNvSpPr>
          <p:nvPr>
            <p:ph type="body" idx="1" hasCustomPrompt="1"/>
          </p:nvPr>
        </p:nvSpPr>
        <p:spPr>
          <a:xfrm>
            <a:off x="741816" y="5087629"/>
            <a:ext cx="3366160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3"/>
          <p:cNvSpPr>
            <a:spLocks noGrp="1"/>
          </p:cNvSpPr>
          <p:nvPr>
            <p:ph type="pic" sz="quarter" idx="10" hasCustomPrompt="1"/>
          </p:nvPr>
        </p:nvSpPr>
        <p:spPr>
          <a:xfrm>
            <a:off x="839790" y="2728079"/>
            <a:ext cx="3165548" cy="214812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7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30"/>
            <a:ext cx="10556875" cy="68103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51077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352577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3092985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352578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352579"/>
            <a:ext cx="2094724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352579"/>
            <a:ext cx="2094246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48891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плит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691592" y="4929711"/>
            <a:ext cx="2690419" cy="1334907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8691592" y="412648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420685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2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260318" y="4929710"/>
            <a:ext cx="2705980" cy="133490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4"/>
          <p:cNvSpPr>
            <a:spLocks noGrp="1"/>
          </p:cNvSpPr>
          <p:nvPr>
            <p:ph type="body" sz="quarter" idx="22" hasCustomPrompt="1"/>
          </p:nvPr>
        </p:nvSpPr>
        <p:spPr>
          <a:xfrm>
            <a:off x="3259667" y="4159250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989409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8691592" y="2494622"/>
            <a:ext cx="2690419" cy="128524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8691592" y="170470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6420687" y="1854404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1" name="Текст  7"/>
          <p:cNvSpPr>
            <a:spLocks noGrp="1"/>
          </p:cNvSpPr>
          <p:nvPr>
            <p:ph type="body" sz="quarter" idx="16" hasCustomPrompt="1"/>
          </p:nvPr>
        </p:nvSpPr>
        <p:spPr>
          <a:xfrm>
            <a:off x="3260318" y="2494623"/>
            <a:ext cx="2705980" cy="1285244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8"/>
          <p:cNvSpPr>
            <a:spLocks noGrp="1"/>
          </p:cNvSpPr>
          <p:nvPr>
            <p:ph type="body" sz="quarter" idx="20" hasCustomPrompt="1"/>
          </p:nvPr>
        </p:nvSpPr>
        <p:spPr>
          <a:xfrm>
            <a:off x="3259667" y="1727742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89411" y="1854403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34766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Виде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идео  1"/>
          <p:cNvSpPr>
            <a:spLocks noGrp="1"/>
          </p:cNvSpPr>
          <p:nvPr>
            <p:ph type="media" sz="quarter" idx="20" hasCustomPrompt="1"/>
          </p:nvPr>
        </p:nvSpPr>
        <p:spPr>
          <a:xfrm>
            <a:off x="4298006" y="2045266"/>
            <a:ext cx="7089342" cy="406689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видео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32638" y="1932060"/>
            <a:ext cx="3077589" cy="3626769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10557375" cy="1136791"/>
          </a:xfrm>
        </p:spPr>
        <p:txBody>
          <a:bodyPr anchor="b">
            <a:no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60509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en-US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1" hasCustomPrompt="1"/>
          </p:nvPr>
        </p:nvSpPr>
        <p:spPr>
          <a:xfrm>
            <a:off x="7425268" y="3624649"/>
            <a:ext cx="3323825" cy="23986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2"/>
          <p:cNvSpPr>
            <a:spLocks noGrp="1"/>
          </p:cNvSpPr>
          <p:nvPr>
            <p:ph type="body" sz="quarter" idx="20" hasCustomPrompt="1"/>
          </p:nvPr>
        </p:nvSpPr>
        <p:spPr>
          <a:xfrm>
            <a:off x="7823497" y="3065462"/>
            <a:ext cx="2925596" cy="363538"/>
          </a:xfrm>
        </p:spPr>
        <p:txBody>
          <a:bodyPr>
            <a:noAutofit/>
          </a:bodyPr>
          <a:lstStyle>
            <a:lvl1pPr algn="l">
              <a:defRPr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40078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173378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2913786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173379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173380"/>
            <a:ext cx="2094724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173380"/>
            <a:ext cx="2094246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87601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16447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цес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 1"/>
          <p:cNvSpPr>
            <a:spLocks noGrp="1"/>
          </p:cNvSpPr>
          <p:nvPr>
            <p:ph type="body" sz="quarter" idx="20" hasCustomPrompt="1"/>
          </p:nvPr>
        </p:nvSpPr>
        <p:spPr>
          <a:xfrm>
            <a:off x="9557155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9628875" y="3142238"/>
            <a:ext cx="1440000" cy="1440000"/>
          </a:xfrm>
          <a:prstGeom prst="roundRect">
            <a:avLst>
              <a:gd name="adj" fmla="val 1359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19" hasCustomPrompt="1"/>
          </p:nvPr>
        </p:nvSpPr>
        <p:spPr>
          <a:xfrm>
            <a:off x="7387847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7459565" y="3142238"/>
            <a:ext cx="1440000" cy="1440000"/>
          </a:xfrm>
          <a:prstGeom prst="roundRect">
            <a:avLst>
              <a:gd name="adj" fmla="val 3060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3"/>
          <p:cNvSpPr>
            <a:spLocks noGrp="1"/>
          </p:cNvSpPr>
          <p:nvPr>
            <p:ph type="body" sz="quarter" idx="18" hasCustomPrompt="1"/>
          </p:nvPr>
        </p:nvSpPr>
        <p:spPr>
          <a:xfrm>
            <a:off x="5218540" y="4842459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5290259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Текст  4"/>
          <p:cNvSpPr>
            <a:spLocks noGrp="1"/>
          </p:cNvSpPr>
          <p:nvPr>
            <p:ph type="body" sz="quarter" idx="17" hasCustomPrompt="1"/>
          </p:nvPr>
        </p:nvSpPr>
        <p:spPr>
          <a:xfrm>
            <a:off x="3049232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4"/>
          <p:cNvSpPr>
            <a:spLocks noGrp="1"/>
          </p:cNvSpPr>
          <p:nvPr>
            <p:ph type="pic" sz="quarter" idx="11" hasCustomPrompt="1"/>
          </p:nvPr>
        </p:nvSpPr>
        <p:spPr>
          <a:xfrm>
            <a:off x="3120953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879926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5"/>
          <p:cNvSpPr>
            <a:spLocks noGrp="1"/>
          </p:cNvSpPr>
          <p:nvPr>
            <p:ph type="pic" sz="quarter" idx="10" hasCustomPrompt="1"/>
          </p:nvPr>
        </p:nvSpPr>
        <p:spPr>
          <a:xfrm>
            <a:off x="950964" y="3142238"/>
            <a:ext cx="1440000" cy="1440000"/>
          </a:xfrm>
          <a:prstGeom prst="roundRect">
            <a:avLst>
              <a:gd name="adj" fmla="val 1926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7" name="Текст  6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39986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6012520" y="5574918"/>
            <a:ext cx="4288169" cy="412421"/>
          </a:xfrm>
        </p:spPr>
        <p:txBody>
          <a:bodyPr>
            <a:noAutofit/>
          </a:bodyPr>
          <a:lstStyle>
            <a:lvl1pPr marL="0" indent="0" algn="r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2119239" y="4343401"/>
            <a:ext cx="8181450" cy="114206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5232000" y="2179816"/>
            <a:ext cx="1620000" cy="1620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8096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4704958" y="5160670"/>
            <a:ext cx="4288169" cy="412421"/>
          </a:xfrm>
        </p:spPr>
        <p:txBody>
          <a:bodyPr>
            <a:noAutofit/>
          </a:bodyPr>
          <a:lstStyle>
            <a:lvl1pPr marL="0" indent="0" algn="l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4698402" y="3871684"/>
            <a:ext cx="6655399" cy="117739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2236134" y="3864085"/>
            <a:ext cx="1569931" cy="156993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22951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Миссия компан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lang="ru-RU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6" hasCustomPrompt="1"/>
          </p:nvPr>
        </p:nvSpPr>
        <p:spPr>
          <a:xfrm>
            <a:off x="2176670" y="2691009"/>
            <a:ext cx="7605067" cy="207977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8529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продол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1540964" y="4317198"/>
            <a:ext cx="3960000" cy="2160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6562233" y="1134469"/>
            <a:ext cx="3960000" cy="216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6466785" y="4317198"/>
            <a:ext cx="4650993" cy="1814796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6466786" y="384763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Текст  3"/>
          <p:cNvSpPr>
            <a:spLocks noGrp="1"/>
          </p:cNvSpPr>
          <p:nvPr>
            <p:ph type="body" sz="quarter" idx="15" hasCustomPrompt="1"/>
          </p:nvPr>
        </p:nvSpPr>
        <p:spPr>
          <a:xfrm>
            <a:off x="2685643" y="384755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956478" y="1026156"/>
            <a:ext cx="4650993" cy="1905887"/>
          </a:xfrm>
        </p:spPr>
        <p:txBody>
          <a:bodyPr>
            <a:normAutofit/>
          </a:bodyPr>
          <a:lstStyle>
            <a:lvl1pPr algn="r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6466785" y="559541"/>
            <a:ext cx="2901950" cy="450567"/>
          </a:xfrm>
        </p:spPr>
        <p:txBody>
          <a:bodyPr>
            <a:normAutofit/>
          </a:bodyPr>
          <a:lstStyle>
            <a:lvl1pPr algn="l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6"/>
          <p:cNvSpPr>
            <a:spLocks noGrp="1"/>
          </p:cNvSpPr>
          <p:nvPr>
            <p:ph type="body" sz="quarter" idx="18" hasCustomPrompt="1"/>
          </p:nvPr>
        </p:nvSpPr>
        <p:spPr>
          <a:xfrm>
            <a:off x="1540964" y="559541"/>
            <a:ext cx="4066507" cy="450567"/>
          </a:xfrm>
        </p:spPr>
        <p:txBody>
          <a:bodyPr>
            <a:normAutofit/>
          </a:bodyPr>
          <a:lstStyle>
            <a:lvl1pPr algn="r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04156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сейча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8284520" y="4445825"/>
            <a:ext cx="3224994" cy="1577288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4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8284521" y="3986199"/>
            <a:ext cx="2777732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570286" y="3906688"/>
            <a:ext cx="1440000" cy="144000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Текст  3"/>
          <p:cNvSpPr>
            <a:spLocks noGrp="1"/>
          </p:cNvSpPr>
          <p:nvPr>
            <p:ph type="body" sz="quarter" idx="20" hasCustomPrompt="1"/>
          </p:nvPr>
        </p:nvSpPr>
        <p:spPr>
          <a:xfrm>
            <a:off x="2824791" y="398619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6490773" y="1037218"/>
            <a:ext cx="4650993" cy="2024034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1682814" y="1421596"/>
            <a:ext cx="3960000" cy="2160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6490774" y="56765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2824791" y="566426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35103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Резюме кур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1417738" y="5045618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2"/>
          <p:cNvSpPr>
            <a:spLocks noGrp="1"/>
          </p:cNvSpPr>
          <p:nvPr>
            <p:ph type="body" sz="quarter" idx="15" hasCustomPrompt="1"/>
          </p:nvPr>
        </p:nvSpPr>
        <p:spPr>
          <a:xfrm>
            <a:off x="1417738" y="3971449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11" hasCustomPrompt="1"/>
          </p:nvPr>
        </p:nvSpPr>
        <p:spPr>
          <a:xfrm>
            <a:off x="1417738" y="2897280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795868" y="1787900"/>
            <a:ext cx="6420477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6419919" cy="1136791"/>
          </a:xfrm>
        </p:spPr>
        <p:txBody>
          <a:bodyPr anchor="b">
            <a:norm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182919" y="-8467"/>
            <a:ext cx="4010373" cy="68760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23473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тогов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29778" y="2"/>
            <a:ext cx="536222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1115438" y="3330911"/>
            <a:ext cx="5136205" cy="307932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1115439" y="1171068"/>
            <a:ext cx="5136204" cy="147536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4044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30893E-635D-4BF2-8004-75D3FF93D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B2E176-A653-4B15-95FD-10D2E5C3D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75CEEA-C643-4712-8A07-0037CBE707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B1E6F2-3C00-4344-97E3-422F545E0F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3B954C-9553-4077-91F5-631F048A9A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41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31"/>
    </p:custDataLst>
    <p:extLst>
      <p:ext uri="{BB962C8B-B14F-4D97-AF65-F5344CB8AC3E}">
        <p14:creationId xmlns:p14="http://schemas.microsoft.com/office/powerpoint/2010/main" val="2083886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7" r:id="rId26"/>
    <p:sldLayoutId id="2147483688" r:id="rId27"/>
    <p:sldLayoutId id="2147483689" r:id="rId28"/>
    <p:sldLayoutId id="2147483690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mailto:s.adilzhanova@atu.edu.kz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13.jpe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9.xml"/><Relationship Id="rId4" Type="http://schemas.openxmlformats.org/officeDocument/2006/relationships/tags" Target="../tags/tag3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D3A53A1-E48A-41CC-9B7A-21122A0A3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D071E3-029F-42CA-9F54-CFBB0EA470F7}"/>
              </a:ext>
            </a:extLst>
          </p:cNvPr>
          <p:cNvSpPr txBox="1"/>
          <p:nvPr/>
        </p:nvSpPr>
        <p:spPr>
          <a:xfrm>
            <a:off x="2605535" y="159391"/>
            <a:ext cx="6674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«АЛМАТИНСКИЙ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https://atu.edu.kz/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3A935A-2DEC-40FF-A1F1-086982317C2E}"/>
              </a:ext>
            </a:extLst>
          </p:cNvPr>
          <p:cNvSpPr txBox="1"/>
          <p:nvPr/>
        </p:nvSpPr>
        <p:spPr>
          <a:xfrm>
            <a:off x="3447260" y="1157681"/>
            <a:ext cx="4991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 «Информационных технологий»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«Компьютерная инженерия»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E47D80-8E22-41F9-A28A-90AE83991476}"/>
              </a:ext>
            </a:extLst>
          </p:cNvPr>
          <p:cNvSpPr txBox="1"/>
          <p:nvPr/>
        </p:nvSpPr>
        <p:spPr>
          <a:xfrm>
            <a:off x="1188720" y="1810512"/>
            <a:ext cx="950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0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курса: «Основы кибербезопасности»</a:t>
            </a:r>
          </a:p>
          <a:p>
            <a:pPr algn="ctr">
              <a:spcBef>
                <a:spcPts val="200"/>
              </a:spcBef>
            </a:pPr>
            <a:r>
              <a:rPr lang="ru-RU" sz="1800" b="1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4. Сетевые атаки и защита сети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00AD9E0-9969-4887-9846-E91813524AE8}"/>
              </a:ext>
            </a:extLst>
          </p:cNvPr>
          <p:cNvSpPr/>
          <p:nvPr/>
        </p:nvSpPr>
        <p:spPr>
          <a:xfrm>
            <a:off x="2815321" y="4999514"/>
            <a:ext cx="6096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kk-KZ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Адилжанова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Салтанат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Альмуханбетовна</a:t>
            </a: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PhD,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и.о.ассоц.профессора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hlinkClick r:id="rId4"/>
              </a:rPr>
              <a:t>s.adilzhanova@atu.edu.kz</a:t>
            </a:r>
            <a:r>
              <a:rPr lang="kk-KZ" dirty="0" smtClean="0"/>
              <a:t> 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Имя Автора №3 - Декоративний камінь для ландшафт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505" y="2943215"/>
            <a:ext cx="1871633" cy="187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512" y="2524978"/>
            <a:ext cx="1945626" cy="282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4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74156F-85D7-4871-A7AC-3B5D92AE11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29" name="Рисунок 5">
            <a:extLst>
              <a:ext uri="{FF2B5EF4-FFF2-40B4-BE49-F238E27FC236}">
                <a16:creationId xmlns:a16="http://schemas.microsoft.com/office/drawing/2014/main" id="{57CE8375-8A92-4BA8-82CB-8246D99858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605088" y="2417622"/>
            <a:ext cx="1538912" cy="1869991"/>
          </a:xfrm>
          <a:custGeom>
            <a:avLst/>
            <a:gdLst>
              <a:gd name="connsiteX0" fmla="*/ 100500 w 442200"/>
              <a:gd name="connsiteY0" fmla="*/ 16080 h 482400"/>
              <a:gd name="connsiteX1" fmla="*/ 116580 w 442200"/>
              <a:gd name="connsiteY1" fmla="*/ 0 h 482400"/>
              <a:gd name="connsiteX2" fmla="*/ 430140 w 442200"/>
              <a:gd name="connsiteY2" fmla="*/ 0 h 482400"/>
              <a:gd name="connsiteX3" fmla="*/ 446220 w 442200"/>
              <a:gd name="connsiteY3" fmla="*/ 16080 h 482400"/>
              <a:gd name="connsiteX4" fmla="*/ 446220 w 442200"/>
              <a:gd name="connsiteY4" fmla="*/ 418080 h 482400"/>
              <a:gd name="connsiteX5" fmla="*/ 381900 w 442200"/>
              <a:gd name="connsiteY5" fmla="*/ 482400 h 482400"/>
              <a:gd name="connsiteX6" fmla="*/ 60300 w 442200"/>
              <a:gd name="connsiteY6" fmla="*/ 482400 h 482400"/>
              <a:gd name="connsiteX7" fmla="*/ 60300 w 442200"/>
              <a:gd name="connsiteY7" fmla="*/ 482400 h 482400"/>
              <a:gd name="connsiteX8" fmla="*/ 60016 w 442200"/>
              <a:gd name="connsiteY8" fmla="*/ 479068 h 482400"/>
              <a:gd name="connsiteX9" fmla="*/ 100500 w 442200"/>
              <a:gd name="connsiteY9" fmla="*/ 422100 h 482400"/>
              <a:gd name="connsiteX10" fmla="*/ 100500 w 442200"/>
              <a:gd name="connsiteY10" fmla="*/ 237180 h 482400"/>
              <a:gd name="connsiteX11" fmla="*/ 100500 w 442200"/>
              <a:gd name="connsiteY11" fmla="*/ 221100 h 482400"/>
              <a:gd name="connsiteX12" fmla="*/ 100500 w 442200"/>
              <a:gd name="connsiteY12" fmla="*/ 217080 h 482400"/>
              <a:gd name="connsiteX13" fmla="*/ 100500 w 442200"/>
              <a:gd name="connsiteY13" fmla="*/ 16080 h 482400"/>
              <a:gd name="connsiteX14" fmla="*/ 373860 w 442200"/>
              <a:gd name="connsiteY14" fmla="*/ 100500 h 482400"/>
              <a:gd name="connsiteX15" fmla="*/ 317580 w 442200"/>
              <a:gd name="connsiteY15" fmla="*/ 100500 h 482400"/>
              <a:gd name="connsiteX16" fmla="*/ 313560 w 442200"/>
              <a:gd name="connsiteY16" fmla="*/ 104520 h 482400"/>
              <a:gd name="connsiteX17" fmla="*/ 313560 w 442200"/>
              <a:gd name="connsiteY17" fmla="*/ 160800 h 482400"/>
              <a:gd name="connsiteX18" fmla="*/ 317580 w 442200"/>
              <a:gd name="connsiteY18" fmla="*/ 164820 h 482400"/>
              <a:gd name="connsiteX19" fmla="*/ 373860 w 442200"/>
              <a:gd name="connsiteY19" fmla="*/ 164820 h 482400"/>
              <a:gd name="connsiteX20" fmla="*/ 377880 w 442200"/>
              <a:gd name="connsiteY20" fmla="*/ 160800 h 482400"/>
              <a:gd name="connsiteX21" fmla="*/ 377880 w 442200"/>
              <a:gd name="connsiteY21" fmla="*/ 104520 h 482400"/>
              <a:gd name="connsiteX22" fmla="*/ 373860 w 442200"/>
              <a:gd name="connsiteY22" fmla="*/ 100500 h 482400"/>
              <a:gd name="connsiteX23" fmla="*/ 317580 w 442200"/>
              <a:gd name="connsiteY23" fmla="*/ 80400 h 482400"/>
              <a:gd name="connsiteX24" fmla="*/ 293460 w 442200"/>
              <a:gd name="connsiteY24" fmla="*/ 104520 h 482400"/>
              <a:gd name="connsiteX25" fmla="*/ 293460 w 442200"/>
              <a:gd name="connsiteY25" fmla="*/ 160800 h 482400"/>
              <a:gd name="connsiteX26" fmla="*/ 317580 w 442200"/>
              <a:gd name="connsiteY26" fmla="*/ 184920 h 482400"/>
              <a:gd name="connsiteX27" fmla="*/ 373860 w 442200"/>
              <a:gd name="connsiteY27" fmla="*/ 184920 h 482400"/>
              <a:gd name="connsiteX28" fmla="*/ 397980 w 442200"/>
              <a:gd name="connsiteY28" fmla="*/ 160800 h 482400"/>
              <a:gd name="connsiteX29" fmla="*/ 397980 w 442200"/>
              <a:gd name="connsiteY29" fmla="*/ 104520 h 482400"/>
              <a:gd name="connsiteX30" fmla="*/ 373860 w 442200"/>
              <a:gd name="connsiteY30" fmla="*/ 80400 h 482400"/>
              <a:gd name="connsiteX31" fmla="*/ 317580 w 442200"/>
              <a:gd name="connsiteY31" fmla="*/ 80400 h 482400"/>
              <a:gd name="connsiteX32" fmla="*/ 160800 w 442200"/>
              <a:gd name="connsiteY32" fmla="*/ 82410 h 482400"/>
              <a:gd name="connsiteX33" fmla="*/ 150750 w 442200"/>
              <a:gd name="connsiteY33" fmla="*/ 92460 h 482400"/>
              <a:gd name="connsiteX34" fmla="*/ 160800 w 442200"/>
              <a:gd name="connsiteY34" fmla="*/ 102510 h 482400"/>
              <a:gd name="connsiteX35" fmla="*/ 261300 w 442200"/>
              <a:gd name="connsiteY35" fmla="*/ 102510 h 482400"/>
              <a:gd name="connsiteX36" fmla="*/ 271350 w 442200"/>
              <a:gd name="connsiteY36" fmla="*/ 92460 h 482400"/>
              <a:gd name="connsiteX37" fmla="*/ 261300 w 442200"/>
              <a:gd name="connsiteY37" fmla="*/ 82410 h 482400"/>
              <a:gd name="connsiteX38" fmla="*/ 160800 w 442200"/>
              <a:gd name="connsiteY38" fmla="*/ 82410 h 482400"/>
              <a:gd name="connsiteX39" fmla="*/ 150750 w 442200"/>
              <a:gd name="connsiteY39" fmla="*/ 152760 h 482400"/>
              <a:gd name="connsiteX40" fmla="*/ 160800 w 442200"/>
              <a:gd name="connsiteY40" fmla="*/ 142710 h 482400"/>
              <a:gd name="connsiteX41" fmla="*/ 261300 w 442200"/>
              <a:gd name="connsiteY41" fmla="*/ 142710 h 482400"/>
              <a:gd name="connsiteX42" fmla="*/ 271350 w 442200"/>
              <a:gd name="connsiteY42" fmla="*/ 152760 h 482400"/>
              <a:gd name="connsiteX43" fmla="*/ 261300 w 442200"/>
              <a:gd name="connsiteY43" fmla="*/ 162810 h 482400"/>
              <a:gd name="connsiteX44" fmla="*/ 160800 w 442200"/>
              <a:gd name="connsiteY44" fmla="*/ 162810 h 482400"/>
              <a:gd name="connsiteX45" fmla="*/ 150750 w 442200"/>
              <a:gd name="connsiteY45" fmla="*/ 152760 h 482400"/>
              <a:gd name="connsiteX46" fmla="*/ 160800 w 442200"/>
              <a:gd name="connsiteY46" fmla="*/ 207030 h 482400"/>
              <a:gd name="connsiteX47" fmla="*/ 150750 w 442200"/>
              <a:gd name="connsiteY47" fmla="*/ 217080 h 482400"/>
              <a:gd name="connsiteX48" fmla="*/ 160800 w 442200"/>
              <a:gd name="connsiteY48" fmla="*/ 227130 h 482400"/>
              <a:gd name="connsiteX49" fmla="*/ 389940 w 442200"/>
              <a:gd name="connsiteY49" fmla="*/ 227130 h 482400"/>
              <a:gd name="connsiteX50" fmla="*/ 399990 w 442200"/>
              <a:gd name="connsiteY50" fmla="*/ 217080 h 482400"/>
              <a:gd name="connsiteX51" fmla="*/ 389940 w 442200"/>
              <a:gd name="connsiteY51" fmla="*/ 207030 h 482400"/>
              <a:gd name="connsiteX52" fmla="*/ 160800 w 442200"/>
              <a:gd name="connsiteY52" fmla="*/ 207030 h 482400"/>
              <a:gd name="connsiteX53" fmla="*/ 150750 w 442200"/>
              <a:gd name="connsiteY53" fmla="*/ 281400 h 482400"/>
              <a:gd name="connsiteX54" fmla="*/ 160800 w 442200"/>
              <a:gd name="connsiteY54" fmla="*/ 271350 h 482400"/>
              <a:gd name="connsiteX55" fmla="*/ 389940 w 442200"/>
              <a:gd name="connsiteY55" fmla="*/ 271350 h 482400"/>
              <a:gd name="connsiteX56" fmla="*/ 399990 w 442200"/>
              <a:gd name="connsiteY56" fmla="*/ 281400 h 482400"/>
              <a:gd name="connsiteX57" fmla="*/ 389940 w 442200"/>
              <a:gd name="connsiteY57" fmla="*/ 291450 h 482400"/>
              <a:gd name="connsiteX58" fmla="*/ 160800 w 442200"/>
              <a:gd name="connsiteY58" fmla="*/ 291450 h 482400"/>
              <a:gd name="connsiteX59" fmla="*/ 150750 w 442200"/>
              <a:gd name="connsiteY59" fmla="*/ 281400 h 482400"/>
              <a:gd name="connsiteX60" fmla="*/ 160800 w 442200"/>
              <a:gd name="connsiteY60" fmla="*/ 335670 h 482400"/>
              <a:gd name="connsiteX61" fmla="*/ 150750 w 442200"/>
              <a:gd name="connsiteY61" fmla="*/ 345720 h 482400"/>
              <a:gd name="connsiteX62" fmla="*/ 160800 w 442200"/>
              <a:gd name="connsiteY62" fmla="*/ 355770 h 482400"/>
              <a:gd name="connsiteX63" fmla="*/ 285420 w 442200"/>
              <a:gd name="connsiteY63" fmla="*/ 355770 h 482400"/>
              <a:gd name="connsiteX64" fmla="*/ 295470 w 442200"/>
              <a:gd name="connsiteY64" fmla="*/ 345720 h 482400"/>
              <a:gd name="connsiteX65" fmla="*/ 285420 w 442200"/>
              <a:gd name="connsiteY65" fmla="*/ 335670 h 482400"/>
              <a:gd name="connsiteX66" fmla="*/ 160800 w 442200"/>
              <a:gd name="connsiteY66" fmla="*/ 335670 h 482400"/>
              <a:gd name="connsiteX67" fmla="*/ 0 w 442200"/>
              <a:gd name="connsiteY67" fmla="*/ 422100 h 482400"/>
              <a:gd name="connsiteX68" fmla="*/ 0 w 442200"/>
              <a:gd name="connsiteY68" fmla="*/ 241200 h 482400"/>
              <a:gd name="connsiteX69" fmla="*/ 4020 w 442200"/>
              <a:gd name="connsiteY69" fmla="*/ 237180 h 482400"/>
              <a:gd name="connsiteX70" fmla="*/ 76380 w 442200"/>
              <a:gd name="connsiteY70" fmla="*/ 237180 h 482400"/>
              <a:gd name="connsiteX71" fmla="*/ 80400 w 442200"/>
              <a:gd name="connsiteY71" fmla="*/ 241200 h 482400"/>
              <a:gd name="connsiteX72" fmla="*/ 80400 w 442200"/>
              <a:gd name="connsiteY72" fmla="*/ 422100 h 482400"/>
              <a:gd name="connsiteX73" fmla="*/ 40200 w 442200"/>
              <a:gd name="connsiteY73" fmla="*/ 462300 h 482400"/>
              <a:gd name="connsiteX74" fmla="*/ 0 w 442200"/>
              <a:gd name="connsiteY74" fmla="*/ 422100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442200" h="482400">
                <a:moveTo>
                  <a:pt x="100500" y="16080"/>
                </a:moveTo>
                <a:cubicBezTo>
                  <a:pt x="100500" y="7199"/>
                  <a:pt x="107699" y="0"/>
                  <a:pt x="116580" y="0"/>
                </a:cubicBezTo>
                <a:lnTo>
                  <a:pt x="430140" y="0"/>
                </a:lnTo>
                <a:cubicBezTo>
                  <a:pt x="439021" y="0"/>
                  <a:pt x="446220" y="7199"/>
                  <a:pt x="446220" y="16080"/>
                </a:cubicBezTo>
                <a:lnTo>
                  <a:pt x="446220" y="418080"/>
                </a:lnTo>
                <a:cubicBezTo>
                  <a:pt x="446220" y="453603"/>
                  <a:pt x="417423" y="482400"/>
                  <a:pt x="381900" y="482400"/>
                </a:cubicBezTo>
                <a:lnTo>
                  <a:pt x="60300" y="482400"/>
                </a:lnTo>
                <a:lnTo>
                  <a:pt x="60300" y="482400"/>
                </a:lnTo>
                <a:cubicBezTo>
                  <a:pt x="58412" y="482400"/>
                  <a:pt x="58233" y="479689"/>
                  <a:pt x="60016" y="479068"/>
                </a:cubicBezTo>
                <a:cubicBezTo>
                  <a:pt x="83585" y="470871"/>
                  <a:pt x="100500" y="448461"/>
                  <a:pt x="100500" y="422100"/>
                </a:cubicBezTo>
                <a:lnTo>
                  <a:pt x="100500" y="237180"/>
                </a:lnTo>
                <a:lnTo>
                  <a:pt x="100500" y="221100"/>
                </a:lnTo>
                <a:lnTo>
                  <a:pt x="100500" y="217080"/>
                </a:lnTo>
                <a:lnTo>
                  <a:pt x="100500" y="16080"/>
                </a:lnTo>
                <a:close/>
                <a:moveTo>
                  <a:pt x="373860" y="100500"/>
                </a:moveTo>
                <a:lnTo>
                  <a:pt x="317580" y="100500"/>
                </a:lnTo>
                <a:cubicBezTo>
                  <a:pt x="315360" y="100500"/>
                  <a:pt x="313560" y="102300"/>
                  <a:pt x="313560" y="104520"/>
                </a:cubicBezTo>
                <a:lnTo>
                  <a:pt x="313560" y="160800"/>
                </a:lnTo>
                <a:cubicBezTo>
                  <a:pt x="313560" y="163020"/>
                  <a:pt x="315360" y="164820"/>
                  <a:pt x="317580" y="164820"/>
                </a:cubicBezTo>
                <a:lnTo>
                  <a:pt x="373860" y="164820"/>
                </a:lnTo>
                <a:cubicBezTo>
                  <a:pt x="376080" y="164820"/>
                  <a:pt x="377880" y="163020"/>
                  <a:pt x="377880" y="160800"/>
                </a:cubicBezTo>
                <a:lnTo>
                  <a:pt x="377880" y="104520"/>
                </a:lnTo>
                <a:cubicBezTo>
                  <a:pt x="377880" y="102300"/>
                  <a:pt x="376080" y="100500"/>
                  <a:pt x="373860" y="100500"/>
                </a:cubicBezTo>
                <a:close/>
                <a:moveTo>
                  <a:pt x="317580" y="80400"/>
                </a:moveTo>
                <a:cubicBezTo>
                  <a:pt x="304259" y="80400"/>
                  <a:pt x="293460" y="91199"/>
                  <a:pt x="293460" y="104520"/>
                </a:cubicBezTo>
                <a:lnTo>
                  <a:pt x="293460" y="160800"/>
                </a:lnTo>
                <a:cubicBezTo>
                  <a:pt x="293460" y="174121"/>
                  <a:pt x="304259" y="184920"/>
                  <a:pt x="317580" y="184920"/>
                </a:cubicBezTo>
                <a:lnTo>
                  <a:pt x="373860" y="184920"/>
                </a:lnTo>
                <a:cubicBezTo>
                  <a:pt x="387181" y="184920"/>
                  <a:pt x="397980" y="174121"/>
                  <a:pt x="397980" y="160800"/>
                </a:cubicBezTo>
                <a:lnTo>
                  <a:pt x="397980" y="104520"/>
                </a:lnTo>
                <a:cubicBezTo>
                  <a:pt x="397980" y="91199"/>
                  <a:pt x="387181" y="80400"/>
                  <a:pt x="373860" y="80400"/>
                </a:cubicBezTo>
                <a:lnTo>
                  <a:pt x="317580" y="80400"/>
                </a:lnTo>
                <a:close/>
                <a:moveTo>
                  <a:pt x="160800" y="82410"/>
                </a:moveTo>
                <a:cubicBezTo>
                  <a:pt x="155249" y="82410"/>
                  <a:pt x="150750" y="86909"/>
                  <a:pt x="150750" y="92460"/>
                </a:cubicBezTo>
                <a:cubicBezTo>
                  <a:pt x="150750" y="98011"/>
                  <a:pt x="155249" y="102510"/>
                  <a:pt x="160800" y="102510"/>
                </a:cubicBezTo>
                <a:lnTo>
                  <a:pt x="261300" y="102510"/>
                </a:lnTo>
                <a:cubicBezTo>
                  <a:pt x="266851" y="102510"/>
                  <a:pt x="271350" y="98011"/>
                  <a:pt x="271350" y="92460"/>
                </a:cubicBezTo>
                <a:cubicBezTo>
                  <a:pt x="271350" y="86909"/>
                  <a:pt x="266851" y="82410"/>
                  <a:pt x="261300" y="82410"/>
                </a:cubicBezTo>
                <a:lnTo>
                  <a:pt x="160800" y="82410"/>
                </a:lnTo>
                <a:close/>
                <a:moveTo>
                  <a:pt x="150750" y="152760"/>
                </a:moveTo>
                <a:cubicBezTo>
                  <a:pt x="150750" y="147209"/>
                  <a:pt x="155249" y="142710"/>
                  <a:pt x="160800" y="142710"/>
                </a:cubicBezTo>
                <a:lnTo>
                  <a:pt x="261300" y="142710"/>
                </a:lnTo>
                <a:cubicBezTo>
                  <a:pt x="266851" y="142710"/>
                  <a:pt x="271350" y="147209"/>
                  <a:pt x="271350" y="152760"/>
                </a:cubicBezTo>
                <a:cubicBezTo>
                  <a:pt x="271350" y="158311"/>
                  <a:pt x="266851" y="162810"/>
                  <a:pt x="261300" y="162810"/>
                </a:cubicBezTo>
                <a:lnTo>
                  <a:pt x="160800" y="162810"/>
                </a:lnTo>
                <a:cubicBezTo>
                  <a:pt x="155249" y="162810"/>
                  <a:pt x="150750" y="158311"/>
                  <a:pt x="150750" y="152760"/>
                </a:cubicBezTo>
                <a:close/>
                <a:moveTo>
                  <a:pt x="160800" y="207030"/>
                </a:moveTo>
                <a:cubicBezTo>
                  <a:pt x="155249" y="207030"/>
                  <a:pt x="150750" y="211529"/>
                  <a:pt x="150750" y="217080"/>
                </a:cubicBezTo>
                <a:cubicBezTo>
                  <a:pt x="150750" y="222631"/>
                  <a:pt x="155249" y="227130"/>
                  <a:pt x="160800" y="227130"/>
                </a:cubicBezTo>
                <a:lnTo>
                  <a:pt x="389940" y="227130"/>
                </a:lnTo>
                <a:cubicBezTo>
                  <a:pt x="395491" y="227130"/>
                  <a:pt x="399990" y="222631"/>
                  <a:pt x="399990" y="217080"/>
                </a:cubicBezTo>
                <a:cubicBezTo>
                  <a:pt x="399990" y="211529"/>
                  <a:pt x="395491" y="207030"/>
                  <a:pt x="389940" y="207030"/>
                </a:cubicBezTo>
                <a:lnTo>
                  <a:pt x="160800" y="207030"/>
                </a:lnTo>
                <a:close/>
                <a:moveTo>
                  <a:pt x="150750" y="281400"/>
                </a:moveTo>
                <a:cubicBezTo>
                  <a:pt x="150750" y="275849"/>
                  <a:pt x="155249" y="271350"/>
                  <a:pt x="160800" y="271350"/>
                </a:cubicBezTo>
                <a:lnTo>
                  <a:pt x="389940" y="271350"/>
                </a:lnTo>
                <a:cubicBezTo>
                  <a:pt x="395491" y="271350"/>
                  <a:pt x="399990" y="275849"/>
                  <a:pt x="399990" y="281400"/>
                </a:cubicBezTo>
                <a:cubicBezTo>
                  <a:pt x="399990" y="286951"/>
                  <a:pt x="395491" y="291450"/>
                  <a:pt x="389940" y="291450"/>
                </a:cubicBezTo>
                <a:lnTo>
                  <a:pt x="160800" y="291450"/>
                </a:lnTo>
                <a:cubicBezTo>
                  <a:pt x="155249" y="291450"/>
                  <a:pt x="150750" y="286951"/>
                  <a:pt x="150750" y="281400"/>
                </a:cubicBezTo>
                <a:close/>
                <a:moveTo>
                  <a:pt x="160800" y="335670"/>
                </a:moveTo>
                <a:cubicBezTo>
                  <a:pt x="155249" y="335670"/>
                  <a:pt x="150750" y="340169"/>
                  <a:pt x="150750" y="345720"/>
                </a:cubicBezTo>
                <a:cubicBezTo>
                  <a:pt x="150750" y="351271"/>
                  <a:pt x="155249" y="355770"/>
                  <a:pt x="160800" y="355770"/>
                </a:cubicBezTo>
                <a:lnTo>
                  <a:pt x="285420" y="355770"/>
                </a:lnTo>
                <a:cubicBezTo>
                  <a:pt x="290971" y="355770"/>
                  <a:pt x="295470" y="351271"/>
                  <a:pt x="295470" y="345720"/>
                </a:cubicBezTo>
                <a:cubicBezTo>
                  <a:pt x="295470" y="340169"/>
                  <a:pt x="290971" y="335670"/>
                  <a:pt x="285420" y="335670"/>
                </a:cubicBezTo>
                <a:lnTo>
                  <a:pt x="160800" y="335670"/>
                </a:lnTo>
                <a:close/>
                <a:moveTo>
                  <a:pt x="0" y="422100"/>
                </a:moveTo>
                <a:lnTo>
                  <a:pt x="0" y="241200"/>
                </a:lnTo>
                <a:cubicBezTo>
                  <a:pt x="0" y="238980"/>
                  <a:pt x="1800" y="237180"/>
                  <a:pt x="4020" y="237180"/>
                </a:cubicBezTo>
                <a:lnTo>
                  <a:pt x="76380" y="237180"/>
                </a:lnTo>
                <a:cubicBezTo>
                  <a:pt x="78600" y="237180"/>
                  <a:pt x="80400" y="238980"/>
                  <a:pt x="80400" y="241200"/>
                </a:cubicBezTo>
                <a:lnTo>
                  <a:pt x="80400" y="422100"/>
                </a:lnTo>
                <a:cubicBezTo>
                  <a:pt x="80400" y="444302"/>
                  <a:pt x="62402" y="462300"/>
                  <a:pt x="40200" y="462300"/>
                </a:cubicBezTo>
                <a:cubicBezTo>
                  <a:pt x="17998" y="462300"/>
                  <a:pt x="0" y="444302"/>
                  <a:pt x="0" y="422100"/>
                </a:cubicBezTo>
                <a:close/>
              </a:path>
            </a:pathLst>
          </a:custGeom>
          <a:solidFill>
            <a:srgbClr val="B4C7E7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031" name="Группа  5"/>
          <p:cNvGrpSpPr/>
          <p:nvPr/>
        </p:nvGrpSpPr>
        <p:grpSpPr>
          <a:xfrm>
            <a:off x="685321" y="640080"/>
            <a:ext cx="6153495" cy="604647"/>
            <a:chOff x="909439" y="2101091"/>
            <a:chExt cx="6153495" cy="611814"/>
          </a:xfrm>
        </p:grpSpPr>
        <p:sp>
          <p:nvSpPr>
            <p:cNvPr id="503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4" name="Текст  5"/>
          <p:cNvSpPr txBox="1">
            <a:spLocks/>
          </p:cNvSpPr>
          <p:nvPr/>
        </p:nvSpPr>
        <p:spPr>
          <a:xfrm>
            <a:off x="685321" y="6583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1. Этапы сетевой атаки</a:t>
            </a:r>
          </a:p>
        </p:txBody>
      </p:sp>
      <p:grpSp>
        <p:nvGrpSpPr>
          <p:cNvPr id="5035" name="Группа  5"/>
          <p:cNvGrpSpPr/>
          <p:nvPr/>
        </p:nvGrpSpPr>
        <p:grpSpPr>
          <a:xfrm>
            <a:off x="685321" y="1354455"/>
            <a:ext cx="6153495" cy="604647"/>
            <a:chOff x="909439" y="2101091"/>
            <a:chExt cx="6153495" cy="611814"/>
          </a:xfrm>
        </p:grpSpPr>
        <p:sp>
          <p:nvSpPr>
            <p:cNvPr id="503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8" name="Текст  5"/>
          <p:cNvSpPr txBox="1">
            <a:spLocks/>
          </p:cNvSpPr>
          <p:nvPr/>
        </p:nvSpPr>
        <p:spPr>
          <a:xfrm>
            <a:off x="685321" y="13727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2. Разведка и сканирование</a:t>
            </a:r>
          </a:p>
        </p:txBody>
      </p:sp>
      <p:grpSp>
        <p:nvGrpSpPr>
          <p:cNvPr id="5039" name="Группа  5"/>
          <p:cNvGrpSpPr/>
          <p:nvPr/>
        </p:nvGrpSpPr>
        <p:grpSpPr>
          <a:xfrm>
            <a:off x="685321" y="2068830"/>
            <a:ext cx="6153495" cy="604647"/>
            <a:chOff x="909439" y="2101091"/>
            <a:chExt cx="6153495" cy="611814"/>
          </a:xfrm>
        </p:grpSpPr>
        <p:sp>
          <p:nvSpPr>
            <p:cNvPr id="504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2" name="Текст  5"/>
          <p:cNvSpPr txBox="1">
            <a:spLocks/>
          </p:cNvSpPr>
          <p:nvPr/>
        </p:nvSpPr>
        <p:spPr>
          <a:xfrm>
            <a:off x="685321" y="20871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3. Перехват трафика и «человек посередине»</a:t>
            </a:r>
          </a:p>
        </p:txBody>
      </p:sp>
      <p:grpSp>
        <p:nvGrpSpPr>
          <p:cNvPr id="5043" name="Группа  5"/>
          <p:cNvGrpSpPr/>
          <p:nvPr/>
        </p:nvGrpSpPr>
        <p:grpSpPr>
          <a:xfrm>
            <a:off x="685321" y="2783205"/>
            <a:ext cx="6153495" cy="604647"/>
            <a:chOff x="909439" y="2101091"/>
            <a:chExt cx="6153495" cy="611814"/>
          </a:xfrm>
        </p:grpSpPr>
        <p:sp>
          <p:nvSpPr>
            <p:cNvPr id="5044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5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6" name="Текст  5"/>
          <p:cNvSpPr txBox="1">
            <a:spLocks/>
          </p:cNvSpPr>
          <p:nvPr/>
        </p:nvSpPr>
        <p:spPr>
          <a:xfrm>
            <a:off x="685321" y="28014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4. Спуфинг: подмена адресов</a:t>
            </a:r>
          </a:p>
        </p:txBody>
      </p:sp>
      <p:grpSp>
        <p:nvGrpSpPr>
          <p:cNvPr id="5047" name="Группа  5"/>
          <p:cNvGrpSpPr/>
          <p:nvPr/>
        </p:nvGrpSpPr>
        <p:grpSpPr>
          <a:xfrm>
            <a:off x="685321" y="3497580"/>
            <a:ext cx="6153495" cy="604647"/>
            <a:chOff x="909439" y="2101091"/>
            <a:chExt cx="6153495" cy="611814"/>
          </a:xfrm>
        </p:grpSpPr>
        <p:sp>
          <p:nvSpPr>
            <p:cNvPr id="5048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9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0" name="Текст  5"/>
          <p:cNvSpPr txBox="1">
            <a:spLocks/>
          </p:cNvSpPr>
          <p:nvPr/>
        </p:nvSpPr>
        <p:spPr>
          <a:xfrm>
            <a:off x="685321" y="35158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5. Атаки отказа в обслуживании (DoS и DDoS)</a:t>
            </a:r>
          </a:p>
        </p:txBody>
      </p:sp>
      <p:grpSp>
        <p:nvGrpSpPr>
          <p:cNvPr id="5051" name="Группа  5"/>
          <p:cNvGrpSpPr/>
          <p:nvPr/>
        </p:nvGrpSpPr>
        <p:grpSpPr>
          <a:xfrm>
            <a:off x="685321" y="4211955"/>
            <a:ext cx="6153495" cy="604647"/>
            <a:chOff x="909439" y="2101091"/>
            <a:chExt cx="6153495" cy="611814"/>
          </a:xfrm>
        </p:grpSpPr>
        <p:sp>
          <p:nvSpPr>
            <p:cNvPr id="505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4" name="Текст  5"/>
          <p:cNvSpPr txBox="1">
            <a:spLocks/>
          </p:cNvSpPr>
          <p:nvPr/>
        </p:nvSpPr>
        <p:spPr>
          <a:xfrm>
            <a:off x="685321" y="42302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6. Межсетевые экраны</a:t>
            </a:r>
          </a:p>
        </p:txBody>
      </p:sp>
      <p:grpSp>
        <p:nvGrpSpPr>
          <p:cNvPr id="5055" name="Группа  5"/>
          <p:cNvGrpSpPr/>
          <p:nvPr/>
        </p:nvGrpSpPr>
        <p:grpSpPr>
          <a:xfrm>
            <a:off x="685321" y="4926330"/>
            <a:ext cx="6153495" cy="604647"/>
            <a:chOff x="909439" y="2101091"/>
            <a:chExt cx="6153495" cy="611814"/>
          </a:xfrm>
        </p:grpSpPr>
        <p:sp>
          <p:nvSpPr>
            <p:cNvPr id="505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8" name="Текст  5"/>
          <p:cNvSpPr txBox="1">
            <a:spLocks/>
          </p:cNvSpPr>
          <p:nvPr/>
        </p:nvSpPr>
        <p:spPr>
          <a:xfrm>
            <a:off x="685321" y="49446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7. Системы обнаружения и предотвращения вторжений</a:t>
            </a:r>
          </a:p>
        </p:txBody>
      </p:sp>
      <p:grpSp>
        <p:nvGrpSpPr>
          <p:cNvPr id="5059" name="Группа  5"/>
          <p:cNvGrpSpPr/>
          <p:nvPr/>
        </p:nvGrpSpPr>
        <p:grpSpPr>
          <a:xfrm>
            <a:off x="685321" y="5640705"/>
            <a:ext cx="6153495" cy="604647"/>
            <a:chOff x="909439" y="2101091"/>
            <a:chExt cx="6153495" cy="611814"/>
          </a:xfrm>
        </p:grpSpPr>
        <p:sp>
          <p:nvSpPr>
            <p:cNvPr id="506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6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62" name="Текст  5"/>
          <p:cNvSpPr txBox="1">
            <a:spLocks/>
          </p:cNvSpPr>
          <p:nvPr/>
        </p:nvSpPr>
        <p:spPr>
          <a:xfrm>
            <a:off x="685321" y="56589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8. Защищённая архитектура сети</a:t>
            </a:r>
          </a:p>
        </p:txBody>
      </p:sp>
    </p:spTree>
    <p:extLst>
      <p:ext uri="{BB962C8B-B14F-4D97-AF65-F5344CB8AC3E}">
        <p14:creationId xmlns:p14="http://schemas.microsoft.com/office/powerpoint/2010/main" val="181651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 1"/>
          <p:cNvSpPr>
            <a:spLocks noGrp="1"/>
          </p:cNvSpPr>
          <p:nvPr>
            <p:ph type="body" sz="half" idx="2"/>
          </p:nvPr>
        </p:nvSpPr>
        <p:spPr>
          <a:xfrm>
            <a:off x="704088" y="2286000"/>
            <a:ext cx="3977639" cy="411480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этой лекции рассматриваются основные атаки на компьютерные сети и средства их защиты.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изучим разведку, перехват трафика, подмену, атаки отказа в обслуживании, а также межсетевые экраны, IDS/IPS и VPN.</a:t>
            </a:r>
          </a:p>
        </p:txBody>
      </p:sp>
      <p:sp>
        <p:nvSpPr>
          <p:cNvPr id="8" name="Прямоугольник  1"/>
          <p:cNvSpPr/>
          <p:nvPr/>
        </p:nvSpPr>
        <p:spPr>
          <a:xfrm>
            <a:off x="824570" y="2103120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rgbClr val="002060"/>
              </a:solidFill>
            </a:endParaRPr>
          </a:p>
        </p:txBody>
      </p:sp>
      <p:sp>
        <p:nvSpPr>
          <p:cNvPr id="29" name="Заголовок"/>
          <p:cNvSpPr>
            <a:spLocks noGrp="1"/>
          </p:cNvSpPr>
          <p:nvPr>
            <p:ph type="title"/>
          </p:nvPr>
        </p:nvSpPr>
        <p:spPr>
          <a:xfrm>
            <a:off x="704088" y="502920"/>
            <a:ext cx="3977639" cy="1463040"/>
          </a:xfrm>
        </p:spPr>
        <p:txBody>
          <a:bodyPr vert="horz" lIns="68580" tIns="34290" rIns="68580" bIns="34290" rtlCol="0"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2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4. Сетевые атаки и защита сети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Grp="1" noChangeAspect="1"/>
          </p:cNvPicPr>
          <p:nvPr>
            <p:ph type="pic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31" b="18831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332326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сетевой атаки</a:t>
            </a:r>
          </a:p>
        </p:txBody>
      </p:sp>
      <p:sp>
        <p:nvSpPr>
          <p:cNvPr id="5001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2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3" name="Picture 5002" descr="cy4_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3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Большинство целевых атак проходят типовые этапы (модель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Cyber Kill Chain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Разведка — сбор информации о цели.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Вооружение — подготовка вредоносного инструмента.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Доставка — письмо, сайт, USB-носитель.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Эксплуатация — использование уязвимости.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— закрепление в системе.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— связь с командным сервером.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— кража данных, шифрование, разрушение.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защиты — обнаружить и прервать атаку как можно раньше в этой цепочке.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Разведка и сканирование</a:t>
            </a:r>
          </a:p>
        </p:txBody>
      </p:sp>
      <p:sp>
        <p:nvSpPr>
          <p:cNvPr id="5004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5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6" name="Picture 5005" descr="cy4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6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Пассивная разведка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 открытых сведений без контакта с целью: сайты, социальные сети, записи DNS, утечки данных (OSINT).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Активная разведка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ping-сканирование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поиск работающих узлов;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сканирование портов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какие службы открыты (например, утилитой Nmap);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версий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и операционной системы.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закрывать неиспользуемые порты и отключать лишние службы;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скрывать версии ПО в ответах серверов;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IDS для обнаружения сканирования;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минимизировать публикацию технических сведений.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Перехват трафика и «человек посередине»</a:t>
            </a:r>
          </a:p>
        </p:txBody>
      </p:sp>
      <p:sp>
        <p:nvSpPr>
          <p:cNvPr id="5007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8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9" name="Picture 5008" descr="cy4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9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Сниффинг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Перехват пакетов, проходящих по сети. Незашифрованные данные (пароли, письма) читаются анализатором трафика.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Атака «человек посередине» (MitM)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Злоумышленник незаметно встаёт между двумя сторонами и может читать и изменять их обмен.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поддельная точка доступа Wi-Fi в кафе;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ARP-спуфинг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локальной сети;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подмена DNS-ответов.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шифрование трафика: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HTTPS/TLS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SSH, VPN;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сертификатов сайтов;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коммутаторов: Dynamic ARP Inspection, DHCP Snooping;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осторожность в публичных сетях Wi-Fi.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Спуфинг: подмена адресов</a:t>
            </a:r>
          </a:p>
        </p:txBody>
      </p:sp>
      <p:sp>
        <p:nvSpPr>
          <p:cNvPr id="5010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1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2" name="Picture 5011" descr="cy4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2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Спуфинг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выдача себя за другое устройство или отправителя путём подмены адресной информации.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спуфинга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IP-спуфинг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подмена IP-адреса отправителя пакета;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MAC-спуфинг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подмена физического адреса сетевой карты;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ARP-спуфинг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ложные ARP-ответы для перехвата трафика в LAN;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DNS-спуфинг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подмена ответов DNS и перенаправление на поддельный сайт;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Email-спуфинг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поддельный адрес отправителя письма.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Фильтрация входящих пакетов с поддельными адресами, DNSSEC, механизмы проверки почты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SPF, DKIM, DMARC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Атаки отказа в обслуживании (DoS и DDoS)</a:t>
            </a:r>
          </a:p>
        </p:txBody>
      </p:sp>
      <p:sp>
        <p:nvSpPr>
          <p:cNvPr id="5013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4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5" name="Picture 5014" descr="cy4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5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DoS-атака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направлена на нарушение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доступности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сервис перестаёт отвечать законным пользователям.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DDoS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распределённая атака с тысяч заражённых устройств (ботнета).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атак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объёмные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переполнение канала связи трафиком;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атаки на протоколы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например, SYN-флуд, исчерпывающий ресурсы сервера;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атаки на уровне приложений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массовые «тяжёлые» HTTP-запросы.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провайдеров и сервисов защиты от DDoS;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фильтрация и ограничение частоты запросов;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нагрузки и CDN;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заранее подготовленный план реагирования.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Межсетевые экраны</a:t>
            </a:r>
          </a:p>
        </p:txBody>
      </p:sp>
      <p:sp>
        <p:nvSpPr>
          <p:cNvPr id="5016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7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8" name="Picture 5017" descr="cy4_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8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Межсетевой экран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(firewall) контролирует трафик между сетями по заданным правилам и пропускает только разрешённые соединения.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Типы межсетевых экранов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пакетный фильтр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проверка IP-адресов, портов и протоколов;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отслеживанием состояния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(stateful) — учитывает установленные сессии;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прокси-сервер прикладного уровня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анализирует содержимое;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межсетевой экран нового поколения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(NGFW) — распознаёт приложения, включает IPS и фильтрацию URL.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настройки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«Запрещено всё, что явно не разрешено». Правила пересматриваются регулярно.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обнаружения и предотвращения вторжений</a:t>
            </a:r>
          </a:p>
        </p:txBody>
      </p:sp>
      <p:sp>
        <p:nvSpPr>
          <p:cNvPr id="5019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0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1" name="Picture 5020" descr="cy4_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1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IDS (Intrusion Detection System)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Анализирует копию трафика и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сообщает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подозрительной активности.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IPS (Intrusion Prevention System)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Стоит на пути трафика и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блокирует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атаки в реальном времени.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обнаружения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сигнатурный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поиск известных шаблонов атак; точен, но не видит новых атак;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поведенческий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(аномалии) — отклонения от нормального профиля; видит новое, но даёт ложные срабатывания.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SIEM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сбора и корреляции событий безопасности из разных источников — основной инструмент центра мониторинга (SOC).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Защищённая архитектура сети</a:t>
            </a:r>
          </a:p>
        </p:txBody>
      </p:sp>
      <p:sp>
        <p:nvSpPr>
          <p:cNvPr id="5022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3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4" name="Picture 5023" descr="cy4_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4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Сегментация сети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Разделение сети на зоны (VLAN, подсети) с контролем трафика между ними ограничивает распространение атаки.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Демилитаризованная зона (DMZ)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Отдельный сегмент для публичных серверов (веб, почта), изолированный от внутренней сети.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VPN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Виртуальная частная сеть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шифрует трафик и создаёт защищённый туннель через Интернет для удалённых сотрудников и филиалов.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Нулевое доверие (Zero Trust)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Современный подход: не доверять никому по умолчанию, даже внутри сети. Каждый запрос проверяется: кто, с какого устройства и к какому ресурсу обращается.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Иконка  1"/>
          <p:cNvSpPr>
            <a:spLocks noChangeAspect="1" noEditPoints="1"/>
          </p:cNvSpPr>
          <p:nvPr>
            <p:custDataLst>
              <p:tags r:id="rId2"/>
            </p:custDataLst>
          </p:nvPr>
        </p:nvSpPr>
        <p:spPr bwMode="auto">
          <a:xfrm>
            <a:off x="1006732" y="5101686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4" name="Иконка  2"/>
          <p:cNvSpPr>
            <a:spLocks noChangeAspect="1" noEditPoints="1"/>
          </p:cNvSpPr>
          <p:nvPr>
            <p:custDataLst>
              <p:tags r:id="rId3"/>
            </p:custDataLst>
          </p:nvPr>
        </p:nvSpPr>
        <p:spPr bwMode="auto">
          <a:xfrm>
            <a:off x="1009993" y="4044807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2" name="Иконка  3"/>
          <p:cNvSpPr>
            <a:spLocks noChangeAspect="1" noEditPoints="1"/>
          </p:cNvSpPr>
          <p:nvPr>
            <p:custDataLst>
              <p:tags r:id="rId4"/>
            </p:custDataLst>
          </p:nvPr>
        </p:nvSpPr>
        <p:spPr bwMode="auto">
          <a:xfrm>
            <a:off x="1006732" y="2987928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1" name="Текст  1"/>
          <p:cNvSpPr>
            <a:spLocks noGrp="1"/>
          </p:cNvSpPr>
          <p:nvPr>
            <p:ph type="body" sz="quarter" idx="17"/>
          </p:nvPr>
        </p:nvSpPr>
        <p:spPr>
          <a:xfrm>
            <a:off x="1417738" y="5045618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Следующая лекция: «Основы криптографии».</a:t>
            </a:r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5"/>
          </p:nvPr>
        </p:nvSpPr>
        <p:spPr>
          <a:xfrm>
            <a:off x="1417738" y="3971449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определить тип сетевой атаки по её признакам и подобрать средства защиты для конкретного участка сети.</a:t>
            </a:r>
          </a:p>
        </p:txBody>
      </p:sp>
      <p:sp>
        <p:nvSpPr>
          <p:cNvPr id="19" name="Текст  3"/>
          <p:cNvSpPr>
            <a:spLocks noGrp="1"/>
          </p:cNvSpPr>
          <p:nvPr>
            <p:ph type="body" sz="quarter" idx="11"/>
          </p:nvPr>
        </p:nvSpPr>
        <p:spPr>
          <a:xfrm>
            <a:off x="1417738" y="2897280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Cyber Kill Chain, сканирование портов, MitM, ARP- и DNS-спуфинг, DDoS, межсетевые экраны, IDS/IPS, SIEM, сегментация, DMZ, VPN, Zero Trust.</a:t>
            </a:r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19"/>
          </p:nvPr>
        </p:nvSpPr>
        <p:spPr>
          <a:xfrm>
            <a:off x="796427" y="1805830"/>
            <a:ext cx="6420477" cy="669565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лекции рассмотрены этапы сетевых атак, разведка, перехват трафика, спуфинг, DoS/DDoS и основные средства защиты сети.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795528" y="118872"/>
            <a:ext cx="6400800" cy="1133856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Резюме темы</a:t>
            </a:r>
          </a:p>
        </p:txBody>
      </p:sp>
      <p:sp>
        <p:nvSpPr>
          <p:cNvPr id="14" name="Прямоугольник  1"/>
          <p:cNvSpPr/>
          <p:nvPr/>
        </p:nvSpPr>
        <p:spPr>
          <a:xfrm>
            <a:off x="928107" y="1581676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9" r="30499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173454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</a:t>
            </a:r>
          </a:p>
        </p:txBody>
      </p:sp>
      <p:sp>
        <p:nvSpPr>
          <p:cNvPr id="5025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6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7" name="Picture 5026" descr="cy_q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7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Перечислите этапы Cyber Kill Chain.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пассивная разведка отличается от активной?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работает атака «человек посередине»?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виды спуфинга вы знаете?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DoS отличается от DDoS?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типы межсетевых экранов существуют?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IDS отличается от IPS?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DMZ и Zero Trust?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литературы</a:t>
            </a:r>
          </a:p>
        </p:txBody>
      </p:sp>
      <p:sp>
        <p:nvSpPr>
          <p:cNvPr id="5028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9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30" name="Picture 5029" descr="cy_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30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Stallings W., Brown L. Computer Security: Principles and Practice. 4th ed. — Pearson, 2018.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Шаньгин В.Ф. Информационная безопасность компьютерных систем и сетей. — М.: ФОРУМ: ИНФРА-М, 2019.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NIST. The NIST Cybersecurity Framework (CSF) 2.0. — NIST CSWP 29, 2024.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Cisco Networking Academy. Introduction to Cybersecurity / Cybersecurity Essentials. — netacad.com.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Шаблон презентации синий фон RU"/>
  <p:tag name="ISPRING_PLAYERS_CUSTOMIZATION_2" val="UEsDBBQAAgAIAC9sL04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MTUtX+FgZj70GAAA0GgAAHQAAAHVuaXZlcnNhbC9jb21tb25fbWVzc2FnZXMubG5nzVltTxRXFP5u4n+YbGLSJhW1iaZpQDO7e4GJszPrzKxom2ZCKjEkCI3Yxn4DaSsNVojRYK1otU2/2A8j7Aos7PIX7vyF/pI+59yZ2RcgMwMh7Yfd7Lzc555z7jnPednBK/fvTGnfTdydnZyZHipcGDhf0Camv565NTl9e6hQ84bPflbQZu+NT98an5qZnhgqTM8UtCuXT58anBqfvv3t+O0J/D59StMG70zMzuJy9jJdda61yVtDhWrRL+qlq75n+3q16hdrnmdbvqkXhVm4LNdkIDfxqQ+eixYdglGyK1Xduumb9ojtF40RrP1NtuWGbIcP5Jbc02QTl7tyD2At3Nj66NNLl+5fuHjp41zIbkU3zVRsjcEvns+AbXmObfrYQJi+JW54wH4qV4D/TD7Lt9queaZhCQC8wfIV+SuA3uWDqDriOht9Ra7i8zR1dc1xhOX5rmmUhW+4vmV7bC9TeKLMquyEy5rcC+dgoDo+O/KDbJCR6HYLP9vyffgjP9yCBdvRu+E8XYQP8LuB70cabuzAutuyrhGOsngr/EkGaTKW7YpuWL4jXM8xSp5hW5BrRa7j6NrhnMbetaf2gQg7+wRQNxp4D3LjnQCb0hFD+kALfyEYuctCYQWp1hhIF2nMMm29zA5fEa6rj4g+Y3UZIDhMgnBek+v4VSczauFCOE8PIUGbbuN3Q5Pvodc8HBPGww161FBwUBUX0WHg5qT7zV3EtVadGv9e6QaQIFzUJm03XSFHHzOsEcSwbbq+sMrxHWi1CpHWIcVcuEhC0VlidwhFUqp4aeTEd3RXOByEAeu8JZtHQPBVJL8KH5I4BMPSwTPm80o0aoyMmvh4LNZLiDUHB4XO+WCqgnzzTz6Z3Ui3DCCIQOEggl13zHYo6p6QwSmilA/ssTyIPdKuns/J0vY2rJINDih53fuvAYOPHEhLcrtHgnRAKKNznEa0AgMhYHxPkePaQZyxuc/H8KSlrIdHTfaRdXJ/smn46JNY2w8UPBo8oEExvMfvN+Q2vR8FQR2gC0T10KNDQqkRYeo1qzTqF71OKltlolnouFpGDJBXL0+8SU5NHXAvD8j1gwJ8qyfAU8WPNvOL9g1wOpv9mXybZ5V9lWJLvsiz5qZwVfpLW2Tp140RnX0ESSemds44T8IljexDmkfun7h6oIzGxNabVLCIiRwOSpmFXEF94fSXYdhmuDCQTyhXXKshMA3d5BPr7BMJ1+rNdftEO640SOUlUSZuuVYzvvCHdcMU5b5YYlu1OjZahJhbGocNnDTKcImN8N6ZKNFbZXHjjKZipHGoufflb3AS/P9x+DNnnG7r51Wnp87o0ypOoyqYI6II4nDmlKNoqbumaGWjlay2OYo+RKAnpwwRD8MsdrlexHQnoJVbEpbuGHaK4yk/Ab2y4/WJeACrkzYBE9vG/9Q9E8WP6qJH8Mo8ZjmqKrm9M69DnrxariqUBPoBkLI4e2d8cir7slHarGjYTOdNiLmUJYd31hvWsM0ma4PTSYs6FZ7plWsHwbJjkDVyW1Xj/EBZgRNI1Ja0VS/Ss0d6PdvZxR3F+So9X9NxMU+85yPMgXId1rK5FE3qkv1SBdnxxkTRNTxV/QREW2lLmVaPUUDGnHjypWJXZ9pTDXmGZwouoja4iqWm+WHSr9GWXPVtZC3VsU+tImKbqkJlPy2TXVSBSpusQ5nN6PyjrpICM2OLTIVpbDzynw0y9a6yqwyuHEfgyDavewYLXdL1CRM+TtssIbvjNB1dhHXyfuMK3UF7UNKtklCN7INoAhFkXApCIRubnps0KW/4mGmQVY9cbTvKoq2YeMkVMm6gpkplMaxjk9iYxCrU/zczgvSL+DtakVX5B7r/v+VbuYLPOw2gr+RzSP9CrnyeC5faK+Q3keB/yY3aLtcLTbn1VW40UrMD9hYGax5cXKVCe3qxVzaeyr2kVgyKPs+yPBoKdp1v5tGgZyD4esdmT1gJDt92uIxCqcEkwR69e8BYISlR2bcPH6Q1NGa4Ta4iFum5pqCDeE5HE5GBdInBCpHT6Z6nl0YrIA6XfYZIZwGBNh8u5YGJfbdk1xxXJLyjxtLJ/EqjlozA00OvG7yiO1eR23j4A9DnMAuNJ4gNdpWRiJD7pmXhcp4t2H2i4UPi03kAOlPlV1ymE+ftxFkoD9DxKyGyk2dUfb1c5mE8MF5Q4wCUVpywovFWnXNWl6x0c6d7Zk/E2ze1z7p/aVS3kKP/ExEcIZKZPY2QOzPWDfabTSqr/pn7Kw2I67M4yyEPqOvOvy5cXyZDpV605GqW/98ZPNf1d8+/UEsDBBQAAgAIAIxNS1c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jE1LV9MklxB2BAAAXBQAACcAAAB1bml2ZXJzYWwvZmxhc2hfcHVibGlzaGluZ19zZXR0aW5ncy54bWztWEtv20YQvutXLFjk1oh24jSpQclI9UCF+oVILZKTsSLX1iJ8COQqjnOSY7Rx4SAJihgFWqRFe+hZjaVGfkj9C8u/0F/SGT5kyQ+BbWTXQHOgJM7OfPPN7MxyRG3usWWSR8z1uGNnlOn0lEKYrTsGt9cyypeV4vU7CvEEtQ1qOjbLKLajkLlsSqs3qib3amUmBKh6BGBsb7YuMkpNiPqsqq6vr6e5V3dx1TEbAvC9tO5Yat1lHrMFc9W6STfgS2zUmadECAkA4LIcOzLLplKEaCHSgmM0TEa4AcxtjkFRs2hSr6aooVqV6g/XXKdhGznHdFzirlUzyke5Qn46fzPWCaHy3GI25sTLghDFYpYaBkcW1CzzJ4zUGF+rAd3bMwpZ54aoZZQbM4gC2upplAA7DJ0iSs6BHNgigreYoAYVNLwN/Qn2WHixIBQZGza1uF6BFYLxZ5R8ZeXzB8uFe/OlxS9WKktL85XSckgisFFHcTR11JEGhJyGq7OBH40KQfUa8AabVWp6TFOHRbEaxx2kuuCPICfsBM3VhmmWG/W644qscBssoDEsHNA7B0ZbdeyR2PGeVB0TtjYgBVVqVZmxSC02tNnlh9wugua0QlYhT+ZGRlmqM5uUqQ0FxgU1uT4A8BpVT3ARFFYx0r7rcmoSwIMOYGShrBxTCCPTa9T12DC1eMXDbdWz8jt/h/hfy77/VHbh6hD5VvblO7h+lz34fIti/zmRf/pN0NqUR6jrN0NBBzQ7sgeGLf8b2ZVd4m/GK3+AfUfuyT4Bm46/iUpzQWoj3+dyegN24B9pyTagHiHGO9kCMh2/6W9HlJAuwn587LENAfjP4OcRyFAZfu5jaATItIhsg/kWcpL7wFQeAua+bKcTsXotD/2XA9iIXCsGBqQeJGJnBJgEKTgZir8FGgizjRmOMhvRjGMKYY+RIK5r5flSvrBSWswX7l+7ZMpjsj8ZpliG6Dmus22AS54NEm5wByutD2XQCSv5RMmiGIkjTAdKYct/4X8LAXaGkP2d9CRLFFZ6QRBNWDrAHQaFHpLC5Usq3KRcca0F0H25dwVa6p920fiALr6f/kULTZ7goI3CqodtCdpooqm6/GaL0x6ck224DtEtcOii+Mxkj2ET7VEb1Q7ApgdPrlby7J4TdCtwg+3dOuEKH7BPkbT/HP1h+YQfkP+XQOPA30qWhl+GECMavdFYT5GYhN+p6Rs3Z259cvvOp7Np9a/mb9fHGkUj37JJuR3PfLmxQ98p26LjWjDDMWPIvrRYKdy7m6uUvipVHqxUCvcrowABp9PTjqbiJHb2YIaT3tWdy97IV/J7uF4n7JBX8ke5K3eTaid8cOzKXxNp/iR/SKT380gLD02WJwZJ/0VCt3vBkxVPgmfhiYBd2QvOty6cftFUemFlfkml+t7/IcJav5hSvcqJe98e/7/m7Wr/ab2gzJULC6XPlubzH3r2v8pgeDd4+TPytkdTz3wdhSsWt7kFaTW5wQbvsLK3ZqY09eylVArQRt8IZlN/A1BLAwQUAAIACACMTUtXm0pYWW0DAACcDAAAIQAAAHVuaXZlcnNhbC9mbGFzaF9za2luX3NldHRpbmdzLnhtbJVX207jMBB95yuq7jtdCrsFKVTqDQltF9DC8u4009aqY0e2U7Z/v+NLGrtNaCFCwjPn2HM5HotEbSjvbEEqKvh9t98dXnQ6yaKUErh+g7xgREMnJQoes/vuw9/5vNtzEMGEfAWtKV8pY6lsHYrAtNRa8MuF4Br3ueRC5oR1h98e7E/Ss8hTLIFhnctZkgXUx/zo346nZ1H8GTfjwXRy10ZYiLwgfDcXK3GZksVmJUXJMxPatfnaaOtdAZJRvjkZEaNKP2rIo5hmV7P+rH8epZCgFJiQ7qaj/ujnSRYjKbB99oOb25vRmZz6qM8bc0DbUkW1pQ36g+vBTRutICuIizyZTa+m1+14jrvHXfk0LkfQ8E+fzBzFvwP5pc1FURZf0UghxcoU9IAzMN9JDhMkw+uHhOmd+U4STELmoJOCVIxm2AYhMyfF7+ZrA7fV0v8ZDonE3G0p2ItpwsH0MApJGQy1LCHpVSvnU2vx8VxqvEwwXBKmEBCaatALZvhCSlVtE9tq3B/4oDwLQN5QI94FK3OYuHgDYGyv8ZPJ2M6VML69LQhQwtYbgwhrY418wrIeIQNjjXw13XrmbHcEP/Q4TqWHMfHN/Lz66AVOcFnVq1pVXnPS3NxyFRztDRUmFxkMrazeaA6ma0nP2lxIvaOYEk62dEU0vku/DS7d2WRU0jtweKU16yrRVDNokttClFJhMOh+99n6zjV4HMU9HGqk57DUFTo21k0xr0WoBbuOle6926ZD9oVz647Gx+S+mxO5AfkmBFPdjufhBcSiu2f5mGHGNT6mIB/5UpzJ4UJDuL+Nsw0s3B08F060Jot1jiG1ZbAvqetscwMTf2xTZ3mZpyBnKAgKlSJjm8Ot6WrN8Fe/U/iALCa0OB1Tr3E7Tuhe8IHBKwCIXKyr6+AWzpOXTFMGW6iGSmCwCbdlliiUf1O+Rl2xJgPLWYL0M6gWSoiLHQ2Ed4xLxNMsdJyheU1SZTOLRko13eudo3lfjUkj1nBC2rVXUrQx+psqiL2KyklKLV41kdpvWq997mQLI05zO4HQERzf4HEcJkThy2KdVRmO7HUI5tXab6YqQoOnjWLm7LDfRLGewyH7htdzuJQA4YC1xovgCfgFu1QQmT3tIdGb0OB2bMwRX007r3HS54VOeoHJNWffBvwb/ysZ/gdQSwMEFAACAAgAjE1LV6o9JkBxBAAA5hMAACYAAAB1bml2ZXJzYWwvaHRtbF9wdWJsaXNoaW5nX3NldHRpbmdzLnhtbO1Y3W4bRRS+91OMFvWOeps20BLZjortqBb5U72g9ioaeyfxiP3T7rhpuHIaQYNStRVqhAQqCC64No2XOj82rzD7CjwJ5+yuHdtxrAXsUCQu1rFnzvnOd745Z/dkM4uPTYM8Yq7HbSurzKVvKIRZVVvn1lZW+VRbun5HIZ6glk4N22JZxbIVsphLZZx6xeBercyEAFOPAIzlLTgiq9SEcBZUdXt7O809x8Vd26gLwPfSVdtUHZd5zBLMVR2D7sAfseMwT4kREgDAZdpW7JZLpQjJREgrtl43GOE6MLc4JkWNe8I0FDWyqtDq51uuXbf0vG3YLnG3KlnlvXyxMFe41bOJkArcZBZK4uVgEZfFAtV1jiSoUeZfMFJjfKsGbG/PK2Sb66KWVW7OIwpYqxdRQuwoc4ooeRsksEQMbzJBdSpo9DOKJ9hj4fUWoiV9x6Imr2qwQzD9rFLQNu49XC/eXy6tfrKhra0ta6X1iEToow7jZNThQBkgZNfdKuvHyVAhaLUGvMFnkxoey6iDSz0zjgdIq4I/Ak3YCM3NumGU645juyIn3DoLaQwu9uldApPZtK2h3PE3qdgGnGxICorUrDB9lZqgwfqSpZBNEMbYySprDrNImVpQUFxQg1f7Hl694gkuwkJaiq3vupwaBIoFKp6RlbJyHjNKpVqjrscGufR2PDzHak5+ExyQ4EvZDZ7INlw+kW9kV76F61fZgc83uBw8I/L3oAFWu/IMbYNGtOCDpS874NgMvpJt2SbBbm/nN/D35ZHsEvDxg100Wgy1jGNfyuk1+EF8pCVbgHqGGG9lE8j4QSPYjykhXYR9/zxiCxIInsLXM1hDY/h6jKkRINMksgXue8hJHgNTeQqYx7KVTsTqlTwNXvRhY3LNHjAgdUCIgyFgEkowmkqwBxYIs48Kx8rGNHs5RbDnSJDXtfJyqVDcKK0Wig+uXTHlCepPhymWIUbu1dk+wCVXg0QH7GOldaEM/KiSR0oWl5E4wvhQCnvB8+BrSNAfQA4O0tMsUdjphEk0YOsETxgMOkgKt6+ocJNyxb0mQHfl0TvQUn+1iyYnNPt++hstNH2C/TaKqh6OJWyjqUp19c3Wkz28T7bgOsWwwKGNy2PFnsAmPqMWmp2ATweeXM3k6l6SdDMMg+3dHAmFD9gnSDp4hvGwfKIP0P8F0DgJ9pLJ8NMAYkyjM5zrBRLTiHtj7uat+Q8+vH3no4W0+kfjl+sTneIZb92g3OoNefmJU94F3yXbNWFoY/qAf2lVK96/m9dKn5W0hxta8YE2DBByujjtZFQcvcZPYjjajQ5ilX9xEnstX8pv4XqVsCdeyu/loTxMap3wUXEof05k+YP8LpHdj0NNOzBLjoyOwfOEYY/CZyn2/tPoHoB92AnvaG2438Vz6MwK+4qKc+y/CXxidUb1PJvifJelGtvH/0uVuKq8cTc9UmYmR6cruvvNSLVycaX08dpyYaby8WT6/QeL7p/KF/3qv70Zel2TUce+T0rB+vC7uVzqT1BLAwQUAAIACACMTUtXKj0QIbgBAAB8BgAAHwAAAHVuaXZlcnNhbC9odG1sX3NraW5fc2V0dGluZ3MuanONlFFPgzAQx9/9FAu+msUxFOfbNjBZ4oOJvhkfCrsxstJr2g6dxu8uZXMrcOjoC/3z6/96V3pfF4Pq8VJvcD/4qt/r+VNzXmtgNaO2cNXUeY9eWN3TPF/CS14AzwV4LaT8XXqUv08EZeyJ2jTZPVtb7fh5aL+sGNcuLgkLRWia0EpCeye0DyrwZyOzQ1b7jJwyJ1tjUAxTFAaEGQpUBasZ7/KhftwEWzCWoP5BVyyFhumNfzeLesmTYzALo/nE5VIsJBO7R8xwmLB0kynciuUh/tgOl17vJKjqwDd9YXmuzcJA0Q4cj2I/9vtJqUBrOMSdRFN/ekvCnCXA3YTC4C6Y/oE2jLsFbdFlrnPzS4d+OA4Dl5Ysg06V5nE0isZNTFRenWp2gu85Ax+mLxnJ2Q7UOVYot/KMA5QKM1uRLhraQaIc2TIX2Z6LJnaQnN2ste37N+qOMUxQLY9/xbUdLtMpRuOaYeuarYlbW/Q1lzM6gyEvt25FfaT6AqdEKi4SmqQWl0exsRvTbjV2/lrlzdQG1Asir7qnPRXQVTcBtRArtAIzhqXrotKqfN7cTkFuPT07yfY+L75/AFBLAwQUAAIACACMTUtXYWXKr3wAAAB+AAAAHAAAAHVuaXZlcnNhbC9sb2NhbF9zZXR0aW5ncy54bWyzsa/IzVEoSy0qzszPs1Uy1DNQUkjNS85PycxLt1UKDXHTtVBSKC5JzEtJzMnPS7VVystXUrC347LJyU9OzAlOLSkBKixWKMhJrEwtCknNBTJKUv0Sc4EqL8y/sO/C7gt7L3Zf2Kmgq3BhxoXtF/Zc2HphLxjvU9K34wIAUEsDBBQAAgAIAI1NS1cvVmlUAw8AAG8eAAAXAAAAdW5pdmVyc2FsL3VuaXZlcnNhbC5wbmftl1lYU+fWgDcVK1UL2NqiCATb42+tRR8QtBBCRC3UIkHAioypRYgQphoCYQwFbGpFqD1KZAipjSZFCBHJIEMSRDHHBoiYkEjCIFWGEAKBTJiQ5ISe9qL/1f+ci/+Ki/3sZ797r2+vtb611rfWpZOw4Lc3Om8EAODt458fiwCAdeUA8IbQ7k0rgd3r67bebFARwUeAlgEXufXBFhEYGggArVWbVs6utz6/lfV5NAoA3slevWzGkkEYAHCzPX4s8BQmQTk63pQ2Hc/7xgLu5f+QG9H1rpZ8bWtB+AM7mwe1lxOOxX7kQf02juG0/ub1/C2/0m8f2vWK7IIUbd3x6udd6Ud+vDdZ0EF89WSpRossbnjdlaBKIh5oE0vVSEGzvm9umKu1/v7wPwLtAMDxC8c3AKD8HavqwE3bnVb80f8VH1w/EZvJTqrwfLwtscJzKgjR1L/6Tbdyy3+x2Bpew2t4Da/hNbyG1/AaXsNreA2v4TX8/4NnPwg8/9csq5uSCylVk8wxsrstALwotjsCACUnSx0BwP3aKrHbZWcDAEfe+gPXlanwCxbDBGPBpH9I5OqIDlhNrwWz/AhuUfSHEQb82OgOhWYdkBUNLZouw+1feYiFyHYbNVHYgyOIA9NE6HIPF9Jpn8rRkuD+CWCjqFiL5xo1D5VXOETfcTqf3VKW6IyIdOSooRbjXJC3X6CAL5LT1DZAd1KhZTfXeR5fowjrfe323rKgwGlEKEKHS5641ZXebRjaTiiZTp8tBICs7T0TTIRg70Wstj/3O5mXpK4Dpnu+tVy/9DBueh1Qoi54OT4Omq+qkdXkyyZOk5Q3FALrElmaUKLEBnix0hWv0SEEsqBgmaeECLHdmfUNxZx1hw1ymcwG6olRdpnYWc/EpsGcPi3CIdAuTtQOrb/DZE+VkertS/iO5Sxoqao4+Y83uwLqU/s3BPu6AvidVjHbCVOfW6mqvNisJkJXei9jX6tePeH6u92bUxMtdQiFlqNnY4uZBEHhlKCh/xBnsZ+X+CkDZFnmgRLEWgZ3H0dNwK6o/JZlXOPvDzsXOEZMH6/fg5WzI5Ik+4xq1NIsJpxMkenESKMKK5vUPvfocUVVfgR0h2CynvYdo3Gh9ZEcuL85EGP80G4BoXMs3x0BFmNXdmMNqidh5okHhMXGjbwYxJ0czd6NyOkuplbGVXfWffBP7azhDr9j33THyN7qLy5Gdu5Dfvx+8FVv1og0/YRrR7yog3GFyY4hc4IbhfGtZ3CS140LYC9WXHoTEy6jJg0kadSYymivmGmXtnP0Ad83X8TYTiir3LuIw0cdGz5XxuHboxDk2es3fGjm9OH/UQyhT9uIjI8WTGYc7SetJBSU8h7M48ZUdR04Y+Cm1U4Z1PMkX3QPna/I1s8WMmTnLp4bLa6ubqIxThAOBWI6ou8lERLHEjZmeZSqdMGOY4K5nXZhaSFdjOUzEbTfNTu7Uyp6KPFYkqI1odEDHU//sT42Y/6+Ly7DSYg2CqPhBaa8pvPNz2NjWra75nxBIvLkItBpatUeGuF79hb6qgXJT6ToSlP80RKkL9pRrHNuzavdUo6vCRnJ0d9PdYRRIfNbUftIdtsao9KlsnenRU2HhVGtn14JX9Z868N2C/Y8tOo5zVSGU0HZ3ejOkZm7kc4mf2Yjt0wjzA3AxC0dmg3bXVEdX7uLhK6eeppSIxv7yUcxx95ssLlfHTm/XPy6MwzEMtRBh9smw7SFimAuJieGHHZ3KDHMtXgm2yzcsVCMWZnRcxR3pcmjUfrIsAwYnhotTajLyaeg5t4tJ7Xfdm9WH/IbR+dVVMNReTrJYraBj5J7jedLyZEsiVkQOKTMo494tuHc/VvDbSs0mUPgWwnDNfPdKD+SSr4OmQ9J+MBuOsNJ71aO3j1mySs35I4+gYGWZwfaKpseTrt9jq8Q+3pri2bpLjELTyd8QsTNkQ5u2q8OxuQogbiQUWzlPJ45oKmigDa2HBXO8yhh97SeIlBCJFjFlidGUAtmFtiV8514pkRwUwkLs+yZqi69O7bT26vDlcr2V6iOGvhto0FkqZcWfY6f3pXBYieCxil/qnuC4bCjJpK2dWihgpoXssd4ChMKL4pXg8vZ7ZPiDFJ0R/ycybUnWXlBsrHHDMPMP8gwHA4XbK6cP4E/gYd6CzcYzfd1Fh3aO2RK3KgWi1JubHpx2+p6DzAfJeSW3XLbFMTvCy2orwl43Lf+bMFn96hgAwcNj48EGxhUg7ThRX0xzUfW1Gg0kpnRwgHLSOKrMfn+MkaQzLeXro7Gf0lo0Z359A9LYv81dAGFR8hgRQJmXGjBro50ilhZNe6MNnFOpCPpfWOrKfK81j0NvISjb2tW0uVHS4SNh1Px6RfDC9ZT7Zs+RQaOBRDaTt0fQp/6I0XOyXPCeXobWcaHt+0zF6MpNAvkkR8VfaYmtqU9yFEnGBkiqM7XHMSdALnjNXwYYiC73aw4X+0SQ4Hwh+EHtT+3Htpo05JE/5CLllZiho220bJhYkCCyL5ICEoQ9rRUdb2/ASXkRK0PwS5LlYyoqwb+/FM5tFeDfxBDUrqAi+xYD6Vo6H+sO6XDj84sxXVUTMP41Y3qYehw4YxRWQOxnbg0ZG+K6PpyG91Vc/WHn+R9F98wDmlPXj2F/6ZI+fLXr5HZryUTpr3puOq9KF6ox+i+L3rjZAmXn0VQOpnjlYrMMq3l/W9RfB/GaLGMctCQlya4NkR4PVJWWFCSNjtAnz8WnGsOIfP1ByiuUIPfaiKRM/MaEW6KLvFcEfKtboZLp9r/ynWD5Xz77RSwUctwA0vpZz4yLaGxsbMclhnO3X2afDUqUi8TKkOJj2T32Mwr5lxh9deTN9qvu6eFlepotUOvPYSywWp+W3wOA+QJaeb6y85qGfFEH2GUHRJ7G1osSF86xVLIreXn28u1xrw4w+05c2BnH7v/6yfnCQdR0kUSjWQtiwhvbTfr0JtIoCWpw+r1WQ7HV1Pd7SPM0U1r+KzuX3kNBmxBxAXNc2FmZ2+P5slvHjIF/HUqjrEQLpvHQ3rT3u7xK1p1PcmxRR1LZpEgeAQonsRXP02/RZXA+KIxxSuXTNfRo45vOPno1fezcTE8iWsxFucf05L8d02UFQnbId6AxGv06rifUv/oC7YzfZJDIzLb4HDFN7dCLecSuYWXv5emZPIPCoUnw54PyZuTYn69Zr7UxZAhaYXXze89Du+uT2W+OdEqkd9sVLA0O0f2UeT6kQsmb9NZEr/N9TTrUscJKV1xs6jqB5Z5GcJ6EkMhjHvlJ6EEfzlqjrilvs78ICe7sP+nQb/0KfrLYHjw6tFR27ihKd+9hpOKmfnymLX4fuZf//v1a+GAaDU67RWktHMp02wIbEjeYskcHssePYiDWfaQuZvFzunTN1JoKgarhJmyRTxeyYxrUHaFssAd/vh9LwdThsFocAZZol2td3FyJWu8GKNkSNwS8iavV4W6nubZKCqK3WSuKinrZzp4sJ1Qao0naV/NPgnWdVXDECE0Sx9+Bk5xwKQDLZNbwQLKsmPlUbCR5J5Gcxa/jPAYJ0O7xh9nx3Qz1ZykAmWhWJ6KG3LxM1FuxNr15NSECuAmroZF8sAjNs3JlVnZefviH6MxNRlIBV15rYMzHQA9q7B6x+nU3JfL7JUlvgN0ZcIB1OCft9SaZ9JKQAn58tsIvt3RM9ZUmIMeVz8lZNXpNn9dU/BdjnWDBzW50tvQFhO36A91kWRu3+yDW+bxnA+C+Ovi+K1gQbrBaHnWsDkWjMvRBQc+nw8LrjoeWmTx4/xOYo6SsZMUCIw6nODR2ZsN5vUxyrIu+1GR+wT5cc0Kkge4yOnZjO6pfV0qXyS5GkNLT0wh0zJ0mVWQXqvKiC79WIHga9ovmTAPSc9d89suVhWbGzeIkrM3wCNza5WVbM4AhMS07u5NOagwiAfy61oNSoYw+Gwm/ZNuRtpwdEKtbuPJRpV06bffPgJSyYHPcdMf+cn2Rr+3DTePU3iS1v9LqtTubH+8qpx6a7nyPe493ZLL6OmWLeVoZ4PwS9b04AWetfPKehzFWbqOyHwrXjEUBS9afobnaFRm48IOFF79YIPMrTkoCFrlg6aM/dIkck0eXWSm5Kr6nx1IDQlS9IWOXgJ1PCRaT+JBv9hkzQvvGPsXMeL5T2g1HfvniYfrObMoauPPs4iQX5lyUpo1cmuTdCe4o9aaPwwOJVQOLvr0j3iZROiT/JZ48ztCXtpopX4EVp1c1fTmhA/iONuVnrAom+11ghdi1P2HcGDh45GHLkiN+jk54BukfPuzHx775M5bFalPrK4QR4OF32cE8d+I4+8pUzVQ3GS11vWR1cMHTDkS53TEgjeqaqG/tqjklfX0cDtJ2yxe2AwbMnYqvjtzIJ+mdyhWleFoRUrkQ9eUxPmzlT7WmKE0eDQRqebtLyIsNIRYXExXW+2cvmGNc3HfzW2fkCZtWj5zbKkL+C2IJ2mOThZoZPFIOoEtFMm3ucKFfR6JOsjYpp51Afp2AcS/yLD4YgdbwMLuL2hEBxiHBfa5t66043zFGsRMXNt/GqjzBNTmboZdj4yI3HDTd9QaKQ6YiYtObhbt1cGcVHKAtjHs7T+lfMf2QwkGt5C/t9eYEnfvZH/enbBzO0wuhAv2RbOxgr83txsqxryk5uoTUOH4h5rqcNQCqhlVdOd0nVSn0TsE/6/VDpueXBrE/aYRTFU1oGkO1xcpu/sggj2i3ZcaXuJ7kHUhxAgpyg8YCHMcM4te9v45NZSqSg6NYV5OTOLhxSvj+QwYdRNQ4l7oFrTadbbusRO8ZpJDYIQqn4/nE7AmLc/i0ZSkP/YPoJt9h0Wt0vH6lH0N4z5wI+Lnvklyyz8hB9dP7ApYefFOmy4IznU4ww1ZVmZijYs/tlqTaGHYizQOtgU+3+2WUUDGBqVfKZCXFtRCzsKtUu3QVSntuvc/Vs3q30KuVgbMTLA0NkSB8bQDVJaiv2YnAYVraOMhU+oKZqzC1CtC2dbyyThQcdYl36l178+uS14teghs5S9EvzTNxAEAKLz1y9O9F1k+2h+e7R+3aF/60EfVI+v13jxv2LDL6lw5suG/nUuP5WOWoV/53ym1OzJhnS4B4PhnsGMtR74q/TdQSwMEFAACAAgAjU1LV+VlxrFLAAAAagAAABsAAAB1bml2ZXJzYWwvdW5pdmVyc2FsLnBuZy54bWyzsa/IzVEoSy0qzszPs1Uy1DNQsrfj5bIpKEoty0wtV6gAigEFIUBJoRLINUJwyzNTSjJslSzMzRBiGamZ6RkltkpmpuZwQX2gkQBQSwECAAAUAAIACAAvbC9ONmFYAkcDAADhCQAAFAAAAAAAAAABAAAAAAAAAAAAdW5pdmVyc2FsL3BsYXllci54bWxQSwECAAAUAAIACACMTUtX+FgZj70GAAA0GgAAHQAAAAAAAAABAAAAAAB5AwAAdW5pdmVyc2FsL2NvbW1vbl9tZXNzYWdlcy5sbmdQSwECAAAUAAIACACMTUtXFR5gG6MAAAB/AQAALgAAAAAAAAABAAAAAABxCgAAdW5pdmVyc2FsL3BsYXliYWNrX2FuZF9uYXZpZ2F0aW9uX3NldHRpbmdzLnhtbFBLAQIAABQAAgAIAIxNS1fTJJcQdgQAAFwUAAAnAAAAAAAAAAEAAAAAAGALAAB1bml2ZXJzYWwvZmxhc2hfcHVibGlzaGluZ19zZXR0aW5ncy54bWxQSwECAAAUAAIACACMTUtXm0pYWW0DAACcDAAAIQAAAAAAAAABAAAAAAAbEAAAdW5pdmVyc2FsL2ZsYXNoX3NraW5fc2V0dGluZ3MueG1sUEsBAgAAFAACAAgAjE1LV6o9JkBxBAAA5hMAACYAAAAAAAAAAQAAAAAAxxMAAHVuaXZlcnNhbC9odG1sX3B1Ymxpc2hpbmdfc2V0dGluZ3MueG1sUEsBAgAAFAACAAgAjE1LVyo9ECG4AQAAfAYAAB8AAAAAAAAAAQAAAAAAfBgAAHVuaXZlcnNhbC9odG1sX3NraW5fc2V0dGluZ3MuanNQSwECAAAUAAIACACMTUtXYWXKr3wAAAB+AAAAHAAAAAAAAAABAAAAAABxGgAAdW5pdmVyc2FsL2xvY2FsX3NldHRpbmdzLnhtbFBLAQIAABQAAgAIAI1NS1cvVmlUAw8AAG8eAAAXAAAAAAAAAAAAAAAAACcbAAB1bml2ZXJzYWwvdW5pdmVyc2FsLnBuZ1BLAQIAABQAAgAIAI1NS1flZcaxSwAAAGoAAAAbAAAAAAAAAAEAAAAAAF8qAAB1bml2ZXJzYWwvdW5pdmVyc2FsLnBuZy54bWxQSwUGAAAAAAoACgAGAwAA4yoAAAAA"/>
  <p:tag name="ISPRING_CURRENT_PLAYER_ID" val="universa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F8pigIzJrs-bWN_lDaQymw&quot;,&quot;gi&quot;:&quot;FGqgo8LJlWW1vXT3-lNxyg&quot;,&quot;ti&quot;:&quot;ui_elements&quot;,&quot;vs&quot;:{&quot;f&quot;:[335],&quot;i&quot;:{&quot;d&quot;:&quot;F8pigIzJrs-bWN_lDaQymw&quot;,&quot;p&quot;:true}}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">
  <a:themeElements>
    <a:clrScheme name="тема 1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2683C6"/>
      </a:accent1>
      <a:accent2>
        <a:srgbClr val="58B6C0"/>
      </a:accent2>
      <a:accent3>
        <a:srgbClr val="75BDA7"/>
      </a:accent3>
      <a:accent4>
        <a:srgbClr val="7A8C8E"/>
      </a:accent4>
      <a:accent5>
        <a:srgbClr val="F5AE45"/>
      </a:accent5>
      <a:accent6>
        <a:srgbClr val="C72525"/>
      </a:accent6>
      <a:hlink>
        <a:srgbClr val="0070C0"/>
      </a:hlink>
      <a:folHlink>
        <a:srgbClr val="7E95DE"/>
      </a:folHlink>
    </a:clrScheme>
    <a:fontScheme name="Theme">
      <a:majorFont>
        <a:latin typeface="Open Sans"/>
        <a:ea typeface=""/>
        <a:cs typeface=""/>
      </a:majorFont>
      <a:minorFont>
        <a:latin typeface="Segoe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" id="{F44AECE5-9CAC-463C-9761-4D3C09ABCB2B}" vid="{1D762875-F36A-44B7-A302-EF5578A2AEA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887</Words>
  <Application>Microsoft Office PowerPoint</Application>
  <PresentationFormat>Широкоэкранный</PresentationFormat>
  <Paragraphs>143</Paragraphs>
  <Slides>14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Open Sans</vt:lpstr>
      <vt:lpstr>Open Sans Semibold</vt:lpstr>
      <vt:lpstr>Segoe UI</vt:lpstr>
      <vt:lpstr>Segoe UI Semibold</vt:lpstr>
      <vt:lpstr>Times New Roman</vt:lpstr>
      <vt:lpstr>Тема Office</vt:lpstr>
      <vt:lpstr>Theme</vt:lpstr>
      <vt:lpstr>Презентация PowerPoint</vt:lpstr>
      <vt:lpstr>Презентация PowerPoint</vt:lpstr>
      <vt:lpstr>Лекция 4. Сетевые атаки и защита сети</vt:lpstr>
      <vt:lpstr>Этапы сетевой атаки</vt:lpstr>
      <vt:lpstr>Разведка и сканирование</vt:lpstr>
      <vt:lpstr>Перехват трафика и «человек посередине»</vt:lpstr>
      <vt:lpstr>Спуфинг: подмена адресов</vt:lpstr>
      <vt:lpstr>Атаки отказа в обслуживании (DoS и DDoS)</vt:lpstr>
      <vt:lpstr>Межсетевые экраны</vt:lpstr>
      <vt:lpstr>Системы обнаружения и предотвращения вторжений</vt:lpstr>
      <vt:lpstr>Защищённая архитектура сети</vt:lpstr>
      <vt:lpstr>Резюме темы</vt:lpstr>
      <vt:lpstr>Контрольные вопросы</vt:lpstr>
      <vt:lpstr>Список литературы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Калабина</dc:creator>
  <cp:lastModifiedBy>Student</cp:lastModifiedBy>
  <cp:revision>18</cp:revision>
  <dcterms:created xsi:type="dcterms:W3CDTF">2019-12-09T08:36:04Z</dcterms:created>
  <dcterms:modified xsi:type="dcterms:W3CDTF">2026-09-29T06:33:09Z</dcterms:modified>
</cp:coreProperties>
</file>