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9" r:id="rId14"/>
    <p:sldId id="288" r:id="rId15"/>
    <p:sldId id="289" r:id="rId16"/>
  </p:sldIdLst>
  <p:sldSz cx="12192000" cy="6858000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3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1188720" y="1810512"/>
            <a:ext cx="950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курса: «Основы кибербезопасности»</a:t>
            </a:r>
          </a:p>
          <a:p>
            <a:pPr algn="ctr">
              <a:spcBef>
                <a:spcPts val="200"/>
              </a:spcBef>
            </a:pP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3. Вредоносное ПО и социальная инженерия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31" name="Группа  5"/>
          <p:cNvGrpSpPr/>
          <p:nvPr/>
        </p:nvGrpSpPr>
        <p:grpSpPr>
          <a:xfrm>
            <a:off x="685321" y="640080"/>
            <a:ext cx="6153495" cy="604647"/>
            <a:chOff x="909439" y="2101091"/>
            <a:chExt cx="6153495" cy="611814"/>
          </a:xfrm>
        </p:grpSpPr>
        <p:sp>
          <p:nvSpPr>
            <p:cNvPr id="503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4" name="Текст  5"/>
          <p:cNvSpPr txBox="1">
            <a:spLocks/>
          </p:cNvSpPr>
          <p:nvPr/>
        </p:nvSpPr>
        <p:spPr>
          <a:xfrm>
            <a:off x="685321" y="6583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Что такое вредоносное ПО</a:t>
            </a:r>
          </a:p>
        </p:txBody>
      </p:sp>
      <p:grpSp>
        <p:nvGrpSpPr>
          <p:cNvPr id="5035" name="Группа  5"/>
          <p:cNvGrpSpPr/>
          <p:nvPr/>
        </p:nvGrpSpPr>
        <p:grpSpPr>
          <a:xfrm>
            <a:off x="685321" y="1354455"/>
            <a:ext cx="6153495" cy="604647"/>
            <a:chOff x="909439" y="2101091"/>
            <a:chExt cx="6153495" cy="611814"/>
          </a:xfrm>
        </p:grpSpPr>
        <p:sp>
          <p:nvSpPr>
            <p:cNvPr id="503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8" name="Текст  5"/>
          <p:cNvSpPr txBox="1">
            <a:spLocks/>
          </p:cNvSpPr>
          <p:nvPr/>
        </p:nvSpPr>
        <p:spPr>
          <a:xfrm>
            <a:off x="685321" y="13727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Вирусы, черви и трояны</a:t>
            </a:r>
          </a:p>
        </p:txBody>
      </p:sp>
      <p:grpSp>
        <p:nvGrpSpPr>
          <p:cNvPr id="5039" name="Группа  5"/>
          <p:cNvGrpSpPr/>
          <p:nvPr/>
        </p:nvGrpSpPr>
        <p:grpSpPr>
          <a:xfrm>
            <a:off x="685321" y="2068830"/>
            <a:ext cx="6153495" cy="604647"/>
            <a:chOff x="909439" y="2101091"/>
            <a:chExt cx="6153495" cy="611814"/>
          </a:xfrm>
        </p:grpSpPr>
        <p:sp>
          <p:nvSpPr>
            <p:cNvPr id="504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2" name="Текст  5"/>
          <p:cNvSpPr txBox="1">
            <a:spLocks/>
          </p:cNvSpPr>
          <p:nvPr/>
        </p:nvSpPr>
        <p:spPr>
          <a:xfrm>
            <a:off x="685321" y="20871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Программы-вымогатели</a:t>
            </a:r>
          </a:p>
        </p:txBody>
      </p:sp>
      <p:grpSp>
        <p:nvGrpSpPr>
          <p:cNvPr id="5043" name="Группа  5"/>
          <p:cNvGrpSpPr/>
          <p:nvPr/>
        </p:nvGrpSpPr>
        <p:grpSpPr>
          <a:xfrm>
            <a:off x="685321" y="2783205"/>
            <a:ext cx="6153495" cy="604647"/>
            <a:chOff x="909439" y="2101091"/>
            <a:chExt cx="6153495" cy="611814"/>
          </a:xfrm>
        </p:grpSpPr>
        <p:sp>
          <p:nvSpPr>
            <p:cNvPr id="5044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5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6" name="Текст  5"/>
          <p:cNvSpPr txBox="1">
            <a:spLocks/>
          </p:cNvSpPr>
          <p:nvPr/>
        </p:nvSpPr>
        <p:spPr>
          <a:xfrm>
            <a:off x="685321" y="28014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Шпионское ПО, рекламное ПО и ботнеты</a:t>
            </a:r>
          </a:p>
        </p:txBody>
      </p:sp>
      <p:grpSp>
        <p:nvGrpSpPr>
          <p:cNvPr id="5047" name="Группа  5"/>
          <p:cNvGrpSpPr/>
          <p:nvPr/>
        </p:nvGrpSpPr>
        <p:grpSpPr>
          <a:xfrm>
            <a:off x="685321" y="3497580"/>
            <a:ext cx="6153495" cy="604647"/>
            <a:chOff x="909439" y="2101091"/>
            <a:chExt cx="6153495" cy="611814"/>
          </a:xfrm>
        </p:grpSpPr>
        <p:sp>
          <p:nvSpPr>
            <p:cNvPr id="5048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9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0" name="Текст  5"/>
          <p:cNvSpPr txBox="1">
            <a:spLocks/>
          </p:cNvSpPr>
          <p:nvPr/>
        </p:nvSpPr>
        <p:spPr>
          <a:xfrm>
            <a:off x="685321" y="35158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Социальная инженерия</a:t>
            </a:r>
          </a:p>
        </p:txBody>
      </p:sp>
      <p:grpSp>
        <p:nvGrpSpPr>
          <p:cNvPr id="5051" name="Группа  5"/>
          <p:cNvGrpSpPr/>
          <p:nvPr/>
        </p:nvGrpSpPr>
        <p:grpSpPr>
          <a:xfrm>
            <a:off x="685321" y="4211955"/>
            <a:ext cx="6153495" cy="604647"/>
            <a:chOff x="909439" y="2101091"/>
            <a:chExt cx="6153495" cy="611814"/>
          </a:xfrm>
        </p:grpSpPr>
        <p:sp>
          <p:nvSpPr>
            <p:cNvPr id="505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4" name="Текст  5"/>
          <p:cNvSpPr txBox="1">
            <a:spLocks/>
          </p:cNvSpPr>
          <p:nvPr/>
        </p:nvSpPr>
        <p:spPr>
          <a:xfrm>
            <a:off x="685321" y="42302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Фишинг и его разновидности</a:t>
            </a:r>
          </a:p>
        </p:txBody>
      </p:sp>
      <p:grpSp>
        <p:nvGrpSpPr>
          <p:cNvPr id="5055" name="Группа  5"/>
          <p:cNvGrpSpPr/>
          <p:nvPr/>
        </p:nvGrpSpPr>
        <p:grpSpPr>
          <a:xfrm>
            <a:off x="685321" y="4926330"/>
            <a:ext cx="6153495" cy="604647"/>
            <a:chOff x="909439" y="2101091"/>
            <a:chExt cx="6153495" cy="611814"/>
          </a:xfrm>
        </p:grpSpPr>
        <p:sp>
          <p:nvSpPr>
            <p:cNvPr id="505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8" name="Текст  5"/>
          <p:cNvSpPr txBox="1">
            <a:spLocks/>
          </p:cNvSpPr>
          <p:nvPr/>
        </p:nvSpPr>
        <p:spPr>
          <a:xfrm>
            <a:off x="685321" y="49446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Защита от вредоносного ПО</a:t>
            </a:r>
          </a:p>
        </p:txBody>
      </p:sp>
      <p:grpSp>
        <p:nvGrpSpPr>
          <p:cNvPr id="5059" name="Группа  5"/>
          <p:cNvGrpSpPr/>
          <p:nvPr/>
        </p:nvGrpSpPr>
        <p:grpSpPr>
          <a:xfrm>
            <a:off x="685321" y="5640705"/>
            <a:ext cx="6153495" cy="604647"/>
            <a:chOff x="909439" y="2101091"/>
            <a:chExt cx="6153495" cy="611814"/>
          </a:xfrm>
        </p:grpSpPr>
        <p:sp>
          <p:nvSpPr>
            <p:cNvPr id="506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2" name="Текст  5"/>
          <p:cNvSpPr txBox="1">
            <a:spLocks/>
          </p:cNvSpPr>
          <p:nvPr/>
        </p:nvSpPr>
        <p:spPr>
          <a:xfrm>
            <a:off x="685321" y="56589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Человеческий фактор и обучение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лекции рассматриваются основные виды вредоносного программного обеспечения и методы социальной инженерии.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успешных атак начинается с обмана человека, поэтому знание этих приёмов — лучшая личная защита.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3. Вредоносное ПО и социальная инженерия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вредоносное ПО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cy3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Вредоносное ПО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(malware) — программы, созданные для нанесения ущерба, кражи данных или получения несанкционированного доступа.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Пути заражения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вложения в электронных письмах;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заражённые сайты и поддельные загрузки;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съёмные носители (USB-накопители);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уязвимости в неустановленных обновлениях;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пиратское программное обеспечение.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заражения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Замедление работы, неизвестные процессы, всплывающая реклама, изменённые настройки браузера, отключённый антивирус, необычный сетевой трафик.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Вирусы, черви и трояны</a:t>
            </a:r>
          </a:p>
        </p:txBody>
      </p:sp>
      <p:sp>
        <p:nvSpPr>
          <p:cNvPr id="500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6" name="Picture 5005" descr="cy3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6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Вирус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Внедряется в другие программы или файлы и распространяется при их запуске. Требует действия пользователя.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Червь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 распространяется по сети, используя уязвимости, без участия пользователя. Может заразить тысячи компьютеров за часы (например, WannaCry, 2017).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Троянская программа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Маскируется под полезное приложение, но выполняет скрытые вредоносные действия: открывает удалённый доступ, крадёт пароли.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Бэкдор и руткит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Бэкдор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скрытый вход в систему в обход аутентификации.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Руткит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скрывает присутствие злоумышленника от пользователя и антивируса.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Программы-вымогатели</a:t>
            </a:r>
          </a:p>
        </p:txBody>
      </p:sp>
      <p:sp>
        <p:nvSpPr>
          <p:cNvPr id="5007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8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9" name="Picture 5008" descr="cy3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9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Вымогатель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(ransomware) шифрует файлы жертвы и требует выкуп за ключ расшифровки, обычно в криптовалюте.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Современная схема «двойного вымогательства»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Злоумышленник проникает в сеть и похищает данные.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Шифрует файлы на серверах и рабочих станциях.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Требует выкуп за расшифровку и угрожает опубликовать украденное.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защититься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регулярные резервные копии, хранящиеся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отдельно от сети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(правило 3-2-1);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своевременные обновления ПО;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ограничение прав пользователей;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сотрудников распознаванию фишинга.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Выплата выкупа не гарантирует восстановления данных.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Шпионское ПО, рекламное ПО и ботнеты</a:t>
            </a:r>
          </a:p>
        </p:txBody>
      </p:sp>
      <p:sp>
        <p:nvSpPr>
          <p:cNvPr id="5010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1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2" name="Picture 5011" descr="cy3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2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Шпионское ПО (spyware)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Скрытно собирает сведения о пользователе: пароли, историю браузера, нажатия клавиш (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кейлоггеры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Рекламное ПО (adware)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Показывает навязчивую рекламу и часто следит за действиями пользователя.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Ботнет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Сеть заражённых устройств («ботов»), управляемых злоумышленником через командный сервер. Используется для: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DDoS-атак;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рассылки спама;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майнинга криптовалюты;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подбора паролей.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Ботнет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Mirai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(2016) состоял из сотен тысяч IoT-устройств с заводскими паролями.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инженерия</a:t>
            </a:r>
          </a:p>
        </p:txBody>
      </p:sp>
      <p:sp>
        <p:nvSpPr>
          <p:cNvPr id="5013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4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5" name="Picture 5014" descr="cy3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5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инженерия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манипулирование людьми с целью заставить их раскрыть информацию или выполнить нужное злоумышленнику действие.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Атакуется не техника, а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его доверие, страх, любопытство, желание помочь.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приёмы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претекстинг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выдуманный повод: «Я из IT-отдела, продиктуйте пароль»;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квид-про-кво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«услуга за услугу»: помощь в обмен на данные;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приманка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(baiting) — «забытая» флешка с вредоносным ПО;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tailgating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проход в охраняемое помещение следом за сотрудником;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вишинг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обман по телефону от имени банка или полиции.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Фишинг и его разновидности</a:t>
            </a:r>
          </a:p>
        </p:txBody>
      </p:sp>
      <p:sp>
        <p:nvSpPr>
          <p:cNvPr id="501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8" name="Picture 5017" descr="cy3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8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Фишинг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рассылка поддельных сообщений от имени известных организаций для кражи данных или заражения устройства.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Разновидности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массовый фишинг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одинаковые письма тысячам адресатов;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 фишинг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(spear phishing) — письмо под конкретного человека;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китобойный фишинг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(whaling) — атака на руководителей;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смишинг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фишинг через SMS и мессенджеры;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фарминг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перенаправление на поддельный сайт.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фишинга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Срочность и угрозы, ошибки в тексте, подозрительный адрес отправителя, ссылка на похожий, но другой домен, просьба ввести пароль или данные карты.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от вредоносного ПО</a:t>
            </a:r>
          </a:p>
        </p:txBody>
      </p:sp>
      <p:sp>
        <p:nvSpPr>
          <p:cNvPr id="5019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0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1" name="Picture 5020" descr="cy3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1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меры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антивирус и EDR-решения с актуальными базами;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регулярная установка обновлений ОС и приложений;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межсетевой экран и фильтрация почты;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запуск программ с минимальными правами;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резервное копирование по правилу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3-2-1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три копии, два носителя, одна вне офиса.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Поведенческие меры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открывать неожиданные вложения и ссылки;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скачивать программы только из официальных источников;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подключать найденные флешки;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проверять адрес сайта перед вводом пароля.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Человеческий фактор и обучение</a:t>
            </a:r>
          </a:p>
        </p:txBody>
      </p:sp>
      <p:sp>
        <p:nvSpPr>
          <p:cNvPr id="5022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3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4" name="Picture 5023" descr="cy3_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4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различным оценкам, большинство инцидентов связано с ошибками или обманом людей. Поэтому человек — одновременно самое слабое звено и главный защитник.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повышения осведомлённости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регулярное обучение сотрудников;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учебные фишинговые рассылки;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понятные правила: что делать при подозрительном письме;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поощрение сообщений об инцидентах без наказания за ошибку.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 «остановись и проверь»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сообщение требует срочных действий, связанных с деньгами или паролями, — остановитесь и проверьте информацию по независимому каналу связи.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Следующая лекция: «Сетевые атаки и защита сети».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распознать признаки заражения и фишингового сообщения и выбрать меры защиты для пользователя и организации.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Вирусы, черви, трояны, руткиты, вымогатели, шпионское ПО, ботнеты; приёмы социальной инженерии; виды фишинга; правило резервного копирования 3-2-1.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рассмотрены виды вредоносного ПО, методы социальной инженерии, фишинг и способы защиты.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5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6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7" name="Picture 5026" descr="cy_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7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вирус отличается от червя?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работает троянская программа?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«двойное вымогательство»?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чего используются ботнеты?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социальная инженерия? Приведите примеры приёмов.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признаки фишингового письма.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чём суть правила 3-2-1?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обучение сотрудников — важная мера защиты?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</p:txBody>
      </p:sp>
      <p:sp>
        <p:nvSpPr>
          <p:cNvPr id="5028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9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30" name="Picture 5029" descr="cy_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30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Stallings W., Brown L. Computer Security: Principles and Practice. 4th ed. — Pearson, 2018.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Шаньгин В.Ф. Информационная безопасность компьютерных систем и сетей. — М.: ФОРУМ: ИНФРА-М, 2019.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NIST. The NIST Cybersecurity Framework (CSF) 2.0. — NIST CSWP 29, 2024.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Cisco Networking Academy. Introduction to Cybersecurity / Cybersecurity Essentials. — netacad.com.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868</Words>
  <Application>Microsoft Office PowerPoint</Application>
  <PresentationFormat>Широкоэкранный</PresentationFormat>
  <Paragraphs>141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3. Вредоносное ПО и социальная инженерия</vt:lpstr>
      <vt:lpstr>Что такое вредоносное ПО</vt:lpstr>
      <vt:lpstr>Вирусы, черви и трояны</vt:lpstr>
      <vt:lpstr>Программы-вымогатели</vt:lpstr>
      <vt:lpstr>Шпионское ПО, рекламное ПО и ботнеты</vt:lpstr>
      <vt:lpstr>Социальная инженерия</vt:lpstr>
      <vt:lpstr>Фишинг и его разновидности</vt:lpstr>
      <vt:lpstr>Защита от вредоносного ПО</vt:lpstr>
      <vt:lpstr>Человеческий фактор и обучение</vt:lpstr>
      <vt:lpstr>Резюме темы</vt:lpstr>
      <vt:lpstr>Контрольные вопросы</vt:lpstr>
      <vt:lpstr>Список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18</cp:revision>
  <dcterms:created xsi:type="dcterms:W3CDTF">2019-12-09T08:36:04Z</dcterms:created>
  <dcterms:modified xsi:type="dcterms:W3CDTF">2026-09-29T06:32:54Z</dcterms:modified>
</cp:coreProperties>
</file>