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ormorant Garamond Bold Italics" charset="-52"/>
      <p:regular r:id="rId33"/>
    </p:embeddedFont>
    <p:embeddedFont>
      <p:font typeface="Cormorant Garamond Bold" charset="-5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677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svg"/><Relationship Id="rId5" Type="http://schemas.openxmlformats.org/officeDocument/2006/relationships/image" Target="../media/image19.sv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>
            <a:extLst>
              <a:ext uri="{FF2B5EF4-FFF2-40B4-BE49-F238E27FC236}">
                <a16:creationId xmlns:a16="http://schemas.microsoft.com/office/drawing/2014/main" xmlns="" id="{460D84FC-884B-46AE-8D34-B5070AAC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5570" y="0"/>
            <a:ext cx="8022431" cy="1024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073270-D796-4557-9A88-0ED6563A9BCE}"/>
              </a:ext>
            </a:extLst>
          </p:cNvPr>
          <p:cNvSpPr txBox="1"/>
          <p:nvPr/>
        </p:nvSpPr>
        <p:spPr>
          <a:xfrm>
            <a:off x="2943226" y="365018"/>
            <a:ext cx="11329988" cy="143116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АО «АЛМАТИНСКИЙ ТЕХНОЛОГИЧЕСКИЙ УНИВЕРСИТЕТ» </a:t>
            </a:r>
          </a:p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ФАКУЛЬТЕТ «ПИЩЕВЫХ ПРОИЗВОДСТВ» </a:t>
            </a:r>
          </a:p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КАФЕДРА «БЕЗОПАСНОСТЬ И КАЧЕСТВО ПИЩЕВЫХ ПРОДУКТОВ» </a:t>
            </a:r>
          </a:p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ДИСЦИПЛИНА «ОРГАНИЗАЦИЯ И ПЛАНИРОВАНИЕ НАУЧНЫХ ИССЛЕДОВАНИЙ»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8396C1-3E7C-4FD0-87E9-3AB9E54446EE}"/>
              </a:ext>
            </a:extLst>
          </p:cNvPr>
          <p:cNvSpPr txBox="1"/>
          <p:nvPr/>
        </p:nvSpPr>
        <p:spPr>
          <a:xfrm>
            <a:off x="4214778" y="3714740"/>
            <a:ext cx="9172575" cy="12464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Лекция № 3. Процесс прогнозирования. Задачи и принципы прогнозирования.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D7FB55-7606-45F5-B220-338F2FC977BE}"/>
              </a:ext>
            </a:extLst>
          </p:cNvPr>
          <p:cNvSpPr txBox="1"/>
          <p:nvPr/>
        </p:nvSpPr>
        <p:spPr>
          <a:xfrm>
            <a:off x="6609159" y="7533084"/>
            <a:ext cx="278607" cy="45005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>
              <a:defRPr/>
            </a:pP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72" name="Рисунок 1">
            <a:extLst>
              <a:ext uri="{FF2B5EF4-FFF2-40B4-BE49-F238E27FC236}">
                <a16:creationId xmlns:a16="http://schemas.microsoft.com/office/drawing/2014/main" xmlns="" id="{81EEE1A1-00E9-4174-8400-0EC32EF1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10" y="6636110"/>
            <a:ext cx="3536181" cy="332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57786" y="7715268"/>
            <a:ext cx="6858000" cy="1246495"/>
          </a:xfrm>
          <a:prstGeom prst="rect">
            <a:avLst/>
          </a:prstGeom>
        </p:spPr>
        <p:txBody>
          <a:bodyPr lIns="137160" tIns="68580" rIns="137160" bIns="68580">
            <a:spAutoFit/>
          </a:bodyPr>
          <a:lstStyle/>
          <a:p>
            <a:pPr algn="ctr"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PhD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доктор,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ассоц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проф. кафедры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БиКПП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Раб.тел.:8 (727) 396-71-33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вн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. 118)</a:t>
            </a:r>
          </a:p>
          <a:p>
            <a:pPr algn="ctr">
              <a:defRPr/>
            </a:pP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эл.адрес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sanaazimova@mail.ru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809790" y="5868318"/>
            <a:ext cx="4478210" cy="4478210"/>
          </a:xfrm>
          <a:custGeom>
            <a:avLst/>
            <a:gdLst/>
            <a:ahLst/>
            <a:cxnLst/>
            <a:rect l="l" t="t" r="r" b="b"/>
            <a:pathLst>
              <a:path w="4478210" h="4478210">
                <a:moveTo>
                  <a:pt x="4478210" y="0"/>
                </a:moveTo>
                <a:lnTo>
                  <a:pt x="0" y="0"/>
                </a:lnTo>
                <a:lnTo>
                  <a:pt x="0" y="4478210"/>
                </a:lnTo>
                <a:lnTo>
                  <a:pt x="4478210" y="4478210"/>
                </a:lnTo>
                <a:lnTo>
                  <a:pt x="44782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4478210" cy="3525572"/>
          </a:xfrm>
          <a:custGeom>
            <a:avLst/>
            <a:gdLst/>
            <a:ahLst/>
            <a:cxnLst/>
            <a:rect l="l" t="t" r="r" b="b"/>
            <a:pathLst>
              <a:path w="4478210" h="3525572">
                <a:moveTo>
                  <a:pt x="0" y="0"/>
                </a:moveTo>
                <a:lnTo>
                  <a:pt x="4478210" y="0"/>
                </a:lnTo>
                <a:lnTo>
                  <a:pt x="4478210" y="3525572"/>
                </a:lnTo>
                <a:lnTo>
                  <a:pt x="0" y="3525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922692" y="2918909"/>
          <a:ext cx="14442616" cy="4965731"/>
        </p:xfrm>
        <a:graphic>
          <a:graphicData uri="http://schemas.openxmlformats.org/drawingml/2006/table">
            <a:tbl>
              <a:tblPr/>
              <a:tblGrid>
                <a:gridCol w="3610654"/>
                <a:gridCol w="3610654"/>
                <a:gridCol w="3610654"/>
                <a:gridCol w="3610654"/>
              </a:tblGrid>
              <a:tr h="748694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E4"/>
                    </a:solidFill>
                  </a:tcPr>
                </a:tc>
              </a:tr>
              <a:tr h="2332471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дать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объективное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и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достоверное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представление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о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том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что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будет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с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объектом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прогнозирования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при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тех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или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иных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условиях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;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накопление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научного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материала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для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обоснованного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выбора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прогнозных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решений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;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научный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анализ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экономических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социальных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научно-технических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процессов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и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тенденций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;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исследование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объективных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взаимосвязей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социально-экономических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явлений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развития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народного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хозяйства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в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конкретных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условиях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места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и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времени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;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</a:tr>
              <a:tr h="188456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выявление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альтернатив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экономического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и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социального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развития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; 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выбор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и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обоснование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варианта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прогноза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Glacial Indifference"/>
                          <a:cs typeface="Times New Roman" pitchFamily="18" charset="0"/>
                          <a:sym typeface="Glacial Indifference"/>
                        </a:rPr>
                        <a:t>.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38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F3"/>
                    </a:solidFill>
                  </a:tcPr>
                </a:tc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2239105" y="6613275"/>
            <a:ext cx="2807730" cy="561546"/>
          </a:xfrm>
          <a:custGeom>
            <a:avLst/>
            <a:gdLst/>
            <a:ahLst/>
            <a:cxnLst/>
            <a:rect l="l" t="t" r="r" b="b"/>
            <a:pathLst>
              <a:path w="2807730" h="561546">
                <a:moveTo>
                  <a:pt x="0" y="0"/>
                </a:moveTo>
                <a:lnTo>
                  <a:pt x="2807730" y="0"/>
                </a:lnTo>
                <a:lnTo>
                  <a:pt x="2807730" y="561546"/>
                </a:lnTo>
                <a:lnTo>
                  <a:pt x="0" y="561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28147" y="301636"/>
            <a:ext cx="11431705" cy="209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Основными</a:t>
            </a:r>
            <a:r>
              <a:rPr lang="en-US" sz="4400" b="1" dirty="0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 </a:t>
            </a:r>
            <a:r>
              <a:rPr lang="en-US" sz="4400" b="1" dirty="0" err="1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задачами</a:t>
            </a:r>
            <a:r>
              <a:rPr lang="en-US" sz="4400" b="1" dirty="0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 </a:t>
            </a:r>
            <a:r>
              <a:rPr lang="en-US" sz="4400" b="1" dirty="0" err="1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прогнозирования</a:t>
            </a:r>
            <a:r>
              <a:rPr lang="en-US" sz="4400" b="1" dirty="0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 </a:t>
            </a:r>
            <a:r>
              <a:rPr lang="en-US" sz="4400" b="1" dirty="0" err="1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являются</a:t>
            </a:r>
            <a:r>
              <a:rPr lang="en-US" sz="4400" b="1" dirty="0">
                <a:solidFill>
                  <a:srgbClr val="2D3880"/>
                </a:solidFill>
                <a:latin typeface="Times New Roman" pitchFamily="18" charset="0"/>
                <a:ea typeface="Cormorant Garamond Bold"/>
                <a:cs typeface="Times New Roman" pitchFamily="18" charset="0"/>
                <a:sym typeface="Cormorant Garamond Bold"/>
              </a:rPr>
              <a:t>: 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3241165" y="6613275"/>
            <a:ext cx="2807730" cy="561546"/>
          </a:xfrm>
          <a:custGeom>
            <a:avLst/>
            <a:gdLst/>
            <a:ahLst/>
            <a:cxnLst/>
            <a:rect l="l" t="t" r="r" b="b"/>
            <a:pathLst>
              <a:path w="2807730" h="561546">
                <a:moveTo>
                  <a:pt x="0" y="0"/>
                </a:moveTo>
                <a:lnTo>
                  <a:pt x="2807730" y="0"/>
                </a:lnTo>
                <a:lnTo>
                  <a:pt x="2807730" y="561546"/>
                </a:lnTo>
                <a:lnTo>
                  <a:pt x="0" y="561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7794" y="64770"/>
            <a:ext cx="3700206" cy="3803950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4366" y="904875"/>
            <a:ext cx="15279378" cy="886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Основные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задачи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связаны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с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тем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чтобы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помимо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анализа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будущих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возможностей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являлся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основой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для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разработки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стратегии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планирования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управления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предприятием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позволял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определять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: </a:t>
            </a:r>
          </a:p>
          <a:p>
            <a:pPr algn="just">
              <a:lnSpc>
                <a:spcPts val="407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4079"/>
              </a:lnSpc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технические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организационно-экономические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проблемы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сроки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материалы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технологические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оборудование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предназначенные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изготовления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новой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перспективной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традиционной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продукции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algn="just">
              <a:lnSpc>
                <a:spcPts val="407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4079"/>
              </a:lnSpc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ожидаемые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объемы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производства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продукции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у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конкурентов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потребность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рынках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ожидаемую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себестоимость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разработки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производства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продукции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algn="just">
              <a:lnSpc>
                <a:spcPts val="407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4079"/>
              </a:lnSpc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мощность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предприятия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необходимую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разработки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изготовления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новой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продукции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  <a:p>
            <a:pPr algn="just">
              <a:lnSpc>
                <a:spcPts val="407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4079"/>
              </a:lnSpc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потребность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трудовых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ресурсах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с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учетом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изменения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структуры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квалификации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ожидаемого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роста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производительности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труда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  <a:p>
            <a:pPr algn="just">
              <a:lnSpc>
                <a:spcPts val="407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ts val="4079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398144" y="3534065"/>
            <a:ext cx="630556" cy="882457"/>
          </a:xfrm>
          <a:custGeom>
            <a:avLst/>
            <a:gdLst/>
            <a:ahLst/>
            <a:cxnLst/>
            <a:rect l="l" t="t" r="r" b="b"/>
            <a:pathLst>
              <a:path w="630556" h="882457">
                <a:moveTo>
                  <a:pt x="0" y="0"/>
                </a:moveTo>
                <a:lnTo>
                  <a:pt x="630556" y="0"/>
                </a:lnTo>
                <a:lnTo>
                  <a:pt x="630556" y="882457"/>
                </a:lnTo>
                <a:lnTo>
                  <a:pt x="0" y="882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8144" y="4886496"/>
            <a:ext cx="630556" cy="882457"/>
          </a:xfrm>
          <a:custGeom>
            <a:avLst/>
            <a:gdLst/>
            <a:ahLst/>
            <a:cxnLst/>
            <a:rect l="l" t="t" r="r" b="b"/>
            <a:pathLst>
              <a:path w="630556" h="882457">
                <a:moveTo>
                  <a:pt x="0" y="0"/>
                </a:moveTo>
                <a:lnTo>
                  <a:pt x="630556" y="0"/>
                </a:lnTo>
                <a:lnTo>
                  <a:pt x="630556" y="882457"/>
                </a:lnTo>
                <a:lnTo>
                  <a:pt x="0" y="882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8144" y="6235678"/>
            <a:ext cx="630556" cy="882457"/>
          </a:xfrm>
          <a:custGeom>
            <a:avLst/>
            <a:gdLst/>
            <a:ahLst/>
            <a:cxnLst/>
            <a:rect l="l" t="t" r="r" b="b"/>
            <a:pathLst>
              <a:path w="630556" h="882457">
                <a:moveTo>
                  <a:pt x="0" y="0"/>
                </a:moveTo>
                <a:lnTo>
                  <a:pt x="630556" y="0"/>
                </a:lnTo>
                <a:lnTo>
                  <a:pt x="630556" y="882457"/>
                </a:lnTo>
                <a:lnTo>
                  <a:pt x="0" y="882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8144" y="7584860"/>
            <a:ext cx="630556" cy="882457"/>
          </a:xfrm>
          <a:custGeom>
            <a:avLst/>
            <a:gdLst/>
            <a:ahLst/>
            <a:cxnLst/>
            <a:rect l="l" t="t" r="r" b="b"/>
            <a:pathLst>
              <a:path w="630556" h="882457">
                <a:moveTo>
                  <a:pt x="0" y="0"/>
                </a:moveTo>
                <a:lnTo>
                  <a:pt x="630556" y="0"/>
                </a:lnTo>
                <a:lnTo>
                  <a:pt x="630556" y="882457"/>
                </a:lnTo>
                <a:lnTo>
                  <a:pt x="0" y="882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809790" y="0"/>
            <a:ext cx="4478210" cy="3525572"/>
          </a:xfrm>
          <a:custGeom>
            <a:avLst/>
            <a:gdLst/>
            <a:ahLst/>
            <a:cxnLst/>
            <a:rect l="l" t="t" r="r" b="b"/>
            <a:pathLst>
              <a:path w="4478210" h="3525572">
                <a:moveTo>
                  <a:pt x="4478210" y="0"/>
                </a:moveTo>
                <a:lnTo>
                  <a:pt x="0" y="0"/>
                </a:lnTo>
                <a:lnTo>
                  <a:pt x="0" y="3525572"/>
                </a:lnTo>
                <a:lnTo>
                  <a:pt x="4478210" y="3525572"/>
                </a:lnTo>
                <a:lnTo>
                  <a:pt x="44782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61846" y="5391313"/>
            <a:ext cx="4280259" cy="1519719"/>
          </a:xfrm>
          <a:custGeom>
            <a:avLst/>
            <a:gdLst/>
            <a:ahLst/>
            <a:cxnLst/>
            <a:rect l="l" t="t" r="r" b="b"/>
            <a:pathLst>
              <a:path w="4280259" h="1519719">
                <a:moveTo>
                  <a:pt x="0" y="0"/>
                </a:moveTo>
                <a:lnTo>
                  <a:pt x="4280258" y="0"/>
                </a:lnTo>
                <a:lnTo>
                  <a:pt x="4280258" y="1519720"/>
                </a:lnTo>
                <a:lnTo>
                  <a:pt x="0" y="151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2070" y="4577003"/>
            <a:ext cx="4696914" cy="3148340"/>
          </a:xfrm>
          <a:custGeom>
            <a:avLst/>
            <a:gdLst/>
            <a:ahLst/>
            <a:cxnLst/>
            <a:rect l="l" t="t" r="r" b="b"/>
            <a:pathLst>
              <a:path w="4696914" h="3148340">
                <a:moveTo>
                  <a:pt x="0" y="0"/>
                </a:moveTo>
                <a:lnTo>
                  <a:pt x="4696914" y="0"/>
                </a:lnTo>
                <a:lnTo>
                  <a:pt x="4696914" y="3148340"/>
                </a:lnTo>
                <a:lnTo>
                  <a:pt x="0" y="3148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918236"/>
            <a:ext cx="1454713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9"/>
              </a:lnSpc>
            </a:pP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настоящее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время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существует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множество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видов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различных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прогнозов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зависящих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от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цели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характера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объектов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масштаба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разработок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методов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познания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времени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упреждения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степени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32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вариантности</a:t>
            </a:r>
            <a:r>
              <a:rPr lang="en-US" sz="32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3200" i="1" dirty="0" err="1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т.д</a:t>
            </a:r>
            <a:r>
              <a:rPr lang="kk-KZ" sz="3200" i="1" dirty="0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</a:t>
            </a:r>
            <a:endParaRPr lang="en-US" sz="3200" i="1" dirty="0">
              <a:solidFill>
                <a:srgbClr val="2D3880"/>
              </a:solidFill>
              <a:latin typeface="Times New Roman" pitchFamily="18" charset="0"/>
              <a:ea typeface="Glacial Indifference Italics"/>
              <a:cs typeface="Times New Roman" pitchFamily="18" charset="0"/>
              <a:sym typeface="Glacial Indifference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346310"/>
            <a:ext cx="4963654" cy="157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зависимости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цели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прогнозы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делятся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29491" y="3468422"/>
            <a:ext cx="8951712" cy="157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познавательные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прогнозы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подразумевающее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описание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возможных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или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желательных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перспектив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состояний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будущего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11596" y="7486440"/>
            <a:ext cx="8187502" cy="103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управленческие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-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предполагающее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использование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информации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о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будущем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принятии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9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решений</a:t>
            </a:r>
            <a:r>
              <a:rPr lang="en-US" sz="29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28477"/>
            <a:chOff x="0" y="0"/>
            <a:chExt cx="24384000" cy="48379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1126" b="11633"/>
            <a:stretch>
              <a:fillRect/>
            </a:stretch>
          </p:blipFill>
          <p:spPr>
            <a:xfrm>
              <a:off x="0" y="0"/>
              <a:ext cx="24384000" cy="483796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4025988"/>
            <a:ext cx="16230600" cy="5232312"/>
            <a:chOff x="0" y="0"/>
            <a:chExt cx="4274726" cy="1378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378058"/>
            </a:xfrm>
            <a:custGeom>
              <a:avLst/>
              <a:gdLst/>
              <a:ahLst/>
              <a:cxnLst/>
              <a:rect l="l" t="t" r="r" b="b"/>
              <a:pathLst>
                <a:path w="4274726" h="1378058">
                  <a:moveTo>
                    <a:pt x="0" y="0"/>
                  </a:moveTo>
                  <a:lnTo>
                    <a:pt x="4274726" y="0"/>
                  </a:lnTo>
                  <a:lnTo>
                    <a:pt x="4274726" y="1378058"/>
                  </a:lnTo>
                  <a:lnTo>
                    <a:pt x="0" y="1378058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1425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64256" y="4253231"/>
            <a:ext cx="11959488" cy="169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0"/>
              </a:lnSpc>
              <a:spcBef>
                <a:spcPct val="0"/>
              </a:spcBef>
            </a:pP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По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времени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упреждения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прогнозы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подразделяются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на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4256" y="6200775"/>
            <a:ext cx="11959488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дальнесрочные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упреждения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свыше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20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лет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); </a:t>
            </a:r>
          </a:p>
          <a:p>
            <a:pPr marL="518160" lvl="1" indent="-259080" algn="ctr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долгосрочные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упреждения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5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15, 20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лет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);</a:t>
            </a:r>
          </a:p>
          <a:p>
            <a:pPr marL="518160" lvl="1" indent="-259080" algn="ctr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среднесрочные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упреждения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года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5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лет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); </a:t>
            </a:r>
          </a:p>
          <a:p>
            <a:pPr marL="518160" lvl="1" indent="-259080" algn="ctr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краткосрочные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упреждения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одного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месяца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года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); </a:t>
            </a:r>
          </a:p>
          <a:p>
            <a:pPr marL="518160" lvl="1" indent="-259080" algn="ctr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оперативные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упреждения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одного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месяца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).</a:t>
            </a:r>
          </a:p>
          <a:p>
            <a:pPr algn="ctr">
              <a:lnSpc>
                <a:spcPts val="4079"/>
              </a:lnSpc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82390"/>
            <a:ext cx="7328478" cy="3104610"/>
          </a:xfrm>
          <a:custGeom>
            <a:avLst/>
            <a:gdLst/>
            <a:ahLst/>
            <a:cxnLst/>
            <a:rect l="l" t="t" r="r" b="b"/>
            <a:pathLst>
              <a:path w="7328478" h="3104610">
                <a:moveTo>
                  <a:pt x="0" y="0"/>
                </a:moveTo>
                <a:lnTo>
                  <a:pt x="7328478" y="0"/>
                </a:lnTo>
                <a:lnTo>
                  <a:pt x="7328478" y="3104610"/>
                </a:lnTo>
                <a:lnTo>
                  <a:pt x="0" y="310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60351" y="2028118"/>
            <a:ext cx="770074" cy="770074"/>
          </a:xfrm>
          <a:custGeom>
            <a:avLst/>
            <a:gdLst/>
            <a:ahLst/>
            <a:cxnLst/>
            <a:rect l="l" t="t" r="r" b="b"/>
            <a:pathLst>
              <a:path w="770074" h="770074">
                <a:moveTo>
                  <a:pt x="0" y="0"/>
                </a:moveTo>
                <a:lnTo>
                  <a:pt x="770074" y="0"/>
                </a:lnTo>
                <a:lnTo>
                  <a:pt x="770074" y="770074"/>
                </a:lnTo>
                <a:lnTo>
                  <a:pt x="0" y="77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6096110" y="5279748"/>
            <a:ext cx="4280259" cy="1519719"/>
          </a:xfrm>
          <a:custGeom>
            <a:avLst/>
            <a:gdLst/>
            <a:ahLst/>
            <a:cxnLst/>
            <a:rect l="l" t="t" r="r" b="b"/>
            <a:pathLst>
              <a:path w="4280259" h="1519719">
                <a:moveTo>
                  <a:pt x="0" y="0"/>
                </a:moveTo>
                <a:lnTo>
                  <a:pt x="4280258" y="0"/>
                </a:lnTo>
                <a:lnTo>
                  <a:pt x="4280258" y="1519719"/>
                </a:lnTo>
                <a:lnTo>
                  <a:pt x="0" y="151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539553"/>
            <a:ext cx="5320224" cy="309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</a:pP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зависимости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от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характера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исследуемых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объектов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выделяют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прогнозы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: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экономические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природных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ресурсов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научно-технические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демографические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социального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развития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др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2905882"/>
            <a:ext cx="9114327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исследуют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перспективы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отдельных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элементов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производительных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сил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отношений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  <a:endParaRPr lang="kk-KZ" sz="2400" dirty="0" smtClean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algn="l">
              <a:lnSpc>
                <a:spcPts val="4079"/>
              </a:lnSpc>
            </a:pPr>
            <a:endParaRPr lang="en-US" sz="2400" dirty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производительность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труда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воспроизводство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трудовых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ресурсов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структуру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фондов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структуру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инвестиций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эффективность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algn="l">
              <a:lnSpc>
                <a:spcPts val="4079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темпы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роста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отраслей</a:t>
            </a:r>
            <a:r>
              <a:rPr lang="en-US" sz="24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народнохозяйственных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комплексов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динамику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состав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качество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выпускаемой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продукции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3049732" y="5975082"/>
            <a:ext cx="7582962" cy="590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99"/>
              </a:lnSpc>
            </a:pPr>
            <a:r>
              <a:rPr lang="en-US" sz="2999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Экономические</a:t>
            </a:r>
            <a:r>
              <a:rPr lang="en-US" sz="2999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999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прогнозы</a:t>
            </a:r>
            <a:endParaRPr lang="en-US" sz="2999" b="1" dirty="0">
              <a:solidFill>
                <a:srgbClr val="2D3880"/>
              </a:solidFill>
              <a:latin typeface="Times New Roman" pitchFamily="18" charset="0"/>
              <a:ea typeface="Glacial Indifference Bold"/>
              <a:cs typeface="Times New Roman" pitchFamily="18" charset="0"/>
              <a:sym typeface="Glacial Indifferen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0847" y="423228"/>
            <a:ext cx="16286306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Многообразие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используемых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практической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деятельности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образует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определенную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которой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следует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понимать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определенное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единство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методологии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организации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разработки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обеспечивающее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согласованность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преемственность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непрерывность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1976768" y="2028118"/>
            <a:ext cx="770074" cy="770074"/>
          </a:xfrm>
          <a:custGeom>
            <a:avLst/>
            <a:gdLst/>
            <a:ahLst/>
            <a:cxnLst/>
            <a:rect l="l" t="t" r="r" b="b"/>
            <a:pathLst>
              <a:path w="770074" h="770074">
                <a:moveTo>
                  <a:pt x="0" y="0"/>
                </a:moveTo>
                <a:lnTo>
                  <a:pt x="770073" y="0"/>
                </a:lnTo>
                <a:lnTo>
                  <a:pt x="770073" y="770074"/>
                </a:lnTo>
                <a:lnTo>
                  <a:pt x="0" y="77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93184" y="2028118"/>
            <a:ext cx="770074" cy="770074"/>
          </a:xfrm>
          <a:custGeom>
            <a:avLst/>
            <a:gdLst/>
            <a:ahLst/>
            <a:cxnLst/>
            <a:rect l="l" t="t" r="r" b="b"/>
            <a:pathLst>
              <a:path w="770074" h="770074">
                <a:moveTo>
                  <a:pt x="0" y="0"/>
                </a:moveTo>
                <a:lnTo>
                  <a:pt x="770073" y="0"/>
                </a:lnTo>
                <a:lnTo>
                  <a:pt x="770073" y="770074"/>
                </a:lnTo>
                <a:lnTo>
                  <a:pt x="0" y="77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09600" y="2028118"/>
            <a:ext cx="770074" cy="770074"/>
          </a:xfrm>
          <a:custGeom>
            <a:avLst/>
            <a:gdLst/>
            <a:ahLst/>
            <a:cxnLst/>
            <a:rect l="l" t="t" r="r" b="b"/>
            <a:pathLst>
              <a:path w="770074" h="770074">
                <a:moveTo>
                  <a:pt x="0" y="0"/>
                </a:moveTo>
                <a:lnTo>
                  <a:pt x="770074" y="0"/>
                </a:lnTo>
                <a:lnTo>
                  <a:pt x="770074" y="770074"/>
                </a:lnTo>
                <a:lnTo>
                  <a:pt x="0" y="77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82390"/>
            <a:ext cx="7328478" cy="3104610"/>
          </a:xfrm>
          <a:custGeom>
            <a:avLst/>
            <a:gdLst/>
            <a:ahLst/>
            <a:cxnLst/>
            <a:rect l="l" t="t" r="r" b="b"/>
            <a:pathLst>
              <a:path w="7328478" h="3104610">
                <a:moveTo>
                  <a:pt x="0" y="0"/>
                </a:moveTo>
                <a:lnTo>
                  <a:pt x="7328478" y="0"/>
                </a:lnTo>
                <a:lnTo>
                  <a:pt x="7328478" y="3104610"/>
                </a:lnTo>
                <a:lnTo>
                  <a:pt x="0" y="310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77604" y="2663378"/>
            <a:ext cx="1466396" cy="1239104"/>
          </a:xfrm>
          <a:custGeom>
            <a:avLst/>
            <a:gdLst/>
            <a:ahLst/>
            <a:cxnLst/>
            <a:rect l="l" t="t" r="r" b="b"/>
            <a:pathLst>
              <a:path w="1466396" h="1239104">
                <a:moveTo>
                  <a:pt x="0" y="0"/>
                </a:moveTo>
                <a:lnTo>
                  <a:pt x="1466396" y="0"/>
                </a:lnTo>
                <a:lnTo>
                  <a:pt x="1466396" y="1239105"/>
                </a:lnTo>
                <a:lnTo>
                  <a:pt x="0" y="1239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77604" y="4570306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55388" y="6986920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564353" y="1028700"/>
            <a:ext cx="5007394" cy="1001479"/>
          </a:xfrm>
          <a:custGeom>
            <a:avLst/>
            <a:gdLst/>
            <a:ahLst/>
            <a:cxnLst/>
            <a:rect l="l" t="t" r="r" b="b"/>
            <a:pathLst>
              <a:path w="5007394" h="1001479">
                <a:moveTo>
                  <a:pt x="0" y="0"/>
                </a:moveTo>
                <a:lnTo>
                  <a:pt x="5007394" y="0"/>
                </a:lnTo>
                <a:lnTo>
                  <a:pt x="5007394" y="1001479"/>
                </a:lnTo>
                <a:lnTo>
                  <a:pt x="0" y="1001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549078"/>
            <a:ext cx="5840144" cy="4223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40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Задачами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являются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предвидение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возможного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распределения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ресурсов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различным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направлениям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нижних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верхних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границ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получаемых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результатов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оценка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максимально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возможного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количества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ресурсов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научно-технических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проблем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0409" y="2539553"/>
            <a:ext cx="8177157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исследуют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перспективы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достижений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научно-технического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прогресса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оказывающие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существенное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влияние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размещение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производства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природные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факторы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Выделяют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следующие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виды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  <a:endParaRPr lang="kk-KZ" sz="2400" dirty="0" smtClean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algn="l">
              <a:lnSpc>
                <a:spcPts val="4079"/>
              </a:lnSpc>
            </a:pPr>
            <a:endParaRPr lang="en-US" sz="2400" dirty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как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одной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сфер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человеческой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деятельности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фундаментальных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прикладных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исследований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достижений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научно-технического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прогресса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народном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последствий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научно-технического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прогресса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76338" y="1725379"/>
            <a:ext cx="7582962" cy="47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</a:pPr>
            <a:r>
              <a:rPr lang="en-US" sz="28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Научно-технические</a:t>
            </a:r>
            <a:r>
              <a:rPr lang="en-US" sz="28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прогнозы</a:t>
            </a:r>
            <a:endParaRPr lang="en-US" sz="2800" b="1" dirty="0">
              <a:solidFill>
                <a:srgbClr val="2D3880"/>
              </a:solidFill>
              <a:latin typeface="Times New Roman" pitchFamily="18" charset="0"/>
              <a:ea typeface="Glacial Indifference Bold"/>
              <a:cs typeface="Times New Roman" pitchFamily="18" charset="0"/>
              <a:sym typeface="Glacial Indifference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777551" cy="10287000"/>
            <a:chOff x="0" y="0"/>
            <a:chExt cx="178503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5034" cy="2709333"/>
            </a:xfrm>
            <a:custGeom>
              <a:avLst/>
              <a:gdLst/>
              <a:ahLst/>
              <a:cxnLst/>
              <a:rect l="l" t="t" r="r" b="b"/>
              <a:pathLst>
                <a:path w="1785034" h="2709333">
                  <a:moveTo>
                    <a:pt x="0" y="0"/>
                  </a:moveTo>
                  <a:lnTo>
                    <a:pt x="1785034" y="0"/>
                  </a:lnTo>
                  <a:lnTo>
                    <a:pt x="17850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9D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8503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73395" y="0"/>
            <a:ext cx="6714605" cy="10287000"/>
          </a:xfrm>
          <a:custGeom>
            <a:avLst/>
            <a:gdLst/>
            <a:ahLst/>
            <a:cxnLst/>
            <a:rect l="l" t="t" r="r" b="b"/>
            <a:pathLst>
              <a:path w="6714605" h="10287000">
                <a:moveTo>
                  <a:pt x="0" y="0"/>
                </a:moveTo>
                <a:lnTo>
                  <a:pt x="6714605" y="0"/>
                </a:lnTo>
                <a:lnTo>
                  <a:pt x="67146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19705" y="6417526"/>
            <a:ext cx="16230600" cy="2559661"/>
            <a:chOff x="0" y="-123825"/>
            <a:chExt cx="21640800" cy="3412881"/>
          </a:xfrm>
        </p:grpSpPr>
        <p:sp>
          <p:nvSpPr>
            <p:cNvPr id="7" name="TextBox 7"/>
            <p:cNvSpPr txBox="1"/>
            <p:nvPr/>
          </p:nvSpPr>
          <p:spPr>
            <a:xfrm>
              <a:off x="0" y="483844"/>
              <a:ext cx="21640800" cy="2805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49"/>
                </a:lnSpc>
              </a:pP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исследуют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перспективы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потребления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населением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продуктов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питания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непродовольственных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товаров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розничный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товарооборот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развитие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отраслей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непроизводственной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сферы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: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общее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профессиональное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образование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культуру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искусство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здравоохранение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жилищно-коммунальное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хозяйство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бытовое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обслуживание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населения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др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21640800" cy="637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</a:pPr>
              <a:r>
                <a:rPr lang="en-US" sz="2800" b="1" dirty="0" err="1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Прогнозы</a:t>
              </a: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социального</a:t>
              </a: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развития</a:t>
              </a:r>
              <a:endParaRPr lang="en-US" sz="2800" b="1" dirty="0">
                <a:solidFill>
                  <a:srgbClr val="FFFFFF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9705" y="3226758"/>
            <a:ext cx="16039595" cy="3075059"/>
            <a:chOff x="0" y="-123825"/>
            <a:chExt cx="21386127" cy="410007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83844"/>
              <a:ext cx="21386127" cy="3492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49"/>
                </a:lnSpc>
              </a:pP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исследуют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перспективы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движения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народонаселения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воспроизводство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трудовых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ресурсов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численность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естественное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движение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населения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(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рождаемость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смертность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),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соотношения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по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половому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возрастному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составу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уровень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занятости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трудоспособного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населения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его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квалификационный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профессиональный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состав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8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др</a:t>
              </a:r>
              <a:r>
                <a:rPr lang="en-US" sz="28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. </a:t>
              </a:r>
            </a:p>
            <a:p>
              <a:pPr marL="0" lvl="0" indent="0" algn="l">
                <a:lnSpc>
                  <a:spcPts val="424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21386127" cy="637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</a:pPr>
              <a:r>
                <a:rPr lang="en-US" sz="2800" b="1" dirty="0" err="1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Демографические</a:t>
              </a: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прогнозы</a:t>
              </a:r>
              <a:endParaRPr lang="en-US" sz="2800" b="1" dirty="0">
                <a:solidFill>
                  <a:srgbClr val="FFFFFF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6315" y="0"/>
            <a:ext cx="6471685" cy="10287000"/>
            <a:chOff x="0" y="0"/>
            <a:chExt cx="862891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140" r="12948"/>
            <a:stretch>
              <a:fillRect/>
            </a:stretch>
          </p:blipFill>
          <p:spPr>
            <a:xfrm>
              <a:off x="0" y="0"/>
              <a:ext cx="8628913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1445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23867" y="1019175"/>
            <a:ext cx="9011595" cy="679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Другим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видом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классификации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прогнозов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является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их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деление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на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: </a:t>
            </a:r>
          </a:p>
          <a:p>
            <a:pPr algn="ctr">
              <a:lnSpc>
                <a:spcPts val="4875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75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75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75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75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75"/>
              </a:lnSpc>
            </a:pPr>
            <a:endParaRPr sz="360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75"/>
              </a:lnSpc>
            </a:pP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Поисковое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прогнозирование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в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свою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очередь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может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быть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двух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3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видов</a:t>
            </a:r>
            <a:r>
              <a:rPr lang="en-US" sz="3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: </a:t>
            </a:r>
          </a:p>
          <a:p>
            <a:pPr marL="0" lvl="0" indent="0" algn="ctr">
              <a:lnSpc>
                <a:spcPts val="4875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675897" y="2650460"/>
            <a:ext cx="11307536" cy="205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творческое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видение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основанное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субъективного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мнения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прогнозиста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интуиции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поисковое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базирующееся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изучении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тенденций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хозяйственной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продлении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будущее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5897" y="7171912"/>
            <a:ext cx="10457144" cy="155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endParaRPr/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экстраполятивным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-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традиционным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  <a:p>
            <a:pPr marL="518160" lvl="1" indent="-259080" algn="l">
              <a:lnSpc>
                <a:spcPts val="4079"/>
              </a:lnSpc>
              <a:buFont typeface="Arial"/>
              <a:buChar char="•"/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альтернативным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-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нормативным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5922" y="1254878"/>
            <a:ext cx="10776157" cy="8239059"/>
          </a:xfrm>
          <a:custGeom>
            <a:avLst/>
            <a:gdLst/>
            <a:ahLst/>
            <a:cxnLst/>
            <a:rect l="l" t="t" r="r" b="b"/>
            <a:pathLst>
              <a:path w="10776157" h="8239059">
                <a:moveTo>
                  <a:pt x="0" y="0"/>
                </a:moveTo>
                <a:lnTo>
                  <a:pt x="10776156" y="0"/>
                </a:lnTo>
                <a:lnTo>
                  <a:pt x="10776156" y="8239059"/>
                </a:lnTo>
                <a:lnTo>
                  <a:pt x="0" y="8239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" r="-3964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5796756"/>
            <a:ext cx="5703543" cy="4490244"/>
          </a:xfrm>
          <a:custGeom>
            <a:avLst/>
            <a:gdLst/>
            <a:ahLst/>
            <a:cxnLst/>
            <a:rect l="l" t="t" r="r" b="b"/>
            <a:pathLst>
              <a:path w="5703543" h="4490244">
                <a:moveTo>
                  <a:pt x="0" y="4490244"/>
                </a:moveTo>
                <a:lnTo>
                  <a:pt x="5703543" y="4490244"/>
                </a:lnTo>
                <a:lnTo>
                  <a:pt x="5703543" y="0"/>
                </a:lnTo>
                <a:lnTo>
                  <a:pt x="0" y="0"/>
                </a:lnTo>
                <a:lnTo>
                  <a:pt x="0" y="4490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87794" y="6483050"/>
            <a:ext cx="3700206" cy="3803950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86379" y="431802"/>
            <a:ext cx="12715243" cy="55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Сочетание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видов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поискового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прогнозирования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представлено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на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рис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. 1.1.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82390"/>
            <a:ext cx="7328478" cy="3104610"/>
          </a:xfrm>
          <a:custGeom>
            <a:avLst/>
            <a:gdLst/>
            <a:ahLst/>
            <a:cxnLst/>
            <a:rect l="l" t="t" r="r" b="b"/>
            <a:pathLst>
              <a:path w="7328478" h="3104610">
                <a:moveTo>
                  <a:pt x="0" y="0"/>
                </a:moveTo>
                <a:lnTo>
                  <a:pt x="7328478" y="0"/>
                </a:lnTo>
                <a:lnTo>
                  <a:pt x="7328478" y="3104610"/>
                </a:lnTo>
                <a:lnTo>
                  <a:pt x="0" y="310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66204" y="4966873"/>
            <a:ext cx="1858136" cy="1324805"/>
          </a:xfrm>
          <a:custGeom>
            <a:avLst/>
            <a:gdLst/>
            <a:ahLst/>
            <a:cxnLst/>
            <a:rect l="l" t="t" r="r" b="b"/>
            <a:pathLst>
              <a:path w="1858136" h="1324805">
                <a:moveTo>
                  <a:pt x="0" y="0"/>
                </a:moveTo>
                <a:lnTo>
                  <a:pt x="1858136" y="0"/>
                </a:lnTo>
                <a:lnTo>
                  <a:pt x="1858136" y="1324805"/>
                </a:lnTo>
                <a:lnTo>
                  <a:pt x="0" y="13248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9795" y="411163"/>
            <a:ext cx="15828409" cy="10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1.2.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Этапы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и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принципы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процесса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4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прогнозирования</a:t>
            </a:r>
            <a:r>
              <a:rPr lang="en-US" sz="44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39598" y="4843048"/>
            <a:ext cx="10219702" cy="414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предполагает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рассмотрение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объекта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связи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зависимости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с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другими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процессами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явлениями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количественных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качественных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закономерностей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построение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такой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логической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цепочки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согласно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которой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выработки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обоснования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любого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отталкивается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общей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подчинения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достижению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деятельности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всех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входящих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подсистем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данная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рассматривается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как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часть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более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крупной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также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состоящей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количества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подсистем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086350"/>
            <a:ext cx="311464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ПРИНЦИП 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СИСТЕМНОСТИ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879096"/>
            <a:ext cx="16230600" cy="214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Процесс</a:t>
            </a:r>
            <a:r>
              <a:rPr lang="en-US" sz="24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экономического</a:t>
            </a:r>
            <a:r>
              <a:rPr lang="en-US" sz="24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прогнозирования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–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поиск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возможного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реалистического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обоснованного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народного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основано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прогностических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методов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базируется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принципах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обоснованности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адекватности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альтернативности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целенаправленности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Любой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представляет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варианты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с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степенью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вероятности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содержит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материалы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разработки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принятия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обоснованных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управленческих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28477"/>
            <a:chOff x="0" y="0"/>
            <a:chExt cx="24384000" cy="48379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9127" b="21092"/>
            <a:stretch>
              <a:fillRect/>
            </a:stretch>
          </p:blipFill>
          <p:spPr>
            <a:xfrm>
              <a:off x="0" y="0"/>
              <a:ext cx="24384000" cy="483796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4025988"/>
            <a:ext cx="16230600" cy="5232312"/>
            <a:chOff x="0" y="0"/>
            <a:chExt cx="4274726" cy="1378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378058"/>
            </a:xfrm>
            <a:custGeom>
              <a:avLst/>
              <a:gdLst/>
              <a:ahLst/>
              <a:cxnLst/>
              <a:rect l="l" t="t" r="r" b="b"/>
              <a:pathLst>
                <a:path w="4274726" h="1378058">
                  <a:moveTo>
                    <a:pt x="0" y="0"/>
                  </a:moveTo>
                  <a:lnTo>
                    <a:pt x="4274726" y="0"/>
                  </a:lnTo>
                  <a:lnTo>
                    <a:pt x="4274726" y="1378058"/>
                  </a:lnTo>
                  <a:lnTo>
                    <a:pt x="0" y="1378058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1425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42304" y="5111794"/>
            <a:ext cx="11803392" cy="299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Введение</a:t>
            </a:r>
            <a:endParaRPr lang="en-US" sz="3499" dirty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algn="l">
              <a:lnSpc>
                <a:spcPts val="4899"/>
              </a:lnSpc>
            </a:pP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1.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Основы</a:t>
            </a: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endParaRPr lang="en-US" sz="3499" dirty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algn="l">
              <a:lnSpc>
                <a:spcPts val="4899"/>
              </a:lnSpc>
            </a:pP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1.1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Задачи</a:t>
            </a: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классификация</a:t>
            </a: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прогнозов</a:t>
            </a:r>
            <a:endParaRPr lang="en-US" sz="3499" dirty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algn="l">
              <a:lnSpc>
                <a:spcPts val="4899"/>
              </a:lnSpc>
            </a:pP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1.2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Этапы</a:t>
            </a: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принципы</a:t>
            </a: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процесса</a:t>
            </a:r>
            <a:r>
              <a:rPr lang="en-US" sz="3499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3499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endParaRPr lang="en-US" sz="3499" dirty="0">
              <a:solidFill>
                <a:srgbClr val="2D3880"/>
              </a:solidFill>
              <a:latin typeface="Times New Roman" pitchFamily="18" charset="0"/>
              <a:ea typeface="Glacial Indifference"/>
              <a:cs typeface="Times New Roman" pitchFamily="18" charset="0"/>
              <a:sym typeface="Glacial Indifference"/>
            </a:endParaRPr>
          </a:p>
          <a:p>
            <a:pPr algn="l">
              <a:lnSpc>
                <a:spcPts val="4200"/>
              </a:lnSpc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8386" y="375580"/>
            <a:ext cx="9083923" cy="6812942"/>
          </a:xfrm>
          <a:custGeom>
            <a:avLst/>
            <a:gdLst/>
            <a:ahLst/>
            <a:cxnLst/>
            <a:rect l="l" t="t" r="r" b="b"/>
            <a:pathLst>
              <a:path w="9083923" h="6812942">
                <a:moveTo>
                  <a:pt x="0" y="0"/>
                </a:moveTo>
                <a:lnTo>
                  <a:pt x="9083923" y="0"/>
                </a:lnTo>
                <a:lnTo>
                  <a:pt x="9083923" y="6812942"/>
                </a:lnTo>
                <a:lnTo>
                  <a:pt x="0" y="681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87794" y="6483050"/>
            <a:ext cx="3700206" cy="3803950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38187"/>
            <a:ext cx="8783769" cy="7602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9"/>
              </a:lnSpc>
            </a:pP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Принцип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научной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обоснованности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–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основывается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учете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требований</a:t>
            </a:r>
            <a:r>
              <a:rPr lang="en-US" sz="28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законов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применении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инструментария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изучении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достижений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отечественного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зарубежного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опыта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формирования</a:t>
            </a:r>
            <a:r>
              <a:rPr lang="en-US" sz="28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прогнозов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методик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моделей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как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формирования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прогнозов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обоснованности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действенности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своевременности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  <a:p>
            <a:pPr algn="just">
              <a:lnSpc>
                <a:spcPts val="458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lnSpc>
                <a:spcPts val="4589"/>
              </a:lnSpc>
            </a:pP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Принцип</a:t>
            </a:r>
            <a:r>
              <a:rPr lang="en-US" sz="28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целенаправленности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-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предполагает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целенаправленный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характер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т.е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содержание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должно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сводится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только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к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предвидению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а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включать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которые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желательно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достигнуть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9D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08296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08057" y="7085261"/>
            <a:ext cx="525124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843014" y="1284218"/>
            <a:ext cx="7818203" cy="8094214"/>
            <a:chOff x="0" y="-142875"/>
            <a:chExt cx="10424270" cy="10792285"/>
          </a:xfrm>
        </p:grpSpPr>
        <p:sp>
          <p:nvSpPr>
            <p:cNvPr id="7" name="TextBox 7"/>
            <p:cNvSpPr txBox="1"/>
            <p:nvPr/>
          </p:nvSpPr>
          <p:spPr>
            <a:xfrm>
              <a:off x="0" y="2299945"/>
              <a:ext cx="10424270" cy="8349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079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характеризует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не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только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процесс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выявления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тенденций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развития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но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оценку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устойчивости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тенденций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взаимосвязей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а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также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создание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теоретического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аналога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реальных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экономических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процессов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Реализация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принципа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адекватности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предполагает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учет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вероятностного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характера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экономических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социальных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процессов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Это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означает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необходимость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оценки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как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господствующих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тенденций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так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сложившихся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отклонений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определение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возможной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области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расхождения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а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также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оценку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вероятности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их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реализации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в </a:t>
              </a:r>
              <a:r>
                <a:rPr lang="en-US" sz="2800" dirty="0" err="1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будущем</a:t>
              </a:r>
              <a:r>
                <a:rPr lang="en-US" sz="2800" dirty="0">
                  <a:solidFill>
                    <a:srgbClr val="FFFFFF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10424270" cy="252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99"/>
                </a:lnSpc>
              </a:pP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Принцип</a:t>
              </a:r>
              <a:r>
                <a:rPr lang="en-US" sz="3200" b="1" i="1" dirty="0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 </a:t>
              </a: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адекватности</a:t>
              </a:r>
              <a:r>
                <a:rPr lang="en-US" sz="3200" b="1" i="1" dirty="0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 </a:t>
              </a: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прогноза</a:t>
              </a:r>
              <a:r>
                <a:rPr lang="en-US" sz="3200" b="1" i="1" dirty="0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 </a:t>
              </a: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объективным</a:t>
              </a:r>
              <a:r>
                <a:rPr lang="en-US" sz="3200" b="1" i="1" dirty="0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 </a:t>
              </a: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закономерностям</a:t>
              </a:r>
              <a:endParaRPr lang="en-US" sz="32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endParaRPr>
            </a:p>
            <a:p>
              <a:pPr marL="0" lvl="0" indent="0" algn="l">
                <a:lnSpc>
                  <a:spcPts val="5099"/>
                </a:lnSpc>
              </a:pPr>
              <a:endParaRPr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59789" y="1313516"/>
            <a:ext cx="7818203" cy="6516859"/>
            <a:chOff x="0" y="-142875"/>
            <a:chExt cx="10424270" cy="868914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299945"/>
              <a:ext cx="10424270" cy="6246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079"/>
                </a:lnSpc>
              </a:pP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предполагает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выбор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вариантов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развития</a:t>
              </a:r>
              <a:r>
                <a:rPr lang="en-US" sz="2800" dirty="0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по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разным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траекториям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при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разных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взаимосвязях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структурных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соотношениях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Переход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от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имитации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сложившихся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процессов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тенденций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к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предвидению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будущего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развития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основан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на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построении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альтернатив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т.е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определения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нескольких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возможных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а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зачастую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800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противоположных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взаимоисключающих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путей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8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развития</a:t>
              </a:r>
              <a:r>
                <a:rPr lang="en-US" sz="28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0424270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99"/>
                </a:lnSpc>
              </a:pP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Принцип</a:t>
              </a:r>
              <a:r>
                <a:rPr lang="en-US" sz="3200" b="1" i="1" dirty="0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 </a:t>
              </a:r>
              <a:r>
                <a:rPr lang="en-US" sz="3200" b="1" i="1" dirty="0" err="1">
                  <a:solidFill>
                    <a:srgbClr val="2D3880"/>
                  </a:solidFill>
                  <a:latin typeface="Times New Roman" pitchFamily="18" charset="0"/>
                  <a:ea typeface="Glacial Indifference Bold Italics"/>
                  <a:cs typeface="Times New Roman" pitchFamily="18" charset="0"/>
                  <a:sym typeface="Glacial Indifference Bold Italics"/>
                </a:rPr>
                <a:t>альтернативности</a:t>
              </a:r>
              <a:endParaRPr lang="en-US" sz="32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endParaRPr>
            </a:p>
            <a:p>
              <a:pPr algn="l">
                <a:lnSpc>
                  <a:spcPts val="5099"/>
                </a:lnSpc>
              </a:pPr>
              <a:endParaRPr/>
            </a:p>
            <a:p>
              <a:pPr marL="0" lvl="0" indent="0" algn="l">
                <a:lnSpc>
                  <a:spcPts val="50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510487" y="1391374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11596" y="1391374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28477"/>
            <a:chOff x="0" y="0"/>
            <a:chExt cx="24384000" cy="48379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5492" b="39235"/>
            <a:stretch>
              <a:fillRect/>
            </a:stretch>
          </p:blipFill>
          <p:spPr>
            <a:xfrm>
              <a:off x="0" y="0"/>
              <a:ext cx="24384000" cy="483796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4025988"/>
            <a:ext cx="16230600" cy="5232312"/>
            <a:chOff x="0" y="0"/>
            <a:chExt cx="4274726" cy="1378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378058"/>
            </a:xfrm>
            <a:custGeom>
              <a:avLst/>
              <a:gdLst/>
              <a:ahLst/>
              <a:cxnLst/>
              <a:rect l="l" t="t" r="r" b="b"/>
              <a:pathLst>
                <a:path w="4274726" h="1378058">
                  <a:moveTo>
                    <a:pt x="0" y="0"/>
                  </a:moveTo>
                  <a:lnTo>
                    <a:pt x="4274726" y="0"/>
                  </a:lnTo>
                  <a:lnTo>
                    <a:pt x="4274726" y="1378058"/>
                  </a:lnTo>
                  <a:lnTo>
                    <a:pt x="0" y="1378058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1425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64256" y="4154019"/>
            <a:ext cx="11959488" cy="74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Принцип</a:t>
            </a:r>
            <a:r>
              <a:rPr lang="en-US" sz="45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5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историчности</a:t>
            </a:r>
            <a:endParaRPr lang="en-US" sz="4500" b="1" i="1" dirty="0">
              <a:solidFill>
                <a:srgbClr val="2D3880"/>
              </a:solidFill>
              <a:latin typeface="Times New Roman" pitchFamily="18" charset="0"/>
              <a:ea typeface="Cormorant Garamond Bold Italics"/>
              <a:cs typeface="Times New Roman" pitchFamily="18" charset="0"/>
              <a:sym typeface="Cormorant Garamond Bol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88630" y="5172075"/>
            <a:ext cx="13110740" cy="362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2400" dirty="0">
                <a:solidFill>
                  <a:srgbClr val="2D388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-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предполагает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рассмотрение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прогнозируемых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взаимосвязи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исторических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форм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Други?ми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словами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исходить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что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состояние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исследуемого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объекта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закономерный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результат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предшествующего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а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будущее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—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закономерный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результат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прошлом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настоящем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  <a:p>
            <a:pPr algn="ctr">
              <a:lnSpc>
                <a:spcPts val="4079"/>
              </a:lnSpc>
            </a:pPr>
            <a:endParaRPr sz="240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4079"/>
              </a:lnSpc>
            </a:pPr>
            <a:r>
              <a:rPr lang="en-US" sz="2400" b="1" i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НАУЧНЫЙ АНАЛИЗ ПРОГНОЗОВ ОСУЩЕСТВЛЯЕТСЯ В ТРИ СТАДИИ: РЕТРОСПЕКЦИЯ, ДИАГНОЗ, ПРОСПЕКЦИЯ.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2213536" y="0"/>
            <a:ext cx="6074464" cy="2573364"/>
          </a:xfrm>
          <a:custGeom>
            <a:avLst/>
            <a:gdLst/>
            <a:ahLst/>
            <a:cxnLst/>
            <a:rect l="l" t="t" r="r" b="b"/>
            <a:pathLst>
              <a:path w="6074464" h="2573364">
                <a:moveTo>
                  <a:pt x="0" y="0"/>
                </a:moveTo>
                <a:lnTo>
                  <a:pt x="6074464" y="0"/>
                </a:lnTo>
                <a:lnTo>
                  <a:pt x="6074464" y="2573364"/>
                </a:lnTo>
                <a:lnTo>
                  <a:pt x="0" y="2573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2463" y="2723296"/>
            <a:ext cx="1466396" cy="1239104"/>
          </a:xfrm>
          <a:custGeom>
            <a:avLst/>
            <a:gdLst/>
            <a:ahLst/>
            <a:cxnLst/>
            <a:rect l="l" t="t" r="r" b="b"/>
            <a:pathLst>
              <a:path w="1466396" h="1239104">
                <a:moveTo>
                  <a:pt x="0" y="0"/>
                </a:moveTo>
                <a:lnTo>
                  <a:pt x="1466396" y="0"/>
                </a:lnTo>
                <a:lnTo>
                  <a:pt x="1466396" y="1239104"/>
                </a:lnTo>
                <a:lnTo>
                  <a:pt x="0" y="12391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2463" y="5143500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1209" y="7790996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60626" y="2111148"/>
            <a:ext cx="14764204" cy="740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0"/>
              </a:lnSpc>
            </a:pP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Под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ретроспекцией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понимается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этап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котором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исследуется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история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развития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для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получения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его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систематизированного</a:t>
            </a:r>
            <a:r>
              <a:rPr lang="en-US" sz="2800" i="1" dirty="0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описания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этой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стадии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осуществляется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сбор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обработка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информации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оптимизация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состава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источников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уточнение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окончательное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формирование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структуры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состава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характеристик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</a:p>
          <a:p>
            <a:pPr algn="just">
              <a:lnSpc>
                <a:spcPts val="3910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3910"/>
              </a:lnSpc>
            </a:pP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Диагноз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—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этап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котором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исследуется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систематизированное</a:t>
            </a:r>
            <a:r>
              <a:rPr lang="en-US" sz="2800" i="1" dirty="0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описание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с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целью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выявления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тенденции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его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развития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выбора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моделей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методов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стадии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диагноза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производится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анализ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Анализ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заканчивается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выбором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и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обоснованием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модели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а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также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метода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</a:p>
          <a:p>
            <a:pPr algn="just">
              <a:lnSpc>
                <a:spcPts val="3910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ts val="3910"/>
              </a:lnSpc>
            </a:pPr>
            <a:r>
              <a:rPr lang="en-US" sz="2800" b="1" i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Проспекция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—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этап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котором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данным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диагноза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разрабатываются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прогнозы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будущего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развития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и </a:t>
            </a:r>
            <a:r>
              <a:rPr lang="en-US" sz="2800" i="1" dirty="0" err="1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производится</a:t>
            </a:r>
            <a:r>
              <a:rPr lang="en-US" sz="2800" i="1" dirty="0" smtClean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оценка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достоверности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точности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обоснованности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(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верификация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).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стадии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проспекции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выявляется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недостающая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информация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прогнозирования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уточняется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ранее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полученная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,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вносятся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коррективы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в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модель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прогнозируемого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объекта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в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соответствии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с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вновь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поступившей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 </a:t>
            </a:r>
            <a:r>
              <a:rPr lang="en-US" sz="2800" i="1" dirty="0" err="1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информацией</a:t>
            </a:r>
            <a:r>
              <a:rPr lang="en-US" sz="2800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4885" y="4600475"/>
            <a:ext cx="8142241" cy="5686525"/>
          </a:xfrm>
          <a:custGeom>
            <a:avLst/>
            <a:gdLst/>
            <a:ahLst/>
            <a:cxnLst/>
            <a:rect l="l" t="t" r="r" b="b"/>
            <a:pathLst>
              <a:path w="8142241" h="5686525">
                <a:moveTo>
                  <a:pt x="0" y="0"/>
                </a:moveTo>
                <a:lnTo>
                  <a:pt x="8142241" y="0"/>
                </a:lnTo>
                <a:lnTo>
                  <a:pt x="8142241" y="5686525"/>
                </a:lnTo>
                <a:lnTo>
                  <a:pt x="0" y="568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3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8225" y="0"/>
            <a:ext cx="9035562" cy="5321100"/>
            <a:chOff x="0" y="0"/>
            <a:chExt cx="2379736" cy="1401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79736" cy="1401442"/>
            </a:xfrm>
            <a:custGeom>
              <a:avLst/>
              <a:gdLst/>
              <a:ahLst/>
              <a:cxnLst/>
              <a:rect l="l" t="t" r="r" b="b"/>
              <a:pathLst>
                <a:path w="2379736" h="1401442">
                  <a:moveTo>
                    <a:pt x="0" y="0"/>
                  </a:moveTo>
                  <a:lnTo>
                    <a:pt x="2379736" y="0"/>
                  </a:lnTo>
                  <a:lnTo>
                    <a:pt x="2379736" y="1401442"/>
                  </a:lnTo>
                  <a:lnTo>
                    <a:pt x="0" y="1401442"/>
                  </a:lnTo>
                  <a:close/>
                </a:path>
              </a:pathLst>
            </a:custGeom>
            <a:solidFill>
              <a:srgbClr val="9D9D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379736" cy="1458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8878906" y="4561240"/>
            <a:ext cx="4280259" cy="1519719"/>
          </a:xfrm>
          <a:custGeom>
            <a:avLst/>
            <a:gdLst/>
            <a:ahLst/>
            <a:cxnLst/>
            <a:rect l="l" t="t" r="r" b="b"/>
            <a:pathLst>
              <a:path w="4280259" h="1519719">
                <a:moveTo>
                  <a:pt x="0" y="0"/>
                </a:moveTo>
                <a:lnTo>
                  <a:pt x="4280259" y="0"/>
                </a:lnTo>
                <a:lnTo>
                  <a:pt x="4280259" y="1519720"/>
                </a:lnTo>
                <a:lnTo>
                  <a:pt x="0" y="1519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174285" y="5398301"/>
            <a:ext cx="5251243" cy="4350179"/>
            <a:chOff x="0" y="-123825"/>
            <a:chExt cx="7001658" cy="5800239"/>
          </a:xfrm>
        </p:grpSpPr>
        <p:sp>
          <p:nvSpPr>
            <p:cNvPr id="8" name="TextBox 8"/>
            <p:cNvSpPr txBox="1"/>
            <p:nvPr/>
          </p:nvSpPr>
          <p:spPr>
            <a:xfrm>
              <a:off x="0" y="493370"/>
              <a:ext cx="7001658" cy="5183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00"/>
                </a:lnSpc>
              </a:pP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определяются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возможные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состояния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объекта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исходя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из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выдвинутых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рекомендаций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желаемого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поведения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объекта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Например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при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прогнозировании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спроса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предложения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разработку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норм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потребления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а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также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мер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стимулирующих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применение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таких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норм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(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воспитание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вкуса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потребителей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и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др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.).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3825"/>
              <a:ext cx="7001658" cy="621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</a:pP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При</a:t>
              </a:r>
              <a:r>
                <a:rPr lang="en-US" sz="2400" b="1" dirty="0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нормативном</a:t>
              </a:r>
              <a:r>
                <a:rPr lang="en-US" sz="2400" b="1" dirty="0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подходе</a:t>
              </a:r>
              <a:endPara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4285" y="1178480"/>
            <a:ext cx="5251243" cy="3478145"/>
            <a:chOff x="0" y="-123825"/>
            <a:chExt cx="7001658" cy="463752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93370"/>
              <a:ext cx="7001658" cy="4020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00"/>
                </a:lnSpc>
              </a:pP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определяются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возможные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состояния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объекта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прогнозирования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в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перспективе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с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учетом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сохранения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существующих</a:t>
              </a:r>
              <a:r>
                <a:rPr lang="en-US" sz="2400" dirty="0" smtClean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тенденций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развития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этого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объекта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При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этом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не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учитываются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условия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,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которые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могут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изменить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эти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 </a:t>
              </a:r>
              <a:r>
                <a:rPr lang="en-US" sz="2400" dirty="0" err="1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тенденции</a:t>
              </a:r>
              <a:r>
                <a:rPr lang="en-US" sz="2400" dirty="0">
                  <a:solidFill>
                    <a:srgbClr val="2D3880"/>
                  </a:solidFill>
                  <a:latin typeface="Times New Roman" pitchFamily="18" charset="0"/>
                  <a:ea typeface="Glacial Indifference"/>
                  <a:cs typeface="Times New Roman" pitchFamily="18" charset="0"/>
                  <a:sym typeface="Glacial Indifference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7001658" cy="621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</a:pP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При</a:t>
              </a:r>
              <a:r>
                <a:rPr lang="en-US" sz="2400" b="1" dirty="0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генетическом</a:t>
              </a:r>
              <a:r>
                <a:rPr lang="en-US" sz="2400" b="1" dirty="0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</a:t>
              </a: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подходе</a:t>
              </a:r>
              <a:endPara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43682" y="673000"/>
            <a:ext cx="7604647" cy="445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i="1" dirty="0">
                <a:solidFill>
                  <a:srgbClr val="ECECF3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ВЫЯВЛЕНИЕ ОБЪЕКТИВНЫХ АЛЬТЕРНАТИВ ИССЛЕДУЕМОГО ПРОЦЕССА И ТЕНДЕНЦИЙ ЕГО РАЗВИТИЯ НА ПЕРСПЕКТИВУ ПРЕДПОЛАГАЕТ НЕОБХОДИМОСТЬ ВЫБОРА МЕЖДУ ВЗАИМОИСКЛЮЧАЮЩИМИ ВОЗМОЖНОСТЯМИ. ВЫБОР И ОБОСНОВАНИЕ ВАРИАНТА ПРОГНОЗА ОСУЩЕСТВЛЯЕТСЯ НА ОСНОВЕ ГЕНЕТИЧЕСКОГО (ИССЛЕДОВА?ТЕЛЬСКОГО, ПОИСКОВОГО) И НОРМАТИВНОГО (ЦЕЛЕВОГО) ПОДХОДОВ.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628477"/>
            <a:chOff x="0" y="0"/>
            <a:chExt cx="24384000" cy="48379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9127" b="21092"/>
            <a:stretch>
              <a:fillRect/>
            </a:stretch>
          </p:blipFill>
          <p:spPr>
            <a:xfrm>
              <a:off x="0" y="0"/>
              <a:ext cx="24384000" cy="483796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4025988"/>
            <a:ext cx="16230600" cy="5232312"/>
            <a:chOff x="0" y="0"/>
            <a:chExt cx="4274726" cy="1378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378058"/>
            </a:xfrm>
            <a:custGeom>
              <a:avLst/>
              <a:gdLst/>
              <a:ahLst/>
              <a:cxnLst/>
              <a:rect l="l" t="t" r="r" b="b"/>
              <a:pathLst>
                <a:path w="4274726" h="1378058">
                  <a:moveTo>
                    <a:pt x="0" y="0"/>
                  </a:moveTo>
                  <a:lnTo>
                    <a:pt x="4274726" y="0"/>
                  </a:lnTo>
                  <a:lnTo>
                    <a:pt x="4274726" y="1378058"/>
                  </a:lnTo>
                  <a:lnTo>
                    <a:pt x="0" y="1378058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4726" cy="1425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33809" y="4464094"/>
            <a:ext cx="13220381" cy="425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Нормативное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исходит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общих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целей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стратегических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ориентиров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будущий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таком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подходе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рассматриваются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только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рациональные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варианты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т.е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варианты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поискового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которые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обеспечивают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попадание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требуемое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конечное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состояние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текущего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исходного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) с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учетом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существующих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ограничений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ресурсы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  <a:p>
            <a:pPr algn="ctr">
              <a:lnSpc>
                <a:spcPts val="4249"/>
              </a:lnSpc>
            </a:pPr>
            <a:endParaRPr sz="280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4249"/>
              </a:lnSpc>
            </a:pP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Особой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сложностью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разработки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обладают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макроэкономические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прогнозы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разрабатываемые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уровне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народного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хозяйства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отдельных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отраслей</a:t>
            </a:r>
            <a:r>
              <a:rPr lang="en-US" sz="28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(</a:t>
            </a:r>
            <a:r>
              <a:rPr lang="en-US" sz="28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рис</a:t>
            </a:r>
            <a:r>
              <a:rPr lang="en-US" sz="28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1.2).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2400" y="152400"/>
            <a:ext cx="18288000" cy="3628477"/>
            <a:chOff x="0" y="0"/>
            <a:chExt cx="24384000" cy="483796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t="25492" b="39235"/>
            <a:stretch>
              <a:fillRect/>
            </a:stretch>
          </p:blipFill>
          <p:spPr>
            <a:xfrm>
              <a:off x="0" y="0"/>
              <a:ext cx="24384000" cy="48379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1941" y="1502813"/>
            <a:ext cx="11744117" cy="8587886"/>
          </a:xfrm>
          <a:custGeom>
            <a:avLst/>
            <a:gdLst/>
            <a:ahLst/>
            <a:cxnLst/>
            <a:rect l="l" t="t" r="r" b="b"/>
            <a:pathLst>
              <a:path w="11744117" h="8587886">
                <a:moveTo>
                  <a:pt x="0" y="0"/>
                </a:moveTo>
                <a:lnTo>
                  <a:pt x="11744118" y="0"/>
                </a:lnTo>
                <a:lnTo>
                  <a:pt x="11744118" y="8587886"/>
                </a:lnTo>
                <a:lnTo>
                  <a:pt x="0" y="8587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5796756"/>
            <a:ext cx="5703543" cy="4490244"/>
          </a:xfrm>
          <a:custGeom>
            <a:avLst/>
            <a:gdLst/>
            <a:ahLst/>
            <a:cxnLst/>
            <a:rect l="l" t="t" r="r" b="b"/>
            <a:pathLst>
              <a:path w="5703543" h="4490244">
                <a:moveTo>
                  <a:pt x="0" y="4490244"/>
                </a:moveTo>
                <a:lnTo>
                  <a:pt x="5703543" y="4490244"/>
                </a:lnTo>
                <a:lnTo>
                  <a:pt x="5703543" y="0"/>
                </a:lnTo>
                <a:lnTo>
                  <a:pt x="0" y="0"/>
                </a:lnTo>
                <a:lnTo>
                  <a:pt x="0" y="4490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87794" y="6483050"/>
            <a:ext cx="3700206" cy="3803950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3189" y="554038"/>
            <a:ext cx="15501621" cy="7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4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Рис</a:t>
            </a:r>
            <a:r>
              <a:rPr lang="en-US" sz="4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. 1.2. </a:t>
            </a:r>
            <a:r>
              <a:rPr lang="en-US" sz="4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Комплексный</a:t>
            </a:r>
            <a:r>
              <a:rPr lang="en-US" sz="4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народно-хозяйственный</a:t>
            </a:r>
            <a:r>
              <a:rPr lang="en-US" sz="4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</a:t>
            </a:r>
            <a:r>
              <a:rPr lang="en-US" sz="4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66628" cy="10287000"/>
          </a:xfrm>
          <a:custGeom>
            <a:avLst/>
            <a:gdLst/>
            <a:ahLst/>
            <a:cxnLst/>
            <a:rect l="l" t="t" r="r" b="b"/>
            <a:pathLst>
              <a:path w="13066628" h="10287000">
                <a:moveTo>
                  <a:pt x="0" y="0"/>
                </a:moveTo>
                <a:lnTo>
                  <a:pt x="13066628" y="0"/>
                </a:lnTo>
                <a:lnTo>
                  <a:pt x="13066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17133" y="4158833"/>
            <a:ext cx="8115300" cy="420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810"/>
              </a:lnSpc>
            </a:pPr>
            <a:r>
              <a:rPr lang="en-US" sz="9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Спасибо</a:t>
            </a:r>
            <a:r>
              <a:rPr lang="en-US" sz="9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9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за</a:t>
            </a:r>
            <a:r>
              <a:rPr lang="en-US" sz="9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9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внимание</a:t>
            </a:r>
            <a:r>
              <a:rPr lang="en-US" sz="9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389940" y="6353814"/>
            <a:ext cx="5703543" cy="4490244"/>
          </a:xfrm>
          <a:custGeom>
            <a:avLst/>
            <a:gdLst/>
            <a:ahLst/>
            <a:cxnLst/>
            <a:rect l="l" t="t" r="r" b="b"/>
            <a:pathLst>
              <a:path w="5703543" h="4490244">
                <a:moveTo>
                  <a:pt x="0" y="4490244"/>
                </a:moveTo>
                <a:lnTo>
                  <a:pt x="5703543" y="4490244"/>
                </a:lnTo>
                <a:lnTo>
                  <a:pt x="5703543" y="0"/>
                </a:lnTo>
                <a:lnTo>
                  <a:pt x="0" y="0"/>
                </a:lnTo>
                <a:lnTo>
                  <a:pt x="0" y="449024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87794" y="6483050"/>
            <a:ext cx="3700206" cy="3803950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71506" y="1428724"/>
            <a:ext cx="16230600" cy="475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6" lvl="1" indent="-259083" algn="just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современных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умение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предвидеть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будущее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а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следовательно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влиять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социальные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становится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также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одним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самых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качеств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молодого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специалиста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  <a:p>
            <a:pPr algn="just">
              <a:lnSpc>
                <a:spcPts val="3360"/>
              </a:lnSpc>
            </a:pPr>
            <a:endParaRPr sz="2400">
              <a:latin typeface="Times New Roman" pitchFamily="18" charset="0"/>
              <a:cs typeface="Times New Roman" pitchFamily="18" charset="0"/>
            </a:endParaRPr>
          </a:p>
          <a:p>
            <a:pPr marL="518166" lvl="1" indent="-259083" algn="just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результате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изменений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организационных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форм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функционирования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предприятий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различных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отраслей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усложняются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социальные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связи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отношения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Поэтому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упор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приходится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делать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стандартные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а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способность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достаточно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оперативно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правильно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изменять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хозяйственную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ситуацию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искать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подход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являющийся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оптимальным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конкретных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</a:p>
          <a:p>
            <a:pPr algn="just">
              <a:lnSpc>
                <a:spcPts val="3360"/>
              </a:lnSpc>
            </a:pPr>
            <a:endParaRPr sz="2400">
              <a:latin typeface="Times New Roman" pitchFamily="18" charset="0"/>
              <a:cs typeface="Times New Roman" pitchFamily="18" charset="0"/>
            </a:endParaRPr>
          </a:p>
          <a:p>
            <a:pPr marL="518166" lvl="1" indent="-259083" algn="just">
              <a:lnSpc>
                <a:spcPts val="3360"/>
              </a:lnSpc>
              <a:buFont typeface="Arial"/>
              <a:buChar char="•"/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Сущность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данного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научного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учебного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направления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состоит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систематическом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анализе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социальных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процессов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через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призму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теоретико-методологических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принципов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выявления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проблем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тенденций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общественного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путей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управленческих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задач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6149633" y="6595205"/>
            <a:ext cx="5988735" cy="3480952"/>
          </a:xfrm>
          <a:custGeom>
            <a:avLst/>
            <a:gdLst/>
            <a:ahLst/>
            <a:cxnLst/>
            <a:rect l="l" t="t" r="r" b="b"/>
            <a:pathLst>
              <a:path w="5988735" h="3480952">
                <a:moveTo>
                  <a:pt x="0" y="0"/>
                </a:moveTo>
                <a:lnTo>
                  <a:pt x="5988734" y="0"/>
                </a:lnTo>
                <a:lnTo>
                  <a:pt x="5988734" y="3480952"/>
                </a:lnTo>
                <a:lnTo>
                  <a:pt x="0" y="348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86379" y="158754"/>
            <a:ext cx="12715243" cy="115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6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Введение</a:t>
            </a:r>
            <a:endParaRPr lang="en-US" sz="6000" b="1" i="1" dirty="0">
              <a:solidFill>
                <a:srgbClr val="2D3880"/>
              </a:solidFill>
              <a:latin typeface="Times New Roman" pitchFamily="18" charset="0"/>
              <a:ea typeface="Cormorant Garamond Bold Italics"/>
              <a:cs typeface="Times New Roman" pitchFamily="18" charset="0"/>
              <a:sym typeface="Cormorant Garamond Bold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26375" y="0"/>
            <a:ext cx="7232997" cy="10287000"/>
            <a:chOff x="0" y="0"/>
            <a:chExt cx="964399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930" r="48224"/>
            <a:stretch>
              <a:fillRect/>
            </a:stretch>
          </p:blipFill>
          <p:spPr>
            <a:xfrm>
              <a:off x="0" y="0"/>
              <a:ext cx="9643996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1445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43014" y="635871"/>
            <a:ext cx="9992929" cy="886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0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Основой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такого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подхода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принятии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управленческих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является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экономическое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призванное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выявить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общие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перспективы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тенденции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организационно-структурного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обеспечить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сбалансированность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краткосрочных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долгосрочных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программ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этом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важно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суметь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обнаружить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всю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совокупность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факторов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причин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определяющих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функционирование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исследуемой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хозяйственной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структуры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  <a:p>
            <a:pPr algn="l">
              <a:lnSpc>
                <a:spcPts val="3740"/>
              </a:lnSpc>
            </a:pPr>
            <a:endParaRPr sz="240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3740"/>
              </a:lnSpc>
            </a:pPr>
            <a:endParaRPr sz="240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ts val="3740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Трансформация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экономического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является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одним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важных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элементов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преобразований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способствующих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нормальному</a:t>
            </a:r>
            <a:r>
              <a:rPr lang="en-US" sz="24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функционированию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предприятий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изменяющихся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организационно-экономических</a:t>
            </a:r>
            <a:r>
              <a:rPr lang="en-US" sz="24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должна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быть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направлена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коренные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преобразования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прогностике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заключающиеся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способностей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самых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разнообразных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задач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управления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неустойчивости</a:t>
            </a:r>
            <a:r>
              <a:rPr lang="en-US" sz="24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внешней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среды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с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помощью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адекватного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инструментария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требующего</a:t>
            </a:r>
            <a:r>
              <a:rPr lang="en-US" sz="2400" dirty="0" smtClean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обоснования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установления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сферы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  </a:t>
            </a:r>
          </a:p>
          <a:p>
            <a:pPr algn="l">
              <a:lnSpc>
                <a:spcPts val="3060"/>
              </a:lnSpc>
            </a:pPr>
            <a:endParaRPr/>
          </a:p>
          <a:p>
            <a:pPr marL="0" lvl="0" indent="0" algn="l">
              <a:lnSpc>
                <a:spcPts val="306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1209989" y="4512168"/>
            <a:ext cx="9258979" cy="0"/>
          </a:xfrm>
          <a:prstGeom prst="line">
            <a:avLst/>
          </a:prstGeom>
          <a:ln w="38100" cap="flat">
            <a:solidFill>
              <a:srgbClr val="8382D1"/>
            </a:solidFill>
            <a:prstDash val="sysDot"/>
            <a:headEnd type="triangle" w="lg" len="med"/>
            <a:tailEnd type="triangle" w="lg" len="me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82390"/>
            <a:ext cx="7328478" cy="3104610"/>
          </a:xfrm>
          <a:custGeom>
            <a:avLst/>
            <a:gdLst/>
            <a:ahLst/>
            <a:cxnLst/>
            <a:rect l="l" t="t" r="r" b="b"/>
            <a:pathLst>
              <a:path w="7328478" h="3104610">
                <a:moveTo>
                  <a:pt x="0" y="0"/>
                </a:moveTo>
                <a:lnTo>
                  <a:pt x="7328478" y="0"/>
                </a:lnTo>
                <a:lnTo>
                  <a:pt x="7328478" y="3104610"/>
                </a:lnTo>
                <a:lnTo>
                  <a:pt x="0" y="310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77604" y="2663378"/>
            <a:ext cx="1466396" cy="1239104"/>
          </a:xfrm>
          <a:custGeom>
            <a:avLst/>
            <a:gdLst/>
            <a:ahLst/>
            <a:cxnLst/>
            <a:rect l="l" t="t" r="r" b="b"/>
            <a:pathLst>
              <a:path w="1466396" h="1239104">
                <a:moveTo>
                  <a:pt x="0" y="0"/>
                </a:moveTo>
                <a:lnTo>
                  <a:pt x="1466396" y="0"/>
                </a:lnTo>
                <a:lnTo>
                  <a:pt x="1466396" y="1239105"/>
                </a:lnTo>
                <a:lnTo>
                  <a:pt x="0" y="1239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77604" y="4570306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55388" y="6986920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2944" y="714344"/>
            <a:ext cx="15029960" cy="115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6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1.1. </a:t>
            </a:r>
            <a:r>
              <a:rPr lang="en-US" sz="6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Задачи</a:t>
            </a:r>
            <a:r>
              <a:rPr lang="en-US" sz="6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и </a:t>
            </a:r>
            <a:r>
              <a:rPr lang="en-US" sz="6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классификация</a:t>
            </a:r>
            <a:r>
              <a:rPr lang="en-US" sz="60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60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прогнозов</a:t>
            </a:r>
            <a:endParaRPr lang="en-US" sz="6000" b="1" i="1" dirty="0">
              <a:solidFill>
                <a:srgbClr val="2D3880"/>
              </a:solidFill>
              <a:latin typeface="Times New Roman" pitchFamily="18" charset="0"/>
              <a:ea typeface="Cormorant Garamond Bold Italics"/>
              <a:cs typeface="Times New Roman" pitchFamily="18" charset="0"/>
              <a:sym typeface="Cormorant Garamond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539553"/>
            <a:ext cx="5320224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Объективная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планирования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рыночной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прежде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всего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обусловлена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4209" y="2388627"/>
            <a:ext cx="8214294" cy="625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общественным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характером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производства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algn="l">
              <a:lnSpc>
                <a:spcPts val="4079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усложнением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межотраслевых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региональных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связей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algn="l">
              <a:lnSpc>
                <a:spcPts val="4079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необходимостью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поддержания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рациональных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народнохозяйственных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пропорций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  <a:p>
            <a:pPr algn="l">
              <a:lnSpc>
                <a:spcPts val="4079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неспособностью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рыночной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экономики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к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саморегулированию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особенно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кризисных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стадиях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воспроизводственных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циклов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  <a:p>
            <a:pPr algn="l">
              <a:lnSpc>
                <a:spcPts val="4079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marL="0" lvl="0" indent="0" algn="l">
              <a:lnSpc>
                <a:spcPts val="4079"/>
              </a:lnSpc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деятельностью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государства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как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субъекта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рыночных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отношений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89130" y="1055071"/>
            <a:ext cx="8398870" cy="8574601"/>
            <a:chOff x="0" y="0"/>
            <a:chExt cx="2212048" cy="2258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2048" cy="2258331"/>
            </a:xfrm>
            <a:custGeom>
              <a:avLst/>
              <a:gdLst/>
              <a:ahLst/>
              <a:cxnLst/>
              <a:rect l="l" t="t" r="r" b="b"/>
              <a:pathLst>
                <a:path w="2212048" h="2258331">
                  <a:moveTo>
                    <a:pt x="0" y="0"/>
                  </a:moveTo>
                  <a:lnTo>
                    <a:pt x="2212048" y="0"/>
                  </a:lnTo>
                  <a:lnTo>
                    <a:pt x="2212048" y="2258331"/>
                  </a:lnTo>
                  <a:lnTo>
                    <a:pt x="0" y="2258331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12048" cy="2305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91008" y="0"/>
            <a:ext cx="2598121" cy="2598121"/>
          </a:xfrm>
          <a:custGeom>
            <a:avLst/>
            <a:gdLst/>
            <a:ahLst/>
            <a:cxnLst/>
            <a:rect l="l" t="t" r="r" b="b"/>
            <a:pathLst>
              <a:path w="2598121" h="2598121">
                <a:moveTo>
                  <a:pt x="0" y="0"/>
                </a:moveTo>
                <a:lnTo>
                  <a:pt x="2598122" y="0"/>
                </a:lnTo>
                <a:lnTo>
                  <a:pt x="2598122" y="2598121"/>
                </a:lnTo>
                <a:lnTo>
                  <a:pt x="0" y="2598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7291008" y="7688879"/>
            <a:ext cx="2598121" cy="2598121"/>
          </a:xfrm>
          <a:custGeom>
            <a:avLst/>
            <a:gdLst/>
            <a:ahLst/>
            <a:cxnLst/>
            <a:rect l="l" t="t" r="r" b="b"/>
            <a:pathLst>
              <a:path w="2598121" h="2598121">
                <a:moveTo>
                  <a:pt x="2598122" y="2598121"/>
                </a:moveTo>
                <a:lnTo>
                  <a:pt x="0" y="2598121"/>
                </a:lnTo>
                <a:lnTo>
                  <a:pt x="0" y="0"/>
                </a:lnTo>
                <a:lnTo>
                  <a:pt x="2598122" y="0"/>
                </a:lnTo>
                <a:lnTo>
                  <a:pt x="2598122" y="259812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192356"/>
            <a:ext cx="7561369" cy="5797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В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условиях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социально-экономических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преобразований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и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кризиса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,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свойственных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переходной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экономике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,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значительно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усложняется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процесс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управления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хозяйственными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структурами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.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Возникают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новые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цели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и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задачи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,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изменяются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формы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собственности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предприятий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,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налаживаются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новые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хозяйственные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связи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,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формируются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рыночные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механизмы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управления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.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Многие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появляющиеся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в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связи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с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этим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проблемы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невозможно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решить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без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профессионального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менеджмента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,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который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носит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характер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непрерывного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процесса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через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реализацию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функций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 </a:t>
            </a:r>
            <a:r>
              <a:rPr lang="en-US" sz="2499" b="1" dirty="0" err="1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управления</a:t>
            </a:r>
            <a:r>
              <a:rPr lang="en-US" sz="2499" b="1" dirty="0">
                <a:solidFill>
                  <a:srgbClr val="2D3880"/>
                </a:solidFill>
                <a:latin typeface="Times New Roman" pitchFamily="18" charset="0"/>
                <a:ea typeface="Glacial Indifference Bold Italics"/>
                <a:cs typeface="Times New Roman" pitchFamily="18" charset="0"/>
                <a:sym typeface="Glacial Indifference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81163" y="1410350"/>
            <a:ext cx="6485003" cy="129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Особую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роль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в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современном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менеджменте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играет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стратегическое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управление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, </a:t>
            </a:r>
            <a:r>
              <a:rPr lang="en-US" sz="2400" b="1" dirty="0" err="1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включающее</a:t>
            </a:r>
            <a:r>
              <a:rPr lang="en-US" sz="2400" b="1" dirty="0">
                <a:solidFill>
                  <a:srgbClr val="2D3880"/>
                </a:solidFill>
                <a:latin typeface="Times New Roman" pitchFamily="18" charset="0"/>
                <a:ea typeface="Glacial Indifference Bold"/>
                <a:cs typeface="Times New Roman" pitchFamily="18" charset="0"/>
                <a:sym typeface="Glacial Indifference Bold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5279" y="3558630"/>
            <a:ext cx="5415413" cy="39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выработку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главной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цели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бизнеса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85279" y="4869270"/>
            <a:ext cx="5935373" cy="12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как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предвидение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результатов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происходящего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под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воздействием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существующих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факторов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85279" y="6896249"/>
            <a:ext cx="5935373" cy="170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перспективное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планирование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качестве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мер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необходимых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для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преодоления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отклонения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прогнозируемых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итогов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установленных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параметров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43308" y="3061652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5" y="0"/>
                </a:lnTo>
                <a:lnTo>
                  <a:pt x="1466395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43308" y="7229021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5" y="0"/>
                </a:lnTo>
                <a:lnTo>
                  <a:pt x="1466395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43308" y="5143500"/>
            <a:ext cx="1466396" cy="1466396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5" y="0"/>
                </a:lnTo>
                <a:lnTo>
                  <a:pt x="1466395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31905" cy="10287000"/>
            <a:chOff x="0" y="0"/>
            <a:chExt cx="166766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7662" cy="2709333"/>
            </a:xfrm>
            <a:custGeom>
              <a:avLst/>
              <a:gdLst/>
              <a:ahLst/>
              <a:cxnLst/>
              <a:rect l="l" t="t" r="r" b="b"/>
              <a:pathLst>
                <a:path w="1667662" h="2709333">
                  <a:moveTo>
                    <a:pt x="0" y="0"/>
                  </a:moveTo>
                  <a:lnTo>
                    <a:pt x="1667662" y="0"/>
                  </a:lnTo>
                  <a:lnTo>
                    <a:pt x="16676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9D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67662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49607"/>
            <a:ext cx="8115300" cy="5150128"/>
            <a:chOff x="0" y="0"/>
            <a:chExt cx="10820400" cy="686683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021" r="8645"/>
            <a:stretch>
              <a:fillRect/>
            </a:stretch>
          </p:blipFill>
          <p:spPr>
            <a:xfrm>
              <a:off x="0" y="0"/>
              <a:ext cx="10820400" cy="6866838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1573395" y="0"/>
            <a:ext cx="6714605" cy="10287000"/>
          </a:xfrm>
          <a:custGeom>
            <a:avLst/>
            <a:gdLst/>
            <a:ahLst/>
            <a:cxnLst/>
            <a:rect l="l" t="t" r="r" b="b"/>
            <a:pathLst>
              <a:path w="6714605" h="10287000">
                <a:moveTo>
                  <a:pt x="0" y="0"/>
                </a:moveTo>
                <a:lnTo>
                  <a:pt x="6714605" y="0"/>
                </a:lnTo>
                <a:lnTo>
                  <a:pt x="67146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724120" y="5931802"/>
            <a:ext cx="7535180" cy="3078997"/>
            <a:chOff x="0" y="-123825"/>
            <a:chExt cx="10046907" cy="4105330"/>
          </a:xfrm>
        </p:grpSpPr>
        <p:sp>
          <p:nvSpPr>
            <p:cNvPr id="9" name="TextBox 9"/>
            <p:cNvSpPr txBox="1"/>
            <p:nvPr/>
          </p:nvSpPr>
          <p:spPr>
            <a:xfrm>
              <a:off x="0" y="493370"/>
              <a:ext cx="10046907" cy="3488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00"/>
                </a:lnSpc>
              </a:pP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это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способ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научного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предвидения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в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котором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используется</a:t>
              </a:r>
              <a:r>
                <a:rPr lang="en-US" sz="2400" i="1" dirty="0" smtClean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как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накопленный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в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прошлом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опыт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так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текущие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допущения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насчет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будущего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с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целью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его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определения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т.е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.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научно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обоснованное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суждение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о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возможных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состояниях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объекта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в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будущем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об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альтернативных</a:t>
              </a:r>
              <a:r>
                <a:rPr lang="en-US" sz="2400" i="1" dirty="0" smtClean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путях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сроках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его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существования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10046907" cy="621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</a:pP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Прогнозирование</a:t>
              </a:r>
              <a:r>
                <a:rPr lang="en-US" sz="2400" b="1" dirty="0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-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24120" y="3356738"/>
            <a:ext cx="7535180" cy="2170095"/>
            <a:chOff x="0" y="-123825"/>
            <a:chExt cx="10046907" cy="28934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93370"/>
              <a:ext cx="10046907" cy="2276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00"/>
                </a:lnSpc>
              </a:pP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это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система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количественных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и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качественных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предплановых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изысканий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,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направленных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на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выяснение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возможного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 smtClean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состояния</a:t>
              </a:r>
              <a:r>
                <a:rPr lang="en-US" sz="2400" i="1" dirty="0" smtClean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и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результатов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деятельности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предприятия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 в </a:t>
              </a:r>
              <a:r>
                <a:rPr lang="en-US" sz="2400" i="1" dirty="0" err="1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перспективе</a:t>
              </a:r>
              <a:r>
                <a:rPr lang="en-US" sz="2400" i="1" dirty="0">
                  <a:solidFill>
                    <a:srgbClr val="2D3880"/>
                  </a:solidFill>
                  <a:latin typeface="Times New Roman" pitchFamily="18" charset="0"/>
                  <a:ea typeface="Glacial Indifference Italics"/>
                  <a:cs typeface="Times New Roman" pitchFamily="18" charset="0"/>
                  <a:sym typeface="Glacial Indifference Italics"/>
                </a:rPr>
                <a:t>.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10046907" cy="621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79"/>
                </a:lnSpc>
              </a:pPr>
              <a:r>
                <a:rPr lang="en-US" sz="2400" b="1" dirty="0" err="1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Прогнозирование</a:t>
              </a:r>
              <a:r>
                <a:rPr lang="en-US" sz="2400" b="1" dirty="0">
                  <a:solidFill>
                    <a:srgbClr val="2D3880"/>
                  </a:solidFill>
                  <a:latin typeface="Times New Roman" pitchFamily="18" charset="0"/>
                  <a:ea typeface="Glacial Indifference Bold"/>
                  <a:cs typeface="Times New Roman" pitchFamily="18" charset="0"/>
                  <a:sym typeface="Glacial Indifference Bold"/>
                </a:rPr>
                <a:t> -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300" y="3673941"/>
            <a:ext cx="8096500" cy="1861453"/>
            <a:chOff x="0" y="0"/>
            <a:chExt cx="2132412" cy="490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2412" cy="490259"/>
            </a:xfrm>
            <a:custGeom>
              <a:avLst/>
              <a:gdLst/>
              <a:ahLst/>
              <a:cxnLst/>
              <a:rect l="l" t="t" r="r" b="b"/>
              <a:pathLst>
                <a:path w="2132412" h="490259">
                  <a:moveTo>
                    <a:pt x="0" y="0"/>
                  </a:moveTo>
                  <a:lnTo>
                    <a:pt x="2132412" y="0"/>
                  </a:lnTo>
                  <a:lnTo>
                    <a:pt x="2132412" y="490259"/>
                  </a:lnTo>
                  <a:lnTo>
                    <a:pt x="0" y="490259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32412" cy="5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62800" y="7396847"/>
            <a:ext cx="8096500" cy="1861453"/>
            <a:chOff x="0" y="0"/>
            <a:chExt cx="2132412" cy="4902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32412" cy="490259"/>
            </a:xfrm>
            <a:custGeom>
              <a:avLst/>
              <a:gdLst/>
              <a:ahLst/>
              <a:cxnLst/>
              <a:rect l="l" t="t" r="r" b="b"/>
              <a:pathLst>
                <a:path w="2132412" h="490259">
                  <a:moveTo>
                    <a:pt x="0" y="0"/>
                  </a:moveTo>
                  <a:lnTo>
                    <a:pt x="2132412" y="0"/>
                  </a:lnTo>
                  <a:lnTo>
                    <a:pt x="2132412" y="490259"/>
                  </a:lnTo>
                  <a:lnTo>
                    <a:pt x="0" y="490259"/>
                  </a:lnTo>
                  <a:close/>
                </a:path>
              </a:pathLst>
            </a:custGeom>
            <a:solidFill>
              <a:srgbClr val="9D9D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132412" cy="5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535394"/>
            <a:ext cx="8096500" cy="1861453"/>
            <a:chOff x="0" y="0"/>
            <a:chExt cx="2132412" cy="4902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2412" cy="490259"/>
            </a:xfrm>
            <a:custGeom>
              <a:avLst/>
              <a:gdLst/>
              <a:ahLst/>
              <a:cxnLst/>
              <a:rect l="l" t="t" r="r" b="b"/>
              <a:pathLst>
                <a:path w="2132412" h="490259">
                  <a:moveTo>
                    <a:pt x="0" y="0"/>
                  </a:moveTo>
                  <a:lnTo>
                    <a:pt x="2132412" y="0"/>
                  </a:lnTo>
                  <a:lnTo>
                    <a:pt x="2132412" y="490259"/>
                  </a:lnTo>
                  <a:lnTo>
                    <a:pt x="0" y="490259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132412" cy="5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6300" y="7396847"/>
            <a:ext cx="8096500" cy="1861453"/>
            <a:chOff x="0" y="0"/>
            <a:chExt cx="2132412" cy="4902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2412" cy="490259"/>
            </a:xfrm>
            <a:custGeom>
              <a:avLst/>
              <a:gdLst/>
              <a:ahLst/>
              <a:cxnLst/>
              <a:rect l="l" t="t" r="r" b="b"/>
              <a:pathLst>
                <a:path w="2132412" h="490259">
                  <a:moveTo>
                    <a:pt x="0" y="0"/>
                  </a:moveTo>
                  <a:lnTo>
                    <a:pt x="2132412" y="0"/>
                  </a:lnTo>
                  <a:lnTo>
                    <a:pt x="2132412" y="490259"/>
                  </a:lnTo>
                  <a:lnTo>
                    <a:pt x="0" y="490259"/>
                  </a:lnTo>
                  <a:close/>
                </a:path>
              </a:pathLst>
            </a:custGeom>
            <a:solidFill>
              <a:srgbClr val="ECECF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132412" cy="5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6300" y="5535394"/>
            <a:ext cx="8096500" cy="1861453"/>
            <a:chOff x="0" y="0"/>
            <a:chExt cx="2132412" cy="4902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32412" cy="490259"/>
            </a:xfrm>
            <a:custGeom>
              <a:avLst/>
              <a:gdLst/>
              <a:ahLst/>
              <a:cxnLst/>
              <a:rect l="l" t="t" r="r" b="b"/>
              <a:pathLst>
                <a:path w="2132412" h="490259">
                  <a:moveTo>
                    <a:pt x="0" y="0"/>
                  </a:moveTo>
                  <a:lnTo>
                    <a:pt x="2132412" y="0"/>
                  </a:lnTo>
                  <a:lnTo>
                    <a:pt x="2132412" y="490259"/>
                  </a:lnTo>
                  <a:lnTo>
                    <a:pt x="0" y="490259"/>
                  </a:lnTo>
                  <a:close/>
                </a:path>
              </a:pathLst>
            </a:custGeom>
            <a:solidFill>
              <a:srgbClr val="9D9DE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132412" cy="54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V="1">
            <a:off x="0" y="23130"/>
            <a:ext cx="5372897" cy="2276154"/>
          </a:xfrm>
          <a:custGeom>
            <a:avLst/>
            <a:gdLst/>
            <a:ahLst/>
            <a:cxnLst/>
            <a:rect l="l" t="t" r="r" b="b"/>
            <a:pathLst>
              <a:path w="5372897" h="2276154">
                <a:moveTo>
                  <a:pt x="0" y="2276155"/>
                </a:moveTo>
                <a:lnTo>
                  <a:pt x="5372897" y="2276155"/>
                </a:lnTo>
                <a:lnTo>
                  <a:pt x="5372897" y="0"/>
                </a:lnTo>
                <a:lnTo>
                  <a:pt x="0" y="0"/>
                </a:lnTo>
                <a:lnTo>
                  <a:pt x="0" y="22761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 flipV="1">
            <a:off x="12915103" y="23731"/>
            <a:ext cx="5372897" cy="2276154"/>
          </a:xfrm>
          <a:custGeom>
            <a:avLst/>
            <a:gdLst/>
            <a:ahLst/>
            <a:cxnLst/>
            <a:rect l="l" t="t" r="r" b="b"/>
            <a:pathLst>
              <a:path w="5372897" h="2276154">
                <a:moveTo>
                  <a:pt x="5372897" y="2276155"/>
                </a:moveTo>
                <a:lnTo>
                  <a:pt x="0" y="2276155"/>
                </a:lnTo>
                <a:lnTo>
                  <a:pt x="0" y="0"/>
                </a:lnTo>
                <a:lnTo>
                  <a:pt x="5372897" y="0"/>
                </a:lnTo>
                <a:lnTo>
                  <a:pt x="5372897" y="22761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72842" y="2719740"/>
            <a:ext cx="4406991" cy="2395801"/>
          </a:xfrm>
          <a:custGeom>
            <a:avLst/>
            <a:gdLst/>
            <a:ahLst/>
            <a:cxnLst/>
            <a:rect l="l" t="t" r="r" b="b"/>
            <a:pathLst>
              <a:path w="4406991" h="2395801">
                <a:moveTo>
                  <a:pt x="0" y="0"/>
                </a:moveTo>
                <a:lnTo>
                  <a:pt x="4406991" y="0"/>
                </a:lnTo>
                <a:lnTo>
                  <a:pt x="4406991" y="2395800"/>
                </a:lnTo>
                <a:lnTo>
                  <a:pt x="0" y="2395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>
            <a:off x="3925229" y="409408"/>
            <a:ext cx="10437542" cy="239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0"/>
              </a:lnSpc>
              <a:spcBef>
                <a:spcPct val="0"/>
              </a:spcBef>
            </a:pP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В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качестве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основных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отличий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прогнозирования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от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планирования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называются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 </a:t>
            </a:r>
            <a:r>
              <a:rPr lang="en-US" sz="4600" b="1" i="1" dirty="0" err="1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следующие</a:t>
            </a:r>
            <a:r>
              <a:rPr lang="en-US" sz="4600" b="1" i="1" dirty="0">
                <a:solidFill>
                  <a:srgbClr val="2D3880"/>
                </a:solidFill>
                <a:latin typeface="Times New Roman" pitchFamily="18" charset="0"/>
                <a:ea typeface="Cormorant Garamond Bold Italics"/>
                <a:cs typeface="Times New Roman" pitchFamily="18" charset="0"/>
                <a:sym typeface="Cormorant Garamond Bold Italics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4571" y="3949040"/>
            <a:ext cx="7279958" cy="83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осуществляется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условиях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с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высокой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долей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неопределенности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или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случайности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6646" y="7462704"/>
            <a:ext cx="7875808" cy="12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большей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степени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ориентировано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исследование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развития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внешней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среды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хозяйственной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носит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системный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характер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62888" y="7462704"/>
            <a:ext cx="7296324" cy="12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связи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с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большим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периодом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упреждения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неопределенностью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используются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общие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расчетные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или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экспертные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нормы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21591" y="5810801"/>
            <a:ext cx="6585918" cy="12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объектом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чаще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всего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являются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совокупность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хозяйственной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системы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и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внешней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среды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78810" y="5601251"/>
            <a:ext cx="7426880" cy="170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прогнозирование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носит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информационный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консультативный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характер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принятие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решения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необязательно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, в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то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время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когда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планирование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носит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директивный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 </a:t>
            </a:r>
            <a:r>
              <a:rPr lang="en-US" sz="2400" dirty="0" err="1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характер</a:t>
            </a:r>
            <a:r>
              <a:rPr lang="en-US" sz="2400" dirty="0">
                <a:solidFill>
                  <a:srgbClr val="2D3880"/>
                </a:solidFill>
                <a:latin typeface="Times New Roman" pitchFamily="18" charset="0"/>
                <a:ea typeface="Glacial Indifference"/>
                <a:cs typeface="Times New Roman" pitchFamily="18" charset="0"/>
                <a:sym typeface="Glacial Indifference"/>
              </a:rPr>
              <a:t>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40330" y="3802755"/>
            <a:ext cx="7207340" cy="6135249"/>
          </a:xfrm>
          <a:custGeom>
            <a:avLst/>
            <a:gdLst/>
            <a:ahLst/>
            <a:cxnLst/>
            <a:rect l="l" t="t" r="r" b="b"/>
            <a:pathLst>
              <a:path w="7207340" h="6135249">
                <a:moveTo>
                  <a:pt x="0" y="0"/>
                </a:moveTo>
                <a:lnTo>
                  <a:pt x="7207340" y="0"/>
                </a:lnTo>
                <a:lnTo>
                  <a:pt x="7207340" y="6135248"/>
                </a:lnTo>
                <a:lnTo>
                  <a:pt x="0" y="6135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7742" y="828276"/>
            <a:ext cx="14852517" cy="265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i="1" dirty="0">
                <a:solidFill>
                  <a:srgbClr val="2D3880"/>
                </a:solidFill>
                <a:latin typeface="Times New Roman" pitchFamily="18" charset="0"/>
                <a:ea typeface="Glacial Indifference Italics"/>
                <a:cs typeface="Times New Roman" pitchFamily="18" charset="0"/>
                <a:sym typeface="Glacial Indifference Italics"/>
              </a:rPr>
              <a:t>ТАКИМ ОБРАЗОМ, ПРОГНОЗИРОВАНИЕ ПО СВОЕМУ СОСТАВУ ШИРЕ ПЛАНИРОВАНИЯ, ТАК КАК ВКЛЮЧАЕТ НЕ ТОЛЬКО ПОКАЗАТЕЛИ ДЕЯТЕЛЬНОСТИ ХОЗЯЙСТВУЮЩЕГО СУБЪЕКТА, НО И В БОЛЬШЕЙ СТЕПЕНИ УЧИТЫВАЕТ ИЗМЕНЯЮЩИЕСЯ ПАРАМЕТРЫ ВНЕШНЕЙ СРЕДЫ, А ТАКЖЕ ПРЕДСТАВЛЯЕТ СОБОЙ КОМПЛЕКС АРГУМЕНТИРОВАННЫХ ПРЕДПОЛОЖЕНИЙ (ВЫРАЖЕННЫХ В КАЧЕСТВЕННОЙ И КОЛИЧЕСТВЕННОЙ ФОРМАХ) ОТНОСИТЕЛЬНО БУДУЩИХ ПАРАМЕТРОВ ЭКОНОМИЧЕСКОЙ СИСТЕМЫ.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587794" y="6483050"/>
            <a:ext cx="3700206" cy="3803950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0" y="5796756"/>
            <a:ext cx="5703543" cy="4490244"/>
          </a:xfrm>
          <a:custGeom>
            <a:avLst/>
            <a:gdLst/>
            <a:ahLst/>
            <a:cxnLst/>
            <a:rect l="l" t="t" r="r" b="b"/>
            <a:pathLst>
              <a:path w="5703543" h="4490244">
                <a:moveTo>
                  <a:pt x="0" y="4490244"/>
                </a:moveTo>
                <a:lnTo>
                  <a:pt x="5703543" y="4490244"/>
                </a:lnTo>
                <a:lnTo>
                  <a:pt x="5703543" y="0"/>
                </a:lnTo>
                <a:lnTo>
                  <a:pt x="0" y="0"/>
                </a:lnTo>
                <a:lnTo>
                  <a:pt x="0" y="4490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2037</Words>
  <Application>Microsoft Office PowerPoint</Application>
  <PresentationFormat>Произвольный</PresentationFormat>
  <Paragraphs>145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Calibri</vt:lpstr>
      <vt:lpstr>Glacial Indifference</vt:lpstr>
      <vt:lpstr>Cormorant Garamond Bold Italics</vt:lpstr>
      <vt:lpstr>Glacial Indifference Bold Italics</vt:lpstr>
      <vt:lpstr>Glacial Indifference Bold</vt:lpstr>
      <vt:lpstr>Glacial Indifference Italics</vt:lpstr>
      <vt:lpstr>Cormorant Garamond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 3. Процесс прогнозирования. Задачи и принципы прогнозирования</dc:title>
  <dc:creator>User</dc:creator>
  <cp:lastModifiedBy>User</cp:lastModifiedBy>
  <cp:revision>2</cp:revision>
  <dcterms:created xsi:type="dcterms:W3CDTF">2006-08-16T00:00:00Z</dcterms:created>
  <dcterms:modified xsi:type="dcterms:W3CDTF">2024-10-19T20:57:52Z</dcterms:modified>
  <dc:identifier>DAGROP1iOSI</dc:identifier>
</cp:coreProperties>
</file>