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79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4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3. Передача данных по локальной сети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29" name="Группа  5"/>
          <p:cNvGrpSpPr/>
          <p:nvPr/>
        </p:nvGrpSpPr>
        <p:grpSpPr>
          <a:xfrm>
            <a:off x="685321" y="640080"/>
            <a:ext cx="6153495" cy="525272"/>
            <a:chOff x="909439" y="2101091"/>
            <a:chExt cx="6153495" cy="611814"/>
          </a:xfrm>
        </p:grpSpPr>
        <p:sp>
          <p:nvSpPr>
            <p:cNvPr id="503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2" name="Текст  5"/>
          <p:cNvSpPr txBox="1">
            <a:spLocks/>
          </p:cNvSpPr>
          <p:nvPr/>
        </p:nvSpPr>
        <p:spPr>
          <a:xfrm>
            <a:off x="685321" y="65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Три основных элемента коммуникации</a:t>
            </a:r>
          </a:p>
        </p:txBody>
      </p:sp>
      <p:grpSp>
        <p:nvGrpSpPr>
          <p:cNvPr id="5033" name="Группа  5"/>
          <p:cNvGrpSpPr/>
          <p:nvPr/>
        </p:nvGrpSpPr>
        <p:grpSpPr>
          <a:xfrm>
            <a:off x="685321" y="1275080"/>
            <a:ext cx="6153495" cy="525272"/>
            <a:chOff x="909439" y="2101091"/>
            <a:chExt cx="6153495" cy="611814"/>
          </a:xfrm>
        </p:grpSpPr>
        <p:sp>
          <p:nvSpPr>
            <p:cNvPr id="503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6" name="Текст  5"/>
          <p:cNvSpPr txBox="1">
            <a:spLocks/>
          </p:cNvSpPr>
          <p:nvPr/>
        </p:nvSpPr>
        <p:spPr>
          <a:xfrm>
            <a:off x="685321" y="129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Значение протоколов связи</a:t>
            </a:r>
          </a:p>
        </p:txBody>
      </p:sp>
      <p:grpSp>
        <p:nvGrpSpPr>
          <p:cNvPr id="5037" name="Группа  5"/>
          <p:cNvGrpSpPr/>
          <p:nvPr/>
        </p:nvGrpSpPr>
        <p:grpSpPr>
          <a:xfrm>
            <a:off x="685321" y="1910079"/>
            <a:ext cx="6153495" cy="525272"/>
            <a:chOff x="909439" y="2101091"/>
            <a:chExt cx="6153495" cy="611814"/>
          </a:xfrm>
        </p:grpSpPr>
        <p:sp>
          <p:nvSpPr>
            <p:cNvPr id="503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0" name="Текст  5"/>
          <p:cNvSpPr txBox="1">
            <a:spLocks/>
          </p:cNvSpPr>
          <p:nvPr/>
        </p:nvSpPr>
        <p:spPr>
          <a:xfrm>
            <a:off x="685321" y="1928367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Интернет и сетевые стандарты</a:t>
            </a:r>
          </a:p>
        </p:txBody>
      </p:sp>
      <p:grpSp>
        <p:nvGrpSpPr>
          <p:cNvPr id="5041" name="Группа  5"/>
          <p:cNvGrpSpPr/>
          <p:nvPr/>
        </p:nvGrpSpPr>
        <p:grpSpPr>
          <a:xfrm>
            <a:off x="685321" y="2545080"/>
            <a:ext cx="6153495" cy="525272"/>
            <a:chOff x="909439" y="2101091"/>
            <a:chExt cx="6153495" cy="611814"/>
          </a:xfrm>
        </p:grpSpPr>
        <p:sp>
          <p:nvSpPr>
            <p:cNvPr id="504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4" name="Текст  5"/>
          <p:cNvSpPr txBox="1">
            <a:spLocks/>
          </p:cNvSpPr>
          <p:nvPr/>
        </p:nvSpPr>
        <p:spPr>
          <a:xfrm>
            <a:off x="685321" y="256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Стеки протоколов и многоуровневые модели</a:t>
            </a:r>
          </a:p>
        </p:txBody>
      </p:sp>
      <p:grpSp>
        <p:nvGrpSpPr>
          <p:cNvPr id="5045" name="Группа  5"/>
          <p:cNvGrpSpPr/>
          <p:nvPr/>
        </p:nvGrpSpPr>
        <p:grpSpPr>
          <a:xfrm>
            <a:off x="685321" y="3180080"/>
            <a:ext cx="6153495" cy="525272"/>
            <a:chOff x="909439" y="2101091"/>
            <a:chExt cx="6153495" cy="611814"/>
          </a:xfrm>
        </p:grpSpPr>
        <p:sp>
          <p:nvSpPr>
            <p:cNvPr id="504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8" name="Текст  5"/>
          <p:cNvSpPr txBox="1">
            <a:spLocks/>
          </p:cNvSpPr>
          <p:nvPr/>
        </p:nvSpPr>
        <p:spPr>
          <a:xfrm>
            <a:off x="685321" y="319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Типы сетевых моделей</a:t>
            </a:r>
          </a:p>
        </p:txBody>
      </p:sp>
      <p:grpSp>
        <p:nvGrpSpPr>
          <p:cNvPr id="5049" name="Группа  5"/>
          <p:cNvGrpSpPr/>
          <p:nvPr/>
        </p:nvGrpSpPr>
        <p:grpSpPr>
          <a:xfrm>
            <a:off x="685321" y="3815080"/>
            <a:ext cx="6153495" cy="525272"/>
            <a:chOff x="909439" y="2101091"/>
            <a:chExt cx="6153495" cy="611814"/>
          </a:xfrm>
        </p:grpSpPr>
        <p:sp>
          <p:nvSpPr>
            <p:cNvPr id="505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2" name="Текст  5"/>
          <p:cNvSpPr txBox="1">
            <a:spLocks/>
          </p:cNvSpPr>
          <p:nvPr/>
        </p:nvSpPr>
        <p:spPr>
          <a:xfrm>
            <a:off x="685321" y="383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Модель OSI: разделение задач</a:t>
            </a:r>
          </a:p>
        </p:txBody>
      </p:sp>
      <p:grpSp>
        <p:nvGrpSpPr>
          <p:cNvPr id="5053" name="Группа  5"/>
          <p:cNvGrpSpPr/>
          <p:nvPr/>
        </p:nvGrpSpPr>
        <p:grpSpPr>
          <a:xfrm>
            <a:off x="685321" y="4450080"/>
            <a:ext cx="6153495" cy="525272"/>
            <a:chOff x="909439" y="2101091"/>
            <a:chExt cx="6153495" cy="611814"/>
          </a:xfrm>
        </p:grpSpPr>
        <p:sp>
          <p:nvSpPr>
            <p:cNvPr id="505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6" name="Текст  5"/>
          <p:cNvSpPr txBox="1">
            <a:spLocks/>
          </p:cNvSpPr>
          <p:nvPr/>
        </p:nvSpPr>
        <p:spPr>
          <a:xfrm>
            <a:off x="685321" y="446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Эволюция технологии Ethernet</a:t>
            </a:r>
          </a:p>
        </p:txBody>
      </p:sp>
      <p:grpSp>
        <p:nvGrpSpPr>
          <p:cNvPr id="5057" name="Группа  5"/>
          <p:cNvGrpSpPr/>
          <p:nvPr/>
        </p:nvGrpSpPr>
        <p:grpSpPr>
          <a:xfrm>
            <a:off x="685321" y="5085080"/>
            <a:ext cx="6153495" cy="525272"/>
            <a:chOff x="909439" y="2101091"/>
            <a:chExt cx="6153495" cy="611814"/>
          </a:xfrm>
        </p:grpSpPr>
        <p:sp>
          <p:nvSpPr>
            <p:cNvPr id="505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0" name="Текст  5"/>
          <p:cNvSpPr txBox="1">
            <a:spLocks/>
          </p:cNvSpPr>
          <p:nvPr/>
        </p:nvSpPr>
        <p:spPr>
          <a:xfrm>
            <a:off x="685321" y="510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Инкапсуляция и иерархическая структура сетей</a:t>
            </a:r>
          </a:p>
        </p:txBody>
      </p:sp>
      <p:grpSp>
        <p:nvGrpSpPr>
          <p:cNvPr id="5061" name="Группа  5"/>
          <p:cNvGrpSpPr/>
          <p:nvPr/>
        </p:nvGrpSpPr>
        <p:grpSpPr>
          <a:xfrm>
            <a:off x="685321" y="5720080"/>
            <a:ext cx="6153495" cy="525272"/>
            <a:chOff x="909439" y="2101091"/>
            <a:chExt cx="6153495" cy="611814"/>
          </a:xfrm>
        </p:grpSpPr>
        <p:sp>
          <p:nvSpPr>
            <p:cNvPr id="506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4" name="Текст  5"/>
          <p:cNvSpPr txBox="1">
            <a:spLocks/>
          </p:cNvSpPr>
          <p:nvPr/>
        </p:nvSpPr>
        <p:spPr>
          <a:xfrm>
            <a:off x="685321" y="573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9. Иерархические сети: уровни и адресация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основные принципы передачи данных по локальной сети: элементы коммуникации, роль протоколов и стандартов, многоуровневые сетевые модели.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также изучим эволюцию Ethernet, инкапсуляцию и иерархическое построение сетей.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3. Передача данных по локальной сети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основных элемента коммуникации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FaExchange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цель любой сети — обеспечить связь и обмен информацией. Любой способ обмена сообщениями включает три элемента.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Источник сообщения (отправитель)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или электронное устройство, которое передаёт информацию из исходной точки.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Получатель (адресат)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или устройство, которое принимает сообщение и интерпретирует его. Это конечная точка сообщения.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Среда передачи (канал)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или логический путь от источника к получателю: кабель, беспроводной сигнал и т. д.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Согласованная работа этих элементов обеспечивает эффективный обмен данными.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57800" y="182880"/>
            <a:ext cx="4983480" cy="11430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протоколов связи</a:t>
            </a:r>
          </a:p>
        </p:txBody>
      </p:sp>
      <p:pic>
        <p:nvPicPr>
          <p:cNvPr id="6" name="Picture 5" descr="img_03_3.jpg"/>
          <p:cNvPicPr>
            <a:picLocks noChangeAspect="1"/>
          </p:cNvPicPr>
          <p:nvPr/>
        </p:nvPicPr>
        <p:blipFill>
          <a:blip r:embed="rId3"/>
          <a:srcRect t="2948" b="2948"/>
          <a:stretch>
            <a:fillRect/>
          </a:stretch>
        </p:blipFill>
        <p:spPr>
          <a:xfrm>
            <a:off x="0" y="0"/>
            <a:ext cx="4855464" cy="6858000"/>
          </a:xfrm>
          <a:prstGeom prst="rect">
            <a:avLst/>
          </a:prstGeom>
        </p:spPr>
      </p:pic>
      <p:sp>
        <p:nvSpPr>
          <p:cNvPr id="5004" name="Прямоугольник  1"/>
          <p:cNvSpPr/>
          <p:nvPr/>
        </p:nvSpPr>
        <p:spPr>
          <a:xfrm>
            <a:off x="5367528" y="146304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05" name="Текст 5005"/>
          <p:cNvSpPr txBox="1"/>
          <p:nvPr/>
        </p:nvSpPr>
        <p:spPr>
          <a:xfrm>
            <a:off x="5257800" y="1783080"/>
            <a:ext cx="484632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 общение людей, обмен данными в сети подчиняется определённым правилам и соглашениям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протоколам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 определяют: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отправитель и кто получатель;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согласованный способ общения (например, e-mail, чат);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«язык» и его грамматику;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и время доставки;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подтверждению получения.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протоколы так важны?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устройства используют разные протоколы, они не поймут друг друга. Протоколы описывают формат, порядок и синхронизацию сообщений, позволяя компьютерам разных производителей работать вместе.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и сетевые стандарты</a:t>
            </a:r>
          </a:p>
        </p:txBody>
      </p:sp>
      <p:sp>
        <p:nvSpPr>
          <p:cNvPr id="500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8" name="Picture 5007" descr="FaGlo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постоянный рост числа подключённых устройств и развитие технологий, службы Интернета работают стабильно. Это возможно благодаря стандартам.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стандарт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набор правил, определяющих порядок выполнения действий. Сетевые и интернет-стандарты гарантируют, что устройства разных производителей смогут взаимодействовать.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стандартов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 информацией между разными устройствами;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правила форматирования, приёма и отправки сообщений (например, электронной почты);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смартфона и компьютера по одним и тем же стандартам.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стандарты разрабатывают и публикуют различные организации. Развитием стандартов Интернета занимается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IETF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сами стандарты публикуются в документах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RFC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(Request for Comments).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Стеки протоколов и многоуровневые модели</a:t>
            </a:r>
          </a:p>
        </p:txBody>
      </p:sp>
      <p:sp>
        <p:nvSpPr>
          <p:cNvPr id="500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1" name="Picture 5010" descr="img_03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обмена данными между хостами нужно взаимодействие нескольких протоколов. Вместе они образуют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 протоколов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стека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верхнего уровня пользуется услугами протоколов нижних уровней;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функций позволяет уровням работать независимо;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работа браузера не зависит от способа подключения — проводного или беспроводного.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многоуровневых моделей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упрощают разработку протоколов;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разным производителям создавать совместимые продукты;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технологии можно вносить на одном уровне;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 общий язык для описания сетевых функций.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57800" y="182880"/>
            <a:ext cx="4983480" cy="11430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сетевых моделей</a:t>
            </a:r>
          </a:p>
        </p:txBody>
      </p:sp>
      <p:pic>
        <p:nvPicPr>
          <p:cNvPr id="6" name="Picture 5" descr="img_03_6.jpg"/>
          <p:cNvPicPr>
            <a:picLocks noChangeAspect="1"/>
          </p:cNvPicPr>
          <p:nvPr/>
        </p:nvPicPr>
        <p:blipFill>
          <a:blip r:embed="rId3"/>
          <a:srcRect t="2948" b="2948"/>
          <a:stretch>
            <a:fillRect/>
          </a:stretch>
        </p:blipFill>
        <p:spPr>
          <a:xfrm>
            <a:off x="0" y="0"/>
            <a:ext cx="4855464" cy="6858000"/>
          </a:xfrm>
          <a:prstGeom prst="rect">
            <a:avLst/>
          </a:prstGeom>
        </p:spPr>
      </p:pic>
      <p:sp>
        <p:nvSpPr>
          <p:cNvPr id="5012" name="Прямоугольник  1"/>
          <p:cNvSpPr/>
          <p:nvPr/>
        </p:nvSpPr>
        <p:spPr>
          <a:xfrm>
            <a:off x="5367528" y="146304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13" name="Текст 5013"/>
          <p:cNvSpPr txBox="1"/>
          <p:nvPr/>
        </p:nvSpPr>
        <p:spPr>
          <a:xfrm>
            <a:off x="5257800" y="1783080"/>
            <a:ext cx="484632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описания сетевого взаимодействия используются модели двух основных типов.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Протокольные модели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структуре конкретного набора протоколов и описывают функции, необходимые для взаимодействия пользователей с сетью. Пример — модель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TCP/IP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Эталонные модели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Описывают функции, которые должны выполняться на каждом уровне, но не определяют, как именно они реализуются. Служат для понимания работы сети и поиска неисправностей.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известный пример эталонной модели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(Open Systems Interconnection). Она описывает перемещение данных по сети в виде семи уровней.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OSI: разделение задач</a:t>
            </a:r>
          </a:p>
        </p:txBody>
      </p:sp>
      <p:sp>
        <p:nvSpPr>
          <p:cNvPr id="501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6" name="Picture 5015" descr="FaLayerGro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OSI делит передачу данных по сети на семь уровней. Каждый уровень решает свою часть общей задачи.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Прикладной уровень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работу сетевых приложений и процессов.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Уровень представления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Форматирование, шифрование и сжатие данных.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Сеансовый уровень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и управление сеансами связи между приложениями.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Транспортный уровень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Сегментация данных, контроль ошибок и управление потоком.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Сетевой уровень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Маршрутизация и логическая адресация (IP-адреса).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Канальный уровень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адресация (MAC-адреса), формирование кадров.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Физический уровень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битов по физической среде, аппаратная часть.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 технологии Ethernet</a:t>
            </a:r>
          </a:p>
        </p:txBody>
      </p:sp>
      <p:sp>
        <p:nvSpPr>
          <p:cNvPr id="501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9" name="Picture 5018" descr="img_03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самая распространённая технология проводных локальных сетей. Вначале у каждого производителя были свои несовместимые решения, затем технологию стандартизировали.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дала стандартизация Ethernet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упростилось проектирование сетей;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облегчилась разработка продуктов;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появилась конкуренция и выбор поставщиков;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 возможным соединять разные устройства;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упростилось обучение специалистов.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 Ethernet определяют формат данных и способ их передачи по проводной сети. Они работают на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1-м и 2-м уровнях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 OSI. Стандарты Ethernet разрабатывает институт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IEEE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(семейство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IEEE 802.3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Инкапсуляция и иерархическая структура сетей</a:t>
            </a:r>
          </a:p>
        </p:txBody>
      </p:sp>
      <p:sp>
        <p:nvSpPr>
          <p:cNvPr id="502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2" name="Picture 5021" descr="FaEnvel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Инкапсуляция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сообщение было доставлено и понято, его оформляют по установленным правилам. Процесс «упаковки» данных в формат, пригодный для передачи, с добавлением служебной информации называется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инкапсуляцией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 и MAC-адрес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 похож на конверт: в нём указаны адреса источника и назначения. Каждому хосту Ethernet назначен уникальный физический адрес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MAC-адрес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нужна иерархия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бы у миллионов хостов Интернета были только MAC-адреса, найти нужный было бы почти невозможно. Иерархическая архитектура делит большую сеть на меньшие управляемые части: это повышает производительность, упрощает управление и ограничивает распространение широковещательного трафика.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Иерархические сети: уровни и адресация</a:t>
            </a:r>
          </a:p>
        </p:txBody>
      </p:sp>
      <p:sp>
        <p:nvSpPr>
          <p:cNvPr id="502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5" name="Picture 5024" descr="img_03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07267"/>
          </a:xfrm>
          <a:prstGeom prst="rect">
            <a:avLst/>
          </a:prstGeom>
        </p:spPr>
      </p:pic>
      <p:sp>
        <p:nvSpPr>
          <p:cNvPr id="2" name="Текст 502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Иерархическая сеть состоит из трёх уровней, у каждого своя роль.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доступа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Подключает конечные устройства пользователей; хосты соединяются через коммутаторы.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распределения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Связывает разные сети и контролирует потоки данных между ними с помощью маршрутизаторов.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ядра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Высокоскоростная магистраль с резервными соединениями для быстрой передачи больших объёмов данных.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вида адресов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MAC-адрес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«прошит» в сетевом адаптере и не меняется, где бы ни находился хост.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Логический IP-адрес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назначается в зависимости от расположения хоста в сети (IPv4, IPv6).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следующей лекции: сравните уровни моделей OSI и TCP/IP и повторите процесс инкапсуляции.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описать передачу данных по уровням OSI, объяснить инкапсуляцию и различать физическую и логическую адресацию.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 и стеки протоколов, модели OSI и TCP/IP, эволюция Ethernet, инкапсуляция, MAC- и IP-адреса, уровни иерархической сети.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элементы коммуникации, протоколы и стандарты, многоуровневые модели и иерархическое построение сетей.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28" name="Текст 5028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три элемента коммуникации.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протокол и что он определяет?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роль играют IETF и RFC?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стек протоколов?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протокольная модель отличается от эталонной?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уровни модели OSI.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инкапсуляция?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MAC-адрес отличается от IP-адреса?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1122</Words>
  <Application>Microsoft Office PowerPoint</Application>
  <PresentationFormat>Широкоэкранный</PresentationFormat>
  <Paragraphs>141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3. Передача данных по локальной сети</vt:lpstr>
      <vt:lpstr>Три основных элемента коммуникации</vt:lpstr>
      <vt:lpstr>Значение протоколов связи</vt:lpstr>
      <vt:lpstr>Интернет и сетевые стандарты</vt:lpstr>
      <vt:lpstr>Стеки протоколов и многоуровневые модели</vt:lpstr>
      <vt:lpstr>Типы сетевых моделей</vt:lpstr>
      <vt:lpstr>Модель OSI: разделение задач</vt:lpstr>
      <vt:lpstr>Эволюция технологии Ethernet</vt:lpstr>
      <vt:lpstr>Инкапсуляция и иерархическая структура сетей</vt:lpstr>
      <vt:lpstr>Иерархические сети: уровни и адресация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19</cp:revision>
  <dcterms:created xsi:type="dcterms:W3CDTF">2019-12-09T08:36:04Z</dcterms:created>
  <dcterms:modified xsi:type="dcterms:W3CDTF">2026-09-29T06:10:59Z</dcterms:modified>
</cp:coreProperties>
</file>