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9" r:id="rId14"/>
    <p:sldId id="288" r:id="rId15"/>
    <p:sldId id="289" r:id="rId16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3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188720" y="1810512"/>
            <a:ext cx="950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курса: «Основы кибербезопасности»</a:t>
            </a:r>
          </a:p>
          <a:p>
            <a:pPr algn="ctr">
              <a:spcBef>
                <a:spcPts val="200"/>
              </a:spcBef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1. Введение в кибербезопасность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31" name="Группа  5"/>
          <p:cNvGrpSpPr/>
          <p:nvPr/>
        </p:nvGrpSpPr>
        <p:grpSpPr>
          <a:xfrm>
            <a:off x="685321" y="640080"/>
            <a:ext cx="6153495" cy="604647"/>
            <a:chOff x="909439" y="2101091"/>
            <a:chExt cx="6153495" cy="611814"/>
          </a:xfrm>
        </p:grpSpPr>
        <p:sp>
          <p:nvSpPr>
            <p:cNvPr id="503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4" name="Текст  5"/>
          <p:cNvSpPr txBox="1">
            <a:spLocks/>
          </p:cNvSpPr>
          <p:nvPr/>
        </p:nvSpPr>
        <p:spPr>
          <a:xfrm>
            <a:off x="685321" y="6583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Что такое кибербезопасность</a:t>
            </a:r>
          </a:p>
        </p:txBody>
      </p:sp>
      <p:grpSp>
        <p:nvGrpSpPr>
          <p:cNvPr id="5035" name="Группа  5"/>
          <p:cNvGrpSpPr/>
          <p:nvPr/>
        </p:nvGrpSpPr>
        <p:grpSpPr>
          <a:xfrm>
            <a:off x="685321" y="1354455"/>
            <a:ext cx="6153495" cy="604647"/>
            <a:chOff x="909439" y="2101091"/>
            <a:chExt cx="6153495" cy="611814"/>
          </a:xfrm>
        </p:grpSpPr>
        <p:sp>
          <p:nvSpPr>
            <p:cNvPr id="503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8" name="Текст  5"/>
          <p:cNvSpPr txBox="1">
            <a:spLocks/>
          </p:cNvSpPr>
          <p:nvPr/>
        </p:nvSpPr>
        <p:spPr>
          <a:xfrm>
            <a:off x="685321" y="13727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Данные и их ценность</a:t>
            </a:r>
          </a:p>
        </p:txBody>
      </p:sp>
      <p:grpSp>
        <p:nvGrpSpPr>
          <p:cNvPr id="5039" name="Группа  5"/>
          <p:cNvGrpSpPr/>
          <p:nvPr/>
        </p:nvGrpSpPr>
        <p:grpSpPr>
          <a:xfrm>
            <a:off x="685321" y="2068830"/>
            <a:ext cx="6153495" cy="604647"/>
            <a:chOff x="909439" y="2101091"/>
            <a:chExt cx="6153495" cy="611814"/>
          </a:xfrm>
        </p:grpSpPr>
        <p:sp>
          <p:nvSpPr>
            <p:cNvPr id="504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2" name="Текст  5"/>
          <p:cNvSpPr txBox="1">
            <a:spLocks/>
          </p:cNvSpPr>
          <p:nvPr/>
        </p:nvSpPr>
        <p:spPr>
          <a:xfrm>
            <a:off x="685321" y="20871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Триада CIA: конфиденциальность, целостность, доступность</a:t>
            </a:r>
          </a:p>
        </p:txBody>
      </p:sp>
      <p:grpSp>
        <p:nvGrpSpPr>
          <p:cNvPr id="5043" name="Группа  5"/>
          <p:cNvGrpSpPr/>
          <p:nvPr/>
        </p:nvGrpSpPr>
        <p:grpSpPr>
          <a:xfrm>
            <a:off x="685321" y="2783205"/>
            <a:ext cx="6153495" cy="604647"/>
            <a:chOff x="909439" y="2101091"/>
            <a:chExt cx="6153495" cy="611814"/>
          </a:xfrm>
        </p:grpSpPr>
        <p:sp>
          <p:nvSpPr>
            <p:cNvPr id="5044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5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6" name="Текст  5"/>
          <p:cNvSpPr txBox="1">
            <a:spLocks/>
          </p:cNvSpPr>
          <p:nvPr/>
        </p:nvSpPr>
        <p:spPr>
          <a:xfrm>
            <a:off x="685321" y="28014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Модель AAA: аутентификация, авторизация, учёт</a:t>
            </a:r>
          </a:p>
        </p:txBody>
      </p:sp>
      <p:grpSp>
        <p:nvGrpSpPr>
          <p:cNvPr id="5047" name="Группа  5"/>
          <p:cNvGrpSpPr/>
          <p:nvPr/>
        </p:nvGrpSpPr>
        <p:grpSpPr>
          <a:xfrm>
            <a:off x="685321" y="3497580"/>
            <a:ext cx="6153495" cy="604647"/>
            <a:chOff x="909439" y="2101091"/>
            <a:chExt cx="6153495" cy="611814"/>
          </a:xfrm>
        </p:grpSpPr>
        <p:sp>
          <p:nvSpPr>
            <p:cNvPr id="5048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9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0" name="Текст  5"/>
          <p:cNvSpPr txBox="1">
            <a:spLocks/>
          </p:cNvSpPr>
          <p:nvPr/>
        </p:nvSpPr>
        <p:spPr>
          <a:xfrm>
            <a:off x="685321" y="35158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Угроза, уязвимость, риск</a:t>
            </a:r>
          </a:p>
        </p:txBody>
      </p:sp>
      <p:grpSp>
        <p:nvGrpSpPr>
          <p:cNvPr id="5051" name="Группа  5"/>
          <p:cNvGrpSpPr/>
          <p:nvPr/>
        </p:nvGrpSpPr>
        <p:grpSpPr>
          <a:xfrm>
            <a:off x="685321" y="4211955"/>
            <a:ext cx="6153495" cy="604647"/>
            <a:chOff x="909439" y="2101091"/>
            <a:chExt cx="6153495" cy="611814"/>
          </a:xfrm>
        </p:grpSpPr>
        <p:sp>
          <p:nvSpPr>
            <p:cNvPr id="505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4" name="Текст  5"/>
          <p:cNvSpPr txBox="1">
            <a:spLocks/>
          </p:cNvSpPr>
          <p:nvPr/>
        </p:nvSpPr>
        <p:spPr>
          <a:xfrm>
            <a:off x="685321" y="42302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Меры защиты информации</a:t>
            </a:r>
          </a:p>
        </p:txBody>
      </p:sp>
      <p:grpSp>
        <p:nvGrpSpPr>
          <p:cNvPr id="5055" name="Группа  5"/>
          <p:cNvGrpSpPr/>
          <p:nvPr/>
        </p:nvGrpSpPr>
        <p:grpSpPr>
          <a:xfrm>
            <a:off x="685321" y="4926330"/>
            <a:ext cx="6153495" cy="604647"/>
            <a:chOff x="909439" y="2101091"/>
            <a:chExt cx="6153495" cy="611814"/>
          </a:xfrm>
        </p:grpSpPr>
        <p:sp>
          <p:nvSpPr>
            <p:cNvPr id="505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8" name="Текст  5"/>
          <p:cNvSpPr txBox="1">
            <a:spLocks/>
          </p:cNvSpPr>
          <p:nvPr/>
        </p:nvSpPr>
        <p:spPr>
          <a:xfrm>
            <a:off x="685321" y="49446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Стандарты и подходы к кибербезопасности</a:t>
            </a:r>
          </a:p>
        </p:txBody>
      </p:sp>
      <p:grpSp>
        <p:nvGrpSpPr>
          <p:cNvPr id="5059" name="Группа  5"/>
          <p:cNvGrpSpPr/>
          <p:nvPr/>
        </p:nvGrpSpPr>
        <p:grpSpPr>
          <a:xfrm>
            <a:off x="685321" y="5640705"/>
            <a:ext cx="6153495" cy="604647"/>
            <a:chOff x="909439" y="2101091"/>
            <a:chExt cx="6153495" cy="611814"/>
          </a:xfrm>
        </p:grpSpPr>
        <p:sp>
          <p:nvSpPr>
            <p:cNvPr id="506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2" name="Текст  5"/>
          <p:cNvSpPr txBox="1">
            <a:spLocks/>
          </p:cNvSpPr>
          <p:nvPr/>
        </p:nvSpPr>
        <p:spPr>
          <a:xfrm>
            <a:off x="685321" y="56589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Кибербезопасность в Казахстане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лекции вводятся основные понятия кибербезопасности: что мы защищаем, от кого и какими средствами.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рассмотрим триаду конфиденциальности, целостности и доступности, модель AAA и основные подходы к построению защиты.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1. Введение в кибербезопасность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кибербезопасность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cy1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Кибербезопасность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это совокупность мер, технологий и процессов, направленных на защиту компьютерных систем, сетей, программ и данных от атак, повреждения и несанкционированного доступа.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это важно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 вся деятельность людей и организаций переместилась в цифровую среду;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стали ценным активом, и их пытаются украсть или испортить;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подключённых устройств растёт, а вместе с ним — число уязвимостей.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Уровни защиты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личный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аккаунты, устройства, персональные данные;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информационные системы, клиенты, репутация;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критическая инфраструктура и национальная безопасность.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и их ценность</a:t>
            </a:r>
          </a:p>
        </p:txBody>
      </p:sp>
      <p:sp>
        <p:nvSpPr>
          <p:cNvPr id="500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6" name="Picture 5005" descr="cy1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6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объект защиты —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Они хранятся на устройствах, передаются по сетям и обрабатываются приложениями.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 состояния данных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покое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хранятся на дисках, в базах, в облаке;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движении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передаются по сети;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обработке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используются в памяти приложения.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ценных данных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персональные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ФИО, ИИН, адрес, медицинские сведения;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номера карт, счета, платежи;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коммерческие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коммерческая тайна, разработки, базы клиентов;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сведения, составляющие государственные секреты.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Утечка данных приводит к финансовым потерям, штрафам и потере доверия.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Триада CIA: конфиденциальность, целостность, доступность</a:t>
            </a:r>
          </a:p>
        </p:txBody>
      </p:sp>
      <p:sp>
        <p:nvSpPr>
          <p:cNvPr id="5007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8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9" name="Picture 5008" descr="cy1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9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модель информационной безопасности —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триада CIA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Конфиденциальность (Confidentiality)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 к информации имеют только те, кому он разрешён. Средства: шифрование, аутентификация, разграничение доступа.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Целостность (Integrity)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не изменена несанкционированно и остаётся точной. Средства: хеш-функции, электронная подпись, контроль версий.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 (Availability)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Авторизованные пользователи получают доступ к информации тогда, когда он нужен. Средства: резервное копирование, отказоустойчивость, защита от DoS-атак.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Любой инцидент можно описать как нарушение одного или нескольких свойств триады.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AAA: аутентификация, авторизация, учёт</a:t>
            </a:r>
          </a:p>
        </p:txBody>
      </p:sp>
      <p:sp>
        <p:nvSpPr>
          <p:cNvPr id="5010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1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2" name="Picture 5011" descr="cy1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2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AAA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описывает, как система контролирует действия пользователей.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Аутентификация (Authentication)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Проверка, что пользователь действительно тот, за кого себя выдаёт: пароль, токен, отпечаток пальца.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Авторизация (Authorization)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того, что пользователю разрешено делать: читать, изменять, удалять, администрировать.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Учёт (Accounting)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действий пользователя: кто, когда и к каким ресурсам обращался. Журналы событий нужны для расследования инцидентов и аудита.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AAA реализуется в операционных системах, сетевом оборудовании (протоколы RADIUS, TACACS+) и облачных сервисах.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Угроза, уязвимость, риск</a:t>
            </a:r>
          </a:p>
        </p:txBody>
      </p:sp>
      <p:sp>
        <p:nvSpPr>
          <p:cNvPr id="5013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4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5" name="Picture 5014" descr="cy1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5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всё, что имеет ценность: данные, оборудование, ПО, репутация.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Уязвимость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слабое место системы: ошибка в программе, слабый пароль, открытый порт.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Угроза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потенциальное событие, способное нанести ущерб активу.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Атака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реализация угрозы через эксплуатацию уязвимости.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вероятность реализации угрозы с учётом возможного ущерба.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риском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 можно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снизить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(внедрить защиту),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(страхование, аутсорсинг),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(если ущерб мал) или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избежать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(отказаться от опасной деятельности).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защиты информации</a:t>
            </a:r>
          </a:p>
        </p:txBody>
      </p:sp>
      <p:sp>
        <p:nvSpPr>
          <p:cNvPr id="501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8" name="Picture 5017" descr="cy1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8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строится из мер трёх типов.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меры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Межсетевые экраны, антивирусы, шифрование, системы обнаружения вторжений, резервное копирование.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Организационные меры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 безопасности, регламенты, разграничение обязанностей, обучение сотрудников, контроль доступа в помещения.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Правовые меры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Законы, стандарты и договоры, устанавливающие ответственность за нарушения.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эшелонированной защиты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Defense in depth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несколько независимых уровней защиты. Если один уровень преодолён, атаку остановит следующий: периметр → сеть → узел → приложение → данные.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 и подходы к кибербезопасности</a:t>
            </a:r>
          </a:p>
        </p:txBody>
      </p:sp>
      <p:sp>
        <p:nvSpPr>
          <p:cNvPr id="501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1" name="Picture 5020" descr="cy1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1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строят защиту на основе признанных стандартов.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ISO/IEC 27001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требования к системе управления информационной безопасностью (СУИБ).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ISO/IEC 27002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набор рекомендуемых мер защиты.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NIST Cybersecurity Framework 2.0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шесть функций: Управлять (Govern), Идентифицировать, Защищать, Обнаруживать, Реагировать, Восстанавливать.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Жизненный цикл защиты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активы и риски.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Внедрить меры защиты.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 отслеживать события.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Реагировать на инциденты.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Восстанавливаться и совершенствовать защиту.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Кибербезопасность в Казахстане</a:t>
            </a:r>
          </a:p>
        </p:txBody>
      </p:sp>
      <p:sp>
        <p:nvSpPr>
          <p:cNvPr id="5022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3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4" name="Picture 5023" descr="cy1_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4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Казахстане кибербезопасность — часть национальной безопасности.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документы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РК «Об информатизации»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(2015) — требования к защите информационных систем.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РК «О персональных данных и их защите»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(2013) — правила обработки персональных данных.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кибербезопасности «Киберщит Казахстана»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(2017).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Уголовный кодекс РК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ответственность за правонарушения в сфере информатизации и связи.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Институты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KZ-CERT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служба реагирования на компьютерные инциденты;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координационный центр информационной безопасности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оперативные центры ИБ в организациях.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 лекция: «Киберугрозы и злоумышленники» — кто атакует и зачем.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классифицировать инцидент по нарушенному свойству CIA и предлагать технические, организационные и правовые меры защиты.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кибербезопасности, состояния и виды данных, триада CIA, модель AAA, угроза, уязвимость, риск, меры защиты, стандарты ISO 27001 и NIST CSF.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введены основные понятия кибербезопасности: объекты защиты, триада CIA, модель AAA, угрозы, уязвимости и риски.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5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6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7" name="Picture 5026" descr="cy_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7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Дайте определение кибербезопасности.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три состояния данных.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Раскройте свойства триады CIA.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аутентификация отличается от авторизации?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угроза отличается от уязвимости?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существуют способы обработки риска?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эшелонированная защита?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основные законы РК в области информационной безопасности.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</p:txBody>
      </p:sp>
      <p:sp>
        <p:nvSpPr>
          <p:cNvPr id="5028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9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30" name="Picture 5029" descr="cy_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30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Stallings W., Brown L. Computer Security: Principles and Practice. 4th ed. — Pearson, 2018.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Шаньгин В.Ф. Информационная безопасность компьютерных систем и сетей. — М.: ФОРУМ: ИНФРА-М, 2019.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NIST. The NIST Cybersecurity Framework (CSF) 2.0. — NIST CSWP 29, 2024.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Cisco Networking Academy. Introduction to Cybersecurity / Cybersecurity Essentials. — netacad.com.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1013</Words>
  <Application>Microsoft Office PowerPoint</Application>
  <PresentationFormat>Широкоэкранный</PresentationFormat>
  <Paragraphs>139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1. Введение в кибербезопасность</vt:lpstr>
      <vt:lpstr>Что такое кибербезопасность</vt:lpstr>
      <vt:lpstr>Данные и их ценность</vt:lpstr>
      <vt:lpstr>Триада CIA: конфиденциальность, целостность, доступность</vt:lpstr>
      <vt:lpstr>Модель AAA: аутентификация, авторизация, учёт</vt:lpstr>
      <vt:lpstr>Угроза, уязвимость, риск</vt:lpstr>
      <vt:lpstr>Меры защиты информации</vt:lpstr>
      <vt:lpstr>Стандарты и подходы к кибербезопасности</vt:lpstr>
      <vt:lpstr>Кибербезопасность в Казахстане</vt:lpstr>
      <vt:lpstr>Резюме темы</vt:lpstr>
      <vt:lpstr>Контрольные вопросы</vt:lpstr>
      <vt:lpstr>Список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18</cp:revision>
  <dcterms:created xsi:type="dcterms:W3CDTF">2019-12-09T08:36:04Z</dcterms:created>
  <dcterms:modified xsi:type="dcterms:W3CDTF">2026-09-29T06:32:22Z</dcterms:modified>
</cp:coreProperties>
</file>