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</p:sldMasterIdLst>
  <p:notesMasterIdLst>
    <p:notesMasterId r:id="rId32"/>
  </p:notes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4630400" cy="8229600"/>
  <p:notesSz cx="8229600" cy="146304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4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90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354F2-EFBE-95B0-B45D-862F9FC97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8E6E2E-A0FF-42E9-59FE-C0D54C1CB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886BAF-5BBB-F695-F3AF-5DFD8B3D2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A529-EF8C-F543-B80D-8090BA108A86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41CF5D-454D-4CA4-8732-91647B693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2A39CE-9B12-58A8-E17F-6EB4C32AF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D297A-622A-C04F-97B5-D22AA20696D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92064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F8FD4-A194-4B7C-AE83-CB2E050B0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EF8EE4-DB56-5C0B-9857-7CC63A3FD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37A1F5-E188-9E4F-CE3F-3CD7AA2D1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27635A-5BEE-BF08-4AC3-8361AC2F5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A7B484-F4F1-2646-E626-9B86DC91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69408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EFB97E-ED78-BE78-65C6-18289C3FAC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E1D00E-CA3F-C328-3D0E-5194D556F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B3B26-1B17-B21D-5CA6-A3DDA64DD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3ED3D5-C411-21FB-CE62-A706EA37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D82F6-3AD6-292E-4FED-ECACB453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111767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762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679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33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01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268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051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180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99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9B45-19B9-A100-E21F-F3FD4F5F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D5571-3A62-31CF-1404-B37A1C5D2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D281F1-F016-7C35-E18E-C23B8018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53DFE-00AD-3B38-5FF8-E4688EE2D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53ED08-0BFE-AFE9-3DB9-A453F93E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4871473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656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495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392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2477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753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163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896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739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1977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07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2149C-CB19-A247-0B98-077202627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634379-01A3-2BEB-B3FF-5CD08EA48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82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2A6A85-1E8B-B8EF-6AB5-7E249E6FF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1AB91A-4F07-CBE0-F38C-C06F6C17C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B723E9-8683-A82F-7020-828E0406B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2381046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6349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8645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07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885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1809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0347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635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942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189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35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E0A8E-1E2B-F144-83A2-5CCFC80A5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A6D39-E988-D417-8614-5E677B96CE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05BE9B-41A9-0625-BC62-CC4E95451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DCC0B9-9B63-256D-7324-597B55BD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B9002F-F983-7F2F-0F8A-AAF6380F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C670F2-FE44-4045-C807-AE097DE1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05655428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00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A5A83-2A8D-3FB4-A78D-F5A73AE4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21DCA9-6CE9-B946-BC65-CB783543D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0B792D-1363-60EB-7996-2BAD6D480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B556180-D03D-CF51-A193-2921835F8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659EDF9-F6A8-B752-0BFF-666145FCAA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80DB8A-EF76-1DE4-EE77-2BA1CFE92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2F2ABF-3288-D8B3-F4B1-448C3DB9F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D58F5A-7DEF-9AB5-99B5-8BA37152E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995143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8B94C-5BE6-21FB-B1B2-37EE5A1B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CC9E0C-0325-44AD-D6C0-00765EA5D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8BD1594-2B42-6664-4CB1-7664CAA0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AAE55A4-ACF3-CB2B-DBED-83E95B2A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882851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B02571-E399-5103-4DCC-10DD8E54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3B381B-3E69-C7F6-A6DE-CFA32FBBF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E8F70E-C6F7-8F31-53C2-20F3A2D5A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058545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F947A-E6DE-F434-A37E-FB5AE4C65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CFA70C-6609-EFD4-AD41-450066380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AAFBEC-35E3-A4C6-1C82-2A489202D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160633-610F-925E-231E-8D49C12A6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E766F8-0D58-9FE0-DF58-62404272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3B2EBA-3F17-B97A-F0E2-AEDBF9079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064233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32D46-F962-5767-3FB2-9BCB499C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EF54F8-6A39-31C0-2E54-F8D259B0F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F466A0-2B98-04CD-7CE7-4C96B17B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17841C-09D8-DD0A-A27B-EC136CDCB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DE9611-45A2-0B62-E44E-F6051DC8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7494BD-63E6-CF5D-F85E-8157061E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064994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14173-A075-9AA0-99BF-AEADEAA55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3B9119-C2B5-2674-8B51-A6FECBC6A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76C42-305D-D7CA-D500-9E42DCAD0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335C-445F-6B4F-965F-AF6AC2105887}" type="datetimeFigureOut">
              <a:rPr lang="ru-KZ" smtClean="0"/>
              <a:t>02.11.2024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6FA0D8-08D6-5C17-C1B4-8BEFF87E0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D9A2B0-E7C7-9780-7DBF-5F2EC502A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CACF61-A21C-7747-9FBA-76E6C590682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9684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63" y="0"/>
            <a:ext cx="6417944" cy="819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3354229" y="509184"/>
            <a:ext cx="6964150" cy="3877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920" i="1" dirty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C7B259-F47A-475A-BCA2-0EC5F1B97819}"/>
              </a:ext>
            </a:extLst>
          </p:cNvPr>
          <p:cNvSpPr txBox="1"/>
          <p:nvPr/>
        </p:nvSpPr>
        <p:spPr>
          <a:xfrm>
            <a:off x="2743201" y="1371582"/>
            <a:ext cx="9117104" cy="123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92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92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92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92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lang="ru-RU" sz="19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92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92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68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3628998" y="2228838"/>
            <a:ext cx="9376996" cy="2613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162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62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62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80" b="1" i="1" dirty="0">
                <a:latin typeface="Times New Roman" pitchFamily="18" charset="0"/>
                <a:cs typeface="Times New Roman" pitchFamily="18" charset="0"/>
              </a:rPr>
              <a:t>Лекция №</a:t>
            </a:r>
            <a:r>
              <a:rPr lang="en-US" sz="2880" b="1" i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8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88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Научно-техническое прогнозирование. Прогнозирование научно-технического прогресса (НТП). Формирование комплексной научно-исследовательской программы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5287328" y="6026467"/>
            <a:ext cx="184731" cy="341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62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8" y="5308888"/>
            <a:ext cx="2828945" cy="266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514962" y="6086489"/>
            <a:ext cx="54864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160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sz="2160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sz="2160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sz="2160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sz="2160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sz="216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60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sz="216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66115" y="1096208"/>
            <a:ext cx="7984569" cy="1035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r>
              <a:rPr lang="en-US" sz="3250" b="1" kern="0" spc="-98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Особенности прогнозирования научно-технического прогресса</a:t>
            </a:r>
            <a:endParaRPr lang="en-US" sz="3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66115" y="2379702"/>
            <a:ext cx="3909536" cy="2293977"/>
          </a:xfrm>
          <a:prstGeom prst="roundRect">
            <a:avLst>
              <a:gd name="adj" fmla="val 3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39351" y="2552938"/>
            <a:ext cx="2744510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Многофакторный Характер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39351" y="2910959"/>
            <a:ext cx="3563064" cy="1589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Прогнозирование НТП учитывает множество взаимосвязанных факторов, таких как экономические, социальные, политические, культурные и экологические условия. Это требует комплексного подхода и междисциплинарного анализа.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41268" y="2379702"/>
            <a:ext cx="3909536" cy="2293977"/>
          </a:xfrm>
          <a:prstGeom prst="roundRect">
            <a:avLst>
              <a:gd name="adj" fmla="val 3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14503" y="2552938"/>
            <a:ext cx="2837378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Высокая Неопределенность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14503" y="2910959"/>
            <a:ext cx="3563064" cy="1589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Из-за скорости технологических изменений и трудности предсказания научных открытий, прогнозирование НТП сопряжено с высокой степенью неопределенности. Необходимо использовать гибкие методы и сценарный подход.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66115" y="4839295"/>
            <a:ext cx="3909536" cy="2293977"/>
          </a:xfrm>
          <a:prstGeom prst="roundRect">
            <a:avLst>
              <a:gd name="adj" fmla="val 3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39351" y="5012531"/>
            <a:ext cx="2606040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Долгосрочные Горизонты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39351" y="5370552"/>
            <a:ext cx="3563064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Полное проявление последствий НТП может занимать десятилетия или даже столетия. Прогнозы должны учитывать долгосрочные эффекты и возможные побочные явления.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0141268" y="4839295"/>
            <a:ext cx="3909536" cy="2293977"/>
          </a:xfrm>
          <a:prstGeom prst="roundRect">
            <a:avLst>
              <a:gd name="adj" fmla="val 30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314503" y="5012531"/>
            <a:ext cx="2925961" cy="258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Роль Человеческого Фактора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314503" y="5370552"/>
            <a:ext cx="3563064" cy="1589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Креативность, изобретательность и целеполагание ученых и инженеров играют ключевую роль в научно-техническом развитии. Прогнозирование должно учитывать потенциал человеческого интеллекта.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9955" y="942142"/>
            <a:ext cx="7964091" cy="1579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100"/>
              </a:lnSpc>
              <a:buNone/>
            </a:pPr>
            <a:r>
              <a:rPr lang="en-US" sz="3300" b="1" kern="0" spc="-10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Использование методов экспертных оценок в научно-техническом прогнозировании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89955" y="2964299"/>
            <a:ext cx="379214" cy="379214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28782" y="3027402"/>
            <a:ext cx="101441" cy="252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137642" y="2964299"/>
            <a:ext cx="3080504" cy="263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650" b="1" kern="0" spc="-5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Сущность экспертных оценок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37642" y="3328749"/>
            <a:ext cx="3350181" cy="2427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Методы экспертных оценок основаны на систематическом сборе и анализе мнений высококвалифицированных специалистов по вопросам научно-технологического развития. Эксперты используют свой опыт, знания и интуицию для выдвижения обоснованных прогнозов и рекомендаций.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56296" y="2964299"/>
            <a:ext cx="379214" cy="379214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70001" y="3027402"/>
            <a:ext cx="151686" cy="252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203984" y="2964299"/>
            <a:ext cx="2106930" cy="263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650" b="1" kern="0" spc="-5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Группа экспертов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203984" y="3328749"/>
            <a:ext cx="3350181" cy="1887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получения достоверных экспертных оценок важен правильный подбор экспертной группы. Она должна включать специалистов различных областей, обладающих глубокими знаниями и практическим опытом в сфере научно-технического прогресса.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89955" y="6113859"/>
            <a:ext cx="379214" cy="379214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01754" y="6176963"/>
            <a:ext cx="155615" cy="252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950" b="1" kern="0" spc="-6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137642" y="6113859"/>
            <a:ext cx="2251948" cy="263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650" b="1" kern="0" spc="-50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Методы сбора оценок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137642" y="6478310"/>
            <a:ext cx="7416403" cy="809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Существуют различные методы сбора экспертных оценок, такие как анкетирование, интервьюирование, "мозговой штурм" и метод "Дельфи". Выбор метода зависит от количества экспертов, сложности вопроса и доступности информации.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292" y="489704"/>
            <a:ext cx="13383816" cy="1113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350"/>
              </a:lnSpc>
              <a:buNone/>
            </a:pPr>
            <a:r>
              <a:rPr lang="en-US" sz="3500" b="1" kern="0" spc="-105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Применение методов имитационного моделирования в научно-техническом прогнозировании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92" y="1959054"/>
            <a:ext cx="4283154" cy="26471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3292" y="4828699"/>
            <a:ext cx="3409831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Имитационное Моделирование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3292" y="5213747"/>
            <a:ext cx="4283154" cy="2564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Имитационное моделирование является мощным инструментом в научно-техническом прогнозировании, позволяющим создавать виртуальные модели сложных систем и процессов. Эти модели можно настраивать, изменять параметры и наблюдать, как они влияют на поведение системы, что помогает глубже понять ее динамику и вероятные сценарии развития.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504" y="1959054"/>
            <a:ext cx="4283273" cy="264723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73504" y="4828818"/>
            <a:ext cx="3837146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Анализ Данных и Прогнозирование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173504" y="5213866"/>
            <a:ext cx="4283273" cy="1994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 помощью имитационного моделирования можно собирать, обрабатывать и анализировать большие объемы данных, связанных с научно-техническим прогрессом. Это позволяет выявлять закономерности, тенденции и строить прогнозы, которые лежат в основе принятия важных стратегических решений.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834" y="1959054"/>
            <a:ext cx="4283273" cy="264723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23834" y="4828818"/>
            <a:ext cx="3252549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Междисциплинарный Подход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23834" y="5213866"/>
            <a:ext cx="4283273" cy="2279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Применение имитационного моделирования в научно-техническом прогнозировании требует тесного взаимодействия специалистов из различных областей - от программистов и инженеров до экономистов и управленцев. Такой междисциплинарный подход обеспечивает комплексный анализ проблемы и разработку наиболее эффективных решений.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4599" y="674132"/>
            <a:ext cx="7934801" cy="1079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3400" b="1" kern="0" spc="-102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Разработка сценариев развития научно-технического прогресса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52249" y="2013109"/>
            <a:ext cx="22860" cy="5542359"/>
          </a:xfrm>
          <a:prstGeom prst="roundRect">
            <a:avLst>
              <a:gd name="adj" fmla="val 317413"/>
            </a:avLst>
          </a:prstGeom>
          <a:solidFill>
            <a:srgbClr val="C0C1D7"/>
          </a:solidFill>
          <a:ln/>
        </p:spPr>
      </p:sp>
      <p:sp>
        <p:nvSpPr>
          <p:cNvPr id="5" name="Shape 2"/>
          <p:cNvSpPr/>
          <p:nvPr/>
        </p:nvSpPr>
        <p:spPr>
          <a:xfrm>
            <a:off x="1035129" y="2390299"/>
            <a:ext cx="604599" cy="22860"/>
          </a:xfrm>
          <a:prstGeom prst="roundRect">
            <a:avLst>
              <a:gd name="adj" fmla="val 317413"/>
            </a:avLst>
          </a:prstGeom>
          <a:solidFill>
            <a:srgbClr val="C0C1D7"/>
          </a:solidFill>
          <a:ln/>
        </p:spPr>
      </p:sp>
      <p:sp>
        <p:nvSpPr>
          <p:cNvPr id="6" name="Shape 3"/>
          <p:cNvSpPr/>
          <p:nvPr/>
        </p:nvSpPr>
        <p:spPr>
          <a:xfrm>
            <a:off x="669369" y="2207419"/>
            <a:ext cx="388620" cy="388620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11649" y="2272070"/>
            <a:ext cx="103942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13798" y="2185868"/>
            <a:ext cx="3591401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Анализ существующих тенденций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813798" y="2559368"/>
            <a:ext cx="6725603" cy="829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Первый шаг в разработке сценариев - тщательный анализ текущих тенденций и направлений научно-технического прогресса. Это позволяет выявить ключевые факторы, движущие силы и возможные точки бифуркации в развитии.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035129" y="4111109"/>
            <a:ext cx="604599" cy="22860"/>
          </a:xfrm>
          <a:prstGeom prst="roundRect">
            <a:avLst>
              <a:gd name="adj" fmla="val 317413"/>
            </a:avLst>
          </a:prstGeom>
          <a:solidFill>
            <a:srgbClr val="C0C1D7"/>
          </a:solidFill>
          <a:ln/>
        </p:spPr>
      </p:sp>
      <p:sp>
        <p:nvSpPr>
          <p:cNvPr id="11" name="Shape 8"/>
          <p:cNvSpPr/>
          <p:nvPr/>
        </p:nvSpPr>
        <p:spPr>
          <a:xfrm>
            <a:off x="669369" y="3928229"/>
            <a:ext cx="388620" cy="388620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85932" y="3992880"/>
            <a:ext cx="155496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813798" y="3906679"/>
            <a:ext cx="2742962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Выявление движущих сил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813798" y="4280178"/>
            <a:ext cx="6725603" cy="1105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Определение экономических, технологических, социальных и политических факторов, которые могут оказать наибольшее влияние на будущее развитие науки и техники. Эти факторы станут основой для построения различных сценариев.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035129" y="6108263"/>
            <a:ext cx="604599" cy="22860"/>
          </a:xfrm>
          <a:prstGeom prst="roundRect">
            <a:avLst>
              <a:gd name="adj" fmla="val 317413"/>
            </a:avLst>
          </a:prstGeom>
          <a:solidFill>
            <a:srgbClr val="C0C1D7"/>
          </a:solidFill>
          <a:ln/>
        </p:spPr>
      </p:sp>
      <p:sp>
        <p:nvSpPr>
          <p:cNvPr id="16" name="Shape 13"/>
          <p:cNvSpPr/>
          <p:nvPr/>
        </p:nvSpPr>
        <p:spPr>
          <a:xfrm>
            <a:off x="669369" y="5925383"/>
            <a:ext cx="388620" cy="388620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83908" y="5990034"/>
            <a:ext cx="159544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kern="0" spc="-6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813798" y="5903833"/>
            <a:ext cx="4523065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Формирование альтернативных сценариев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813798" y="6277332"/>
            <a:ext cx="6725603" cy="1105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 основе выявленных движущих сил разрабатываются различные альтернативные сценарии развития научно-технического прогресса. Каждый сценарий должен быть внутренне непротиворечивым, логически обоснованным и учитывать возможные события и их последствия.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7823" y="766405"/>
            <a:ext cx="13274754" cy="1210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b="1" kern="0" spc="-11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Формирование комплексной научно-исследовательской программы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77823" y="2460903"/>
            <a:ext cx="2964299" cy="605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5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Этапы разработки программы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77823" y="3259812"/>
            <a:ext cx="2964299" cy="4028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Эффективное формирование комплексной научно-исследовательской программы включает в себя несколько ключевых этапов. Это начинается с детального анализа целей и задач, а также оценки актуальности и потенциала организации. Затем следует определение тематики научно-исследовательских работ и необходимых ресурсов для их реализации.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22182" y="2460903"/>
            <a:ext cx="2964299" cy="605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5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Организация и управление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122182" y="3259812"/>
            <a:ext cx="2964299" cy="3719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Важным аспектом является также разработка эффективной системы организации и управления программой. Это предполагает четкое распределение ответственности, взаимодействие между участниками, а также регулярный мониторинг и контроль хода выполнения работ.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66541" y="2460903"/>
            <a:ext cx="2765703" cy="302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b="1" kern="0" spc="-5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Оценка эффективности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66541" y="2957155"/>
            <a:ext cx="2964299" cy="34091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Завершающим этапом является оценка эффективности реализации программы. Это включает в себя анализ достижения поставленных целей, рациональность использования ресурсов и выявление возможностей для дальнейшего совершенствования.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900" y="2485192"/>
            <a:ext cx="2964299" cy="22231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8412" y="495419"/>
            <a:ext cx="13373576" cy="1122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00"/>
              </a:lnSpc>
              <a:buNone/>
            </a:pPr>
            <a:r>
              <a:rPr lang="en-US" sz="3500" b="1" kern="0" spc="-106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Этапы разработки комплексной научно-исследовательской программы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28412" y="1976557"/>
            <a:ext cx="1671638" cy="1034415"/>
          </a:xfrm>
          <a:prstGeom prst="roundRect">
            <a:avLst>
              <a:gd name="adj" fmla="val 729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15578" y="2314218"/>
            <a:ext cx="90011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479596" y="2156103"/>
            <a:ext cx="2244328" cy="28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Определение целей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479596" y="2544247"/>
            <a:ext cx="416480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Четкая формулировка целей и задач программы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389823" y="3001447"/>
            <a:ext cx="11522393" cy="11430"/>
          </a:xfrm>
          <a:prstGeom prst="roundRect">
            <a:avLst>
              <a:gd name="adj" fmla="val 659759"/>
            </a:avLst>
          </a:prstGeom>
          <a:solidFill>
            <a:srgbClr val="C0C1D7"/>
          </a:solidFill>
          <a:ln/>
        </p:spPr>
      </p:sp>
      <p:sp>
        <p:nvSpPr>
          <p:cNvPr id="8" name="Shape 6"/>
          <p:cNvSpPr/>
          <p:nvPr/>
        </p:nvSpPr>
        <p:spPr>
          <a:xfrm>
            <a:off x="628412" y="3100745"/>
            <a:ext cx="3343394" cy="1034415"/>
          </a:xfrm>
          <a:prstGeom prst="roundRect">
            <a:avLst>
              <a:gd name="adj" fmla="val 729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15578" y="3438406"/>
            <a:ext cx="134660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151352" y="3280291"/>
            <a:ext cx="2244328" cy="28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Анализ потенциала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151352" y="3668435"/>
            <a:ext cx="4839057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Оценка научно-технических и ресурсных возможностей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061579" y="4125635"/>
            <a:ext cx="9850636" cy="11430"/>
          </a:xfrm>
          <a:prstGeom prst="roundRect">
            <a:avLst>
              <a:gd name="adj" fmla="val 659759"/>
            </a:avLst>
          </a:prstGeom>
          <a:solidFill>
            <a:srgbClr val="C0C1D7"/>
          </a:solidFill>
          <a:ln/>
        </p:spPr>
      </p:sp>
      <p:sp>
        <p:nvSpPr>
          <p:cNvPr id="13" name="Shape 11"/>
          <p:cNvSpPr/>
          <p:nvPr/>
        </p:nvSpPr>
        <p:spPr>
          <a:xfrm>
            <a:off x="628412" y="4224933"/>
            <a:ext cx="5015032" cy="1034415"/>
          </a:xfrm>
          <a:prstGeom prst="roundRect">
            <a:avLst>
              <a:gd name="adj" fmla="val 729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5578" y="4562594"/>
            <a:ext cx="138113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822990" y="4404479"/>
            <a:ext cx="2244328" cy="28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Разработка плана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22990" y="4792623"/>
            <a:ext cx="496002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Детальная проработка этапов и мероприятий программы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733217" y="5249823"/>
            <a:ext cx="8178998" cy="11430"/>
          </a:xfrm>
          <a:prstGeom prst="roundRect">
            <a:avLst>
              <a:gd name="adj" fmla="val 659759"/>
            </a:avLst>
          </a:prstGeom>
          <a:solidFill>
            <a:srgbClr val="C0C1D7"/>
          </a:solidFill>
          <a:ln/>
        </p:spPr>
      </p:sp>
      <p:sp>
        <p:nvSpPr>
          <p:cNvPr id="18" name="Shape 16"/>
          <p:cNvSpPr/>
          <p:nvPr/>
        </p:nvSpPr>
        <p:spPr>
          <a:xfrm>
            <a:off x="628412" y="5349121"/>
            <a:ext cx="6686788" cy="1034415"/>
          </a:xfrm>
          <a:prstGeom prst="roundRect">
            <a:avLst>
              <a:gd name="adj" fmla="val 729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5578" y="5686782"/>
            <a:ext cx="145018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4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494746" y="5528667"/>
            <a:ext cx="2517696" cy="280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Реализация и контроль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494746" y="5916811"/>
            <a:ext cx="4561165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Внедрение программы, мониторинг и корректировка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28412" y="6585466"/>
            <a:ext cx="13373576" cy="11487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Процесс разработки комплексной научно-исследовательской программы включает четыре ключевых этапа. Первый - определение четких целей и задач программы. Затем проводится всесторонний анализ научно-технического и ресурсного потенциала организации. На основе этого разрабатывается детальный план с конкретными этапами и мероприятиями. Заключительный шаг - реализация программы, ее мониторинг и при необходимости корректировка.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5333" y="765810"/>
            <a:ext cx="13119735" cy="1348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00" b="1" kern="0" spc="-12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Цели и задачи научно-исследовательской программы</a:t>
            </a: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3" y="2546390"/>
            <a:ext cx="539472" cy="539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5333" y="3301603"/>
            <a:ext cx="3443883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Четко определенные цели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55333" y="3768209"/>
            <a:ext cx="4157424" cy="2071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kern="0" spc="-3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Программа должна иметь ясно сформулированные цели, которые будут служить четким ориентирами для всех участников. Они должны быть конкретными, измеримыми и достижимыми в установленные сроки.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488" y="2546390"/>
            <a:ext cx="539472" cy="5394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6488" y="3301603"/>
            <a:ext cx="269783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Конкретные задачи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36488" y="3768209"/>
            <a:ext cx="4157424" cy="2071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kern="0" spc="-3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достижения поставленных целей необходимо определить четкий набор задач, распределенных по конкретным этапам и ответственным лицам. Это позволит эффективно контролировать ход выполнения программы.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7643" y="2546390"/>
            <a:ext cx="539472" cy="5394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7643" y="3301603"/>
            <a:ext cx="3290530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Ориентация на результат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7643" y="3768209"/>
            <a:ext cx="4157424" cy="2416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kern="0" spc="-3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Программа должна быть сфокусирована на достижении конкретных, измеримых результатов, которые послужат основой для дальнейшего развития и совершенствования научно-технического прогресса.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55333" y="6427946"/>
            <a:ext cx="13119735" cy="1035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650" kern="0" spc="-3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Грамотное определение целей и задач научно-исследовательской программы является фундаментом для ее успешной реализации. Они должны четко указывать, что именно необходимо достичь, в какие сроки и какими средствами. Только в этом случае программа сможет стать эффективным инструментом управления научно-техническим прогрессом.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066" y="1053584"/>
            <a:ext cx="9983867" cy="641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b="1" kern="0" spc="-12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Актуальность и значимость программы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18066" y="2207538"/>
            <a:ext cx="2923103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kern="0" spc="-6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Ответ на современные вызовы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18066" y="3053715"/>
            <a:ext cx="2923103" cy="3937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Предлагаемая научно-исследовательская программа носит высокоактуальный характер, так как позволит разработать решения для ключевых проблем отрасли в современных условиях. Она направлена на развитие перспективных технологий, которые будут востребованы в ближайшем будущем.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49328" y="2207538"/>
            <a:ext cx="2923103" cy="961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kern="0" spc="-6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Повышение конкурентоспособности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149328" y="3374231"/>
            <a:ext cx="2923103" cy="3609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Реализация данной программы позволит укрепить позиции организации на рынке за счет опережающего развития ключевых компетенций и внедрения инновационных разработок. Это создаст условия для повышения эффективности деятельности и упрочнения лидерства.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80590" y="2207538"/>
            <a:ext cx="2923103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kern="0" spc="-6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Обеспечение устойчивого роста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80590" y="3053715"/>
            <a:ext cx="2923103" cy="3609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Успешная реализация программы внесет значительный вклад в долгосрочное развитие организации путем диверсификации портфеля продуктов и услуг, создания новой интеллектуальной собственности, привлечения инвестиций и расширения клиентской базы.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011852" y="2207538"/>
            <a:ext cx="2923103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b="1" kern="0" spc="-6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Вклад в национальную повестку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011852" y="3053715"/>
            <a:ext cx="2923103" cy="2953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Программа также будет способствовать достижению приоритетных целей государственной научно-технической политики, усилению технологического суверенитета страны и повышению качества жизни населения.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0420" y="395168"/>
            <a:ext cx="9971961" cy="893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500"/>
              </a:lnSpc>
              <a:buNone/>
            </a:pPr>
            <a:r>
              <a:rPr lang="en-US" sz="2800" b="1" kern="0" spc="-8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Оценка научно-технического и экономического потенциала организации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00420" y="1574721"/>
            <a:ext cx="9971961" cy="471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b="1" kern="0" spc="-11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20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592717" y="2225159"/>
            <a:ext cx="1787366" cy="223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kern="0" spc="-4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Лет опыта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00420" y="2534245"/>
            <a:ext cx="9971961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kern="0" spc="-2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Солидная история работы организации в отрасли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00420" y="3263384"/>
            <a:ext cx="9971961" cy="471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b="1" kern="0" spc="-11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3K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592717" y="3913823"/>
            <a:ext cx="1787366" cy="223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kern="0" spc="-4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Сотрудников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00420" y="4222909"/>
            <a:ext cx="9971961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kern="0" spc="-2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Крупный штат, обеспечивающий значительные производственные мощности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0420" y="4952048"/>
            <a:ext cx="9971961" cy="471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b="1" kern="0" spc="-11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$50M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592717" y="5602486"/>
            <a:ext cx="1787366" cy="223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b="1" kern="0" spc="-4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Годовой оборот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0420" y="5911572"/>
            <a:ext cx="9971961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00" kern="0" spc="-2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Внушительные финансовые ресурсы для реализации проектов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00420" y="6301145"/>
            <a:ext cx="9971961" cy="6861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100" kern="0" spc="-2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Оценка научно-технического и экономического потенциала организации является ключевым этапом при формировании комплексной научно-исследовательской программы. Он позволяет определить имеющиеся у компании возможности и ресурсы для проведения масштабных научных исследований и технологических разработок.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00420" y="7148155"/>
            <a:ext cx="9971961" cy="6861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100" kern="0" spc="-2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Анализ охватывает такие аспекты, как опыт работы в отрасли, размер и квалификация персонала, финансовые активы, наличие необходимой инфраструктуры и оборудования. Это дает комплексное представление о текущем состоянии организации и ее готовности к выполнению амбициозных научно-исследовательских программ.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5043" y="447913"/>
            <a:ext cx="8006715" cy="1015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3150" b="1" kern="0" spc="-96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Тематика научно-исследовательских работ</a:t>
            </a:r>
            <a:endParaRPr lang="en-US" sz="3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043" y="1707237"/>
            <a:ext cx="406122" cy="4061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55043" y="2275761"/>
            <a:ext cx="4001095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Выявление перспективных направлений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055043" y="2626995"/>
            <a:ext cx="8006715" cy="78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Перед формированием программы важно тщательно проанализировать и выявить актуальные научно-технические тенденции, новые потребности рынка и возможности организации. Это позволит сфокусироваться на наиболее перспективных темах исследований и разработок.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5043" y="3894534"/>
            <a:ext cx="406122" cy="40612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55043" y="4463058"/>
            <a:ext cx="4332446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Соответствие стратегическим приоритетам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055043" y="4814292"/>
            <a:ext cx="8006715" cy="78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Научно-исследовательская тематика должна согласовываться со стратегическими целями и ключевыми направлениями развития организации. Это обеспечит синергетический эффект и усилит положительное влияние результатов работ на достижение общих задач.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5043" y="6081832"/>
            <a:ext cx="406122" cy="40612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5043" y="6650355"/>
            <a:ext cx="3483173" cy="253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Научный потенциал и компетенции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055043" y="7001589"/>
            <a:ext cx="8006715" cy="780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 выборе тематики необходимо учитывать имеющийся в организации научно-технический потенциал, опыт и компетенции исследовательских коллективов. Это позволит обеспечить высокий уровень проводимых работ и повысить вероятность получения значимых результатов.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8649" y="534829"/>
            <a:ext cx="13393103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b="1" kern="0" spc="-10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Определение и основные задачи научно-технического прогнозирования</a:t>
            </a:r>
            <a:endParaRPr lang="en-US" sz="3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49" y="1993225"/>
            <a:ext cx="4287560" cy="26498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8649" y="4863941"/>
            <a:ext cx="2209681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Определение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18649" y="5246132"/>
            <a:ext cx="4287560" cy="1414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Научно-техническое прогнозирование - это процесс исследования и оценки возможных будущих тенденций в развитии науки и техники, основанный на системном анализе имеющейся информации и экспертных знаниях.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361" y="1993225"/>
            <a:ext cx="4287560" cy="26498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71361" y="4863941"/>
            <a:ext cx="2209681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Основные Задачи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171361" y="5246132"/>
            <a:ext cx="4287560" cy="5657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Выявление перспективных направлений научно-технического прогресса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171361" y="5873710"/>
            <a:ext cx="4287560" cy="5657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Оценка вероятных сроков и темпов научно-технических изменений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171361" y="6501289"/>
            <a:ext cx="4287560" cy="5657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Определение ресурсов, необходимых для достижения научно-технического прогресса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171361" y="7128867"/>
            <a:ext cx="4287560" cy="5657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Формирование научно-технической политики и программ развития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4073" y="1993225"/>
            <a:ext cx="4287679" cy="264997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724073" y="4864060"/>
            <a:ext cx="2209681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Системный Подход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9724073" y="5246251"/>
            <a:ext cx="4287679" cy="1697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Научно-техническое прогнозирование использует системный подход, учитывающий взаимосвязи между различными областями науки и техники, социальными, экономическими и экологическими факторами для всестороннего анализа и построения достоверных прогнозов.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0754" y="1182172"/>
            <a:ext cx="8055292" cy="972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050" b="1" kern="0" spc="-92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Ресурсное обеспечение научно-исследовательской программы</a:t>
            </a:r>
            <a:endParaRPr lang="en-US" sz="3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30754" y="2562344"/>
            <a:ext cx="349925" cy="349925"/>
          </a:xfrm>
          <a:prstGeom prst="roundRect">
            <a:avLst>
              <a:gd name="adj" fmla="val 1867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158865" y="2620566"/>
            <a:ext cx="93583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36174" y="2562344"/>
            <a:ext cx="1944291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Финансирование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536174" y="2898577"/>
            <a:ext cx="3444478" cy="174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успешной реализации научно-исследовательской программы необходимо достаточное финансирование. Это включает бюджетные ассигнования, гранты, инвестиции от частных и государственных структур, а также привлечение внебюджетных средств.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0136148" y="2562344"/>
            <a:ext cx="349925" cy="349925"/>
          </a:xfrm>
          <a:prstGeom prst="roundRect">
            <a:avLst>
              <a:gd name="adj" fmla="val 1867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41042" y="2620566"/>
            <a:ext cx="140018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641568" y="2562344"/>
            <a:ext cx="2996565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Материально-техническая база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641568" y="2898577"/>
            <a:ext cx="3444478" cy="174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Современное исследовательское оборудование, лаборатории, испытательные стенды и другая инфраструктура являются неотъемлемой частью ресурсного обеспечения. Необходимо регулярно обновлять и модернизировать материально-техническую базу.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030754" y="4970026"/>
            <a:ext cx="349925" cy="349925"/>
          </a:xfrm>
          <a:prstGeom prst="roundRect">
            <a:avLst>
              <a:gd name="adj" fmla="val 1867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33862" y="5028248"/>
            <a:ext cx="143589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36174" y="4970026"/>
            <a:ext cx="2001203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Кадровый потенциал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536174" y="5306258"/>
            <a:ext cx="3444478" cy="1741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Привлечение и удержание высококвалифицированных научных сотрудников, инженеров и специалистов является ключевым фактором успеха программы. Необходимо обеспечить конкурентоспособные условия оплаты труда и профессионального развития.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10136148" y="4970026"/>
            <a:ext cx="349925" cy="349925"/>
          </a:xfrm>
          <a:prstGeom prst="roundRect">
            <a:avLst>
              <a:gd name="adj" fmla="val 1867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235684" y="5028248"/>
            <a:ext cx="150852" cy="233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4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0641568" y="4970026"/>
            <a:ext cx="2591038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Информационные ресурсы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641568" y="5306258"/>
            <a:ext cx="3444478" cy="1243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Доступ к актуальной научно-технической информации, базам данных, патентам и другим интеллектуальным ресурсам имеет важное значение для проведения исследований и разработок.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3977" y="641985"/>
            <a:ext cx="7908846" cy="1654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300"/>
              </a:lnSpc>
              <a:buNone/>
            </a:pPr>
            <a:r>
              <a:rPr lang="en-US" sz="3450" b="1" kern="0" spc="-10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Организация и управление реализацией научно-исследовательской программы</a:t>
            </a:r>
            <a:endParaRPr lang="en-US" sz="3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977" y="2561153"/>
            <a:ext cx="882372" cy="18636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51025" y="2737604"/>
            <a:ext cx="3727609" cy="275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Разработка структуры управления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251025" y="3119199"/>
            <a:ext cx="6761798" cy="1129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Формирование эффективной структуры управления проектом имеет решающее значение для успешной реализации научно-исследовательской программы. Она должна включать координационные органы, ответственных исполнителей, четкое распределение полномочий и обязанностей.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3977" y="4424839"/>
            <a:ext cx="882372" cy="15813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51025" y="4601289"/>
            <a:ext cx="3373279" cy="275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Назначение ответственных лиц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251025" y="4982885"/>
            <a:ext cx="6761798" cy="8468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Определение руководителя программы, менеджеров проектов, научных руководителей и других ключевых исполнителей. Их компетенции и опыт являются ключевыми факторами успеха.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3977" y="6006227"/>
            <a:ext cx="882372" cy="15813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51025" y="6182677"/>
            <a:ext cx="2772370" cy="275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kern="0" spc="-5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Планирование и контроль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251025" y="6564273"/>
            <a:ext cx="6761798" cy="8468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Разработка детального плана-графика реализации программы с промежуточными контрольными точками. Регулярный мониторинг хода работ и оперативное принятие корректирующих мер.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7235" y="580787"/>
            <a:ext cx="13155930" cy="1316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b="1" kern="0" spc="-12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Мониторинг и контроль выполнения научно-исследовательской программы</a:t>
            </a:r>
            <a:endParaRPr lang="en-US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844" y="2318385"/>
            <a:ext cx="2170628" cy="12134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73354" y="2864882"/>
            <a:ext cx="105608" cy="421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322094" y="2529007"/>
            <a:ext cx="3113365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Регулярный мониторинг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322094" y="2984302"/>
            <a:ext cx="3683913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Систематическая оценка хода работ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164098" y="3548658"/>
            <a:ext cx="8676442" cy="11430"/>
          </a:xfrm>
          <a:prstGeom prst="roundRect">
            <a:avLst>
              <a:gd name="adj" fmla="val 774005"/>
            </a:avLst>
          </a:prstGeom>
          <a:solidFill>
            <a:srgbClr val="C0C1D7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470" y="3584496"/>
            <a:ext cx="4341376" cy="12134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47160" y="3980617"/>
            <a:ext cx="157996" cy="421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407468" y="3795117"/>
            <a:ext cx="282344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Сбор и анализ данных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407468" y="4250412"/>
            <a:ext cx="4215765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Сбор ключевых показателей и статистики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6249472" y="4814768"/>
            <a:ext cx="7591068" cy="11430"/>
          </a:xfrm>
          <a:prstGeom prst="roundRect">
            <a:avLst>
              <a:gd name="adj" fmla="val 774005"/>
            </a:avLst>
          </a:prstGeom>
          <a:solidFill>
            <a:srgbClr val="C0C1D7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96" y="4850606"/>
            <a:ext cx="6512123" cy="121348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45136" y="5246727"/>
            <a:ext cx="162044" cy="421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7492841" y="5061228"/>
            <a:ext cx="2754868" cy="32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62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Корректировка задач</a:t>
            </a:r>
            <a:endParaRPr lang="en-US" sz="2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7492841" y="5516523"/>
            <a:ext cx="3542824" cy="336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Внесение необходимых изменений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737235" y="6301026"/>
            <a:ext cx="13155930" cy="1347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эффективного контроля над выполнением научно-исследовательской программы необходимо организовать регулярный мониторинг. Это включает сбор и тщательный анализ данных о ходе работ, достигнутых результатах и возникающих проблемах. Полученная информация позволит корректировать задачи, сроки и ресурсы по мере необходимости, чтобы обеспечить достижение поставленных целей.</a:t>
            </a:r>
            <a:endParaRPr lang="en-US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8261" y="499943"/>
            <a:ext cx="7940278" cy="1611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200"/>
              </a:lnSpc>
              <a:buNone/>
            </a:pPr>
            <a:r>
              <a:rPr lang="en-US" sz="3350" b="1" kern="0" spc="-102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Оценка эффективности реализации научно-исследовательской программы</a:t>
            </a:r>
            <a:endParaRPr lang="en-US" sz="3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088261" y="2369820"/>
            <a:ext cx="7940278" cy="1100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Комплексная оценка эффективности является ключевым этапом реализации научно-исследовательской программы. Она позволяет проанализировать достижение поставленных целей, оптимальность использования ресурсов и выявить возможности для дальнейшего совершенствования программы.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8261" y="3663315"/>
            <a:ext cx="7940278" cy="2497693"/>
          </a:xfrm>
          <a:prstGeom prst="roundRect">
            <a:avLst>
              <a:gd name="adj" fmla="val 289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95881" y="3670935"/>
            <a:ext cx="7925038" cy="49649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267807" y="3781663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Показатель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234136" y="3781663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Значение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095881" y="4167426"/>
            <a:ext cx="7925038" cy="49649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267807" y="4278154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Достижение целевых показателей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234136" y="4278154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85%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095881" y="4663916"/>
            <a:ext cx="7925038" cy="49649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6267807" y="4774644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Рентабельность инвестиций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234136" y="4774644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21%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95881" y="5160407"/>
            <a:ext cx="7925038" cy="49649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6267807" y="5271135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Темп роста объема НИР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0234136" y="5271135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12%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095881" y="5656898"/>
            <a:ext cx="7925038" cy="49649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267807" y="5767626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Индекс цитирования научных публикаций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0234136" y="5767626"/>
            <a:ext cx="361485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4.8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088261" y="6354366"/>
            <a:ext cx="7940278" cy="1375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Оценка эффективности должна учитывать как количественные показатели (объем финансирования, количество патентов, публикаций и т.д.), так и качественные критерии (влияние на отрасль, коммерческий потенциал, внедрение в производство и т.д.). Только комплексный подход позволит сделать объективные выводы и определить дальнейшие направления развития программы.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9606" y="518279"/>
            <a:ext cx="13311188" cy="11780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3700" b="1" kern="0" spc="-111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Совершенствование механизма формирования и реализации научно-исследовательских программ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06" y="2073235"/>
            <a:ext cx="4248626" cy="26258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9606" y="4934545"/>
            <a:ext cx="2356128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Системный Подход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9606" y="5341977"/>
            <a:ext cx="4248626" cy="2411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повышения эффективности научно-исследовательских программ необходим системный подход к их формированию и реализации. Это включает в себя тщательное планирование, рациональное распределение ресурсов, постоянный мониторинг и оперативную оптимизацию процессов на всех этапах.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0887" y="2073235"/>
            <a:ext cx="4248626" cy="26258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90887" y="4934545"/>
            <a:ext cx="4248626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Междисциплинарное Взаимодействие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190887" y="5636419"/>
            <a:ext cx="4248626" cy="1808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Привлечение специалистов из различных областей знаний к разработке и реализации научно-исследовательских программ способствует генерации новых идей, интеграции разнообразных подходов и повышению качества конечных результатов.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2168" y="2073235"/>
            <a:ext cx="4248626" cy="26258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22168" y="4934545"/>
            <a:ext cx="3545443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Современная Инфраструктура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22168" y="5341977"/>
            <a:ext cx="4248626" cy="2110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Наличие высокотехнологичной инфраструктуры, укомплектованной современным оборудованием и программными средствами, является важным фактором успешной реализации научно-исследовательских программ и повышения их практической значимости.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8495" y="1141690"/>
            <a:ext cx="7999809" cy="1532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kern="0" spc="-9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Инновационные подходы к научно-техническому прогнозированию и программно-целевому управлению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58495" y="2919174"/>
            <a:ext cx="3918228" cy="2525554"/>
          </a:xfrm>
          <a:prstGeom prst="roundRect">
            <a:avLst>
              <a:gd name="adj" fmla="val 271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29469" y="3090148"/>
            <a:ext cx="2717840" cy="255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Сценарное моделирование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29469" y="3443526"/>
            <a:ext cx="3576280" cy="1830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Использование сценарного анализа позволяет разработать гибкие и адаптивные модели прогнозирования, учитывающие множество возможных развитий событий. Это дает возможность оценивать риски и определять оптимальные стратегии в условиях высокой неопределенности.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40077" y="2919174"/>
            <a:ext cx="3918228" cy="2525554"/>
          </a:xfrm>
          <a:prstGeom prst="roundRect">
            <a:avLst>
              <a:gd name="adj" fmla="val 271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11051" y="3090148"/>
            <a:ext cx="2124432" cy="255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Системная динамика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11051" y="3443526"/>
            <a:ext cx="3576280" cy="1830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Применение методов системной динамики помогает анализировать сложные взаимосвязи между различными элементами научно-технологической системы и выявлять ключевые факторы, влияющие на ее развитие. Это способствует разработке комплексных целевых программ.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58495" y="5608082"/>
            <a:ext cx="7999809" cy="1479709"/>
          </a:xfrm>
          <a:prstGeom prst="roundRect">
            <a:avLst>
              <a:gd name="adj" fmla="val 464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29469" y="5779056"/>
            <a:ext cx="2065734" cy="255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b="1" kern="0" spc="-4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Форсайт-технологии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29469" y="6132433"/>
            <a:ext cx="7657862" cy="784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5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Использование форсайт-методологий, таких как панельные дискуссии, "дорожные карты" и обследование ключевых экспертов, позволяет выявлять перспективные направления научно-технического развития и определять наиболее эффективные пути их реализации.</a:t>
            </a:r>
            <a:endParaRPr lang="en-US" sz="1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0801" y="991433"/>
            <a:ext cx="13248799" cy="12337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b="1" kern="0" spc="-117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Зарубежный опыт научно-технического прогнозирования и программно-целевого управления</a:t>
            </a:r>
            <a:endParaRPr lang="en-US" sz="3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90801" y="2619851"/>
            <a:ext cx="4284702" cy="4618196"/>
          </a:xfrm>
          <a:prstGeom prst="roundRect">
            <a:avLst>
              <a:gd name="adj" fmla="val 19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95707" y="2824758"/>
            <a:ext cx="3874889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Модели прогнозирования из США и Европы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95707" y="3559850"/>
            <a:ext cx="3874889" cy="3473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Зарубежная практика научно-технического прогнозирования, особенно в США и странах Европы, демонстрирует развитые модели и методики. Они основаны на тщательном анализе рынков, технологий, экспертных оценках и имитационном моделировании. Ключевое внимание уделяется взаимосвязям между отраслями и технологическим конвергенции.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172789" y="2619851"/>
            <a:ext cx="4284702" cy="4618196"/>
          </a:xfrm>
          <a:prstGeom prst="roundRect">
            <a:avLst>
              <a:gd name="adj" fmla="val 19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77696" y="2824758"/>
            <a:ext cx="3874889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Программно-целевой подход в Японии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377696" y="3559850"/>
            <a:ext cx="3874889" cy="3157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Япония является примером успешного применения программно-целевого управления для стимулирования научно-технического прогресса. Здесь создаются комплексные национальные программы с четкими целями, ресурсным обеспечением и системой контроля. Особое внимание уделяется развитию приоритетных технологий и подготовке человеческих ресурсов.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654778" y="2619851"/>
            <a:ext cx="4284702" cy="4618196"/>
          </a:xfrm>
          <a:prstGeom prst="roundRect">
            <a:avLst>
              <a:gd name="adj" fmla="val 193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59685" y="2824758"/>
            <a:ext cx="3810595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900" b="1" kern="0" spc="-58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Интеграция и гибкость в Европе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859685" y="3251478"/>
            <a:ext cx="3874889" cy="3157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kern="0" spc="-31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 европейской практике акцент делается на интегрированные многоуровневые подходы к прогнозированию и управлению НТП. Программы отличаются высокой гибкостью, позволяющей быстро реагировать на изменения внешней среды. Активно применяются методы форсайта, сценарного планирования и коллективной экспертизы.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8422" y="773906"/>
            <a:ext cx="13213556" cy="126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kern="0" spc="-12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Проблемы и перспективы развития научно-технического прогнозирования в России</a:t>
            </a:r>
            <a:endParaRPr lang="en-US" sz="3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08422" y="2544842"/>
            <a:ext cx="2621280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Ключевые проблемы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08422" y="3063478"/>
            <a:ext cx="2932986" cy="421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Несмотря на важность научно-технического прогнозирования, Россия сталкивается с рядом серьезных проблем в этой области. Среди них - устаревшие методологии, ограниченное финансирование, нехватка квалифицированных кадров и недостаточная интеграция с международными исследованиями.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42899" y="2544842"/>
            <a:ext cx="2932986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Недостаток стратегического видения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142899" y="3695938"/>
            <a:ext cx="2932986" cy="2914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Многие прогнозы в России носят краткосрочный характер и не учитывают долгосрочные тенденции. Это ограничивает способность государства и бизнеса планировать развитие и адаптироваться к будущим вызовам.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77376" y="2544842"/>
            <a:ext cx="282475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Перспективы развития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77376" y="3063478"/>
            <a:ext cx="2932986" cy="388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преодоления этих проблем необходимы модернизация методологической базы, привлечение талантливых специалистов, усиление международного сотрудничества и разработка комплексных стратегий научно-технического развития страны с учетом глобальных трендов.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1852" y="2570083"/>
            <a:ext cx="2932986" cy="21996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6258" y="701397"/>
            <a:ext cx="8071485" cy="1436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750"/>
              </a:lnSpc>
              <a:buNone/>
            </a:pPr>
            <a:r>
              <a:rPr lang="en-US" sz="3000" b="1" kern="0" spc="-9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Интеграция научно-технического прогнозирования и программно-целевого управления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54618" y="2367439"/>
            <a:ext cx="22860" cy="5160764"/>
          </a:xfrm>
          <a:prstGeom prst="roundRect">
            <a:avLst>
              <a:gd name="adj" fmla="val 281527"/>
            </a:avLst>
          </a:prstGeom>
          <a:solidFill>
            <a:srgbClr val="C0C1D7"/>
          </a:solidFill>
          <a:ln/>
        </p:spPr>
      </p:sp>
      <p:sp>
        <p:nvSpPr>
          <p:cNvPr id="5" name="Shape 2"/>
          <p:cNvSpPr/>
          <p:nvPr/>
        </p:nvSpPr>
        <p:spPr>
          <a:xfrm>
            <a:off x="915531" y="2700576"/>
            <a:ext cx="536258" cy="22860"/>
          </a:xfrm>
          <a:prstGeom prst="roundRect">
            <a:avLst>
              <a:gd name="adj" fmla="val 281527"/>
            </a:avLst>
          </a:prstGeom>
          <a:solidFill>
            <a:srgbClr val="C0C1D7"/>
          </a:solidFill>
          <a:ln/>
        </p:spPr>
      </p:sp>
      <p:sp>
        <p:nvSpPr>
          <p:cNvPr id="6" name="Shape 3"/>
          <p:cNvSpPr/>
          <p:nvPr/>
        </p:nvSpPr>
        <p:spPr>
          <a:xfrm>
            <a:off x="593705" y="2539722"/>
            <a:ext cx="344686" cy="344686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19911" y="2597110"/>
            <a:ext cx="92273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8773" y="2520553"/>
            <a:ext cx="6300073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kern="0" spc="-4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Взаимосвязь прогнозирования и программно-целевого управления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8773" y="2851904"/>
            <a:ext cx="6998970" cy="980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Научно-техническое прогнозирование и программно-целевое управление тесно взаимосвязаны. Прогнозирование определяет возможные направления и перспективы научно-технического прогресса, формируя основу для разработки комплексных программ и стратегий развития.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15531" y="4471868"/>
            <a:ext cx="536258" cy="22860"/>
          </a:xfrm>
          <a:prstGeom prst="roundRect">
            <a:avLst>
              <a:gd name="adj" fmla="val 281527"/>
            </a:avLst>
          </a:prstGeom>
          <a:solidFill>
            <a:srgbClr val="C0C1D7"/>
          </a:solidFill>
          <a:ln/>
        </p:spPr>
      </p:sp>
      <p:sp>
        <p:nvSpPr>
          <p:cNvPr id="11" name="Shape 8"/>
          <p:cNvSpPr/>
          <p:nvPr/>
        </p:nvSpPr>
        <p:spPr>
          <a:xfrm>
            <a:off x="593705" y="4311015"/>
            <a:ext cx="344686" cy="344686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7051" y="4368403"/>
            <a:ext cx="137874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608773" y="4291846"/>
            <a:ext cx="3209092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kern="0" spc="-4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Интеграция на различных уровнях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608773" y="4623197"/>
            <a:ext cx="6998970" cy="980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Интеграция этих процессов происходит на уровне государства, отрасли, региона и организации. Сочетание долгосрочных прогнозов с программно-целевым управлением позволяет более эффективно планировать и координировать научно-исследовательские работы, оптимально распределять ресурсы и достигать поставленных целей.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15531" y="6243161"/>
            <a:ext cx="536258" cy="22860"/>
          </a:xfrm>
          <a:prstGeom prst="roundRect">
            <a:avLst>
              <a:gd name="adj" fmla="val 281527"/>
            </a:avLst>
          </a:prstGeom>
          <a:solidFill>
            <a:srgbClr val="C0C1D7"/>
          </a:solidFill>
          <a:ln/>
        </p:spPr>
      </p:sp>
      <p:sp>
        <p:nvSpPr>
          <p:cNvPr id="16" name="Shape 13"/>
          <p:cNvSpPr/>
          <p:nvPr/>
        </p:nvSpPr>
        <p:spPr>
          <a:xfrm>
            <a:off x="593705" y="6082308"/>
            <a:ext cx="344686" cy="344686"/>
          </a:xfrm>
          <a:prstGeom prst="roundRect">
            <a:avLst>
              <a:gd name="adj" fmla="val 1867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95265" y="6139696"/>
            <a:ext cx="141446" cy="2297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608773" y="6063139"/>
            <a:ext cx="2686169" cy="239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b="1" kern="0" spc="-45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Механизмы взаимодействия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608773" y="6394490"/>
            <a:ext cx="6998970" cy="9805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kern="0" spc="-24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Основными механизмами интеграции прогнозирования и программно-целевого управления являются: согласование стратегических приоритетов, разработка комплексных целевых программ, координация усилий различных субъектов, мониторинг и контроль реализации программ, оценка их эффективности и своевременная корректировка.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2212" y="433864"/>
            <a:ext cx="8039576" cy="1479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3100" b="1" kern="0" spc="-93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Роль государства в научно-техническом прогнозировании и программно-целевом управлении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12" y="2149554"/>
            <a:ext cx="394454" cy="3944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2212" y="2701766"/>
            <a:ext cx="2938939" cy="246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kern="0" spc="-47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Стратегическое планирование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52212" y="3042999"/>
            <a:ext cx="8039576" cy="757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Государство играет ключевую роль в формировании долгосрочной научно-технической политики и приоритетов развития. Оно определяет магистральные направления научно-технического прогресса, исходя из национальных интересов и задач социально-экономического развития.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12" y="4273510"/>
            <a:ext cx="394454" cy="39445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52212" y="4825722"/>
            <a:ext cx="2290524" cy="246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kern="0" spc="-47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Финансовая поддержка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552212" y="5166955"/>
            <a:ext cx="8039576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Государство обеспечивает финансирование фундаментальных исследований, прикладных разработок и инновационных проектов, создавая благоприятные условия для научно-технического развития.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12" y="6145054"/>
            <a:ext cx="394454" cy="39445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2212" y="6697266"/>
            <a:ext cx="2413397" cy="246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b="1" kern="0" spc="-47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Правовое регулирование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552212" y="7038499"/>
            <a:ext cx="8039576" cy="757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Государство формирует нормативно-правовую базу, устанавливает стандарты и правила, регулирующие научно-технические процессы, защиту интеллектуальной собственности и коммерциализацию инноваций.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1978" y="457795"/>
            <a:ext cx="13466445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r>
              <a:rPr lang="en-US" sz="3250" b="1" kern="0" spc="-98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Методологические основы научно-технического прогнозирования</a:t>
            </a:r>
            <a:endParaRPr lang="en-US" sz="32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958" y="1829753"/>
            <a:ext cx="1333143" cy="9580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06798" y="2261235"/>
            <a:ext cx="83344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781312" y="1995964"/>
            <a:ext cx="2078712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Системный анализ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781312" y="2355533"/>
            <a:ext cx="5407462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Изучение взаимосвязей и взаимозависимостей элементов системы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656653" y="2799040"/>
            <a:ext cx="9350216" cy="11430"/>
          </a:xfrm>
          <a:prstGeom prst="roundRect">
            <a:avLst>
              <a:gd name="adj" fmla="val 611074"/>
            </a:avLst>
          </a:prstGeom>
          <a:solidFill>
            <a:srgbClr val="C0C1D7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5327" y="2829401"/>
            <a:ext cx="2666286" cy="9580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86081" y="3142178"/>
            <a:ext cx="124658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447824" y="2995612"/>
            <a:ext cx="2078712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Моделирование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447824" y="3355181"/>
            <a:ext cx="4793099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Построение математических моделей для прогнозирования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5323165" y="3798689"/>
            <a:ext cx="8683704" cy="11430"/>
          </a:xfrm>
          <a:prstGeom prst="roundRect">
            <a:avLst>
              <a:gd name="adj" fmla="val 611074"/>
            </a:avLst>
          </a:prstGeom>
          <a:solidFill>
            <a:srgbClr val="C0C1D7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8815" y="3829050"/>
            <a:ext cx="3999428" cy="9580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84533" y="4141827"/>
            <a:ext cx="127992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6114455" y="3995261"/>
            <a:ext cx="2078712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Экспертные оценки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114455" y="4354830"/>
            <a:ext cx="5676900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Привлечение экспертов для качественного анализа и прогнозирования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989796" y="4798338"/>
            <a:ext cx="8017073" cy="11430"/>
          </a:xfrm>
          <a:prstGeom prst="roundRect">
            <a:avLst>
              <a:gd name="adj" fmla="val 611074"/>
            </a:avLst>
          </a:prstGeom>
          <a:solidFill>
            <a:srgbClr val="C0C1D7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2184" y="4828699"/>
            <a:ext cx="5332690" cy="95809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81318" y="5141476"/>
            <a:ext cx="134303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781086" y="4994910"/>
            <a:ext cx="2078712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Сценарный подход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781086" y="5354479"/>
            <a:ext cx="4196358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Разработка возможных вариантов развития событий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6656427" y="5797987"/>
            <a:ext cx="7350443" cy="11430"/>
          </a:xfrm>
          <a:prstGeom prst="roundRect">
            <a:avLst>
              <a:gd name="adj" fmla="val 611074"/>
            </a:avLst>
          </a:prstGeom>
          <a:solidFill>
            <a:srgbClr val="C0C1D7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553" y="5828348"/>
            <a:ext cx="6665833" cy="95809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886795" y="6141125"/>
            <a:ext cx="123111" cy="332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5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7447598" y="5994559"/>
            <a:ext cx="2078712" cy="259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b="1" kern="0" spc="-49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Верификация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7447598" y="6354128"/>
            <a:ext cx="4348520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Проверка достоверности и обоснованности прогнозов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581978" y="6973491"/>
            <a:ext cx="13466445" cy="798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300" kern="0" spc="-2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Методологические основы научно-технического прогнозирования включают в себя системный анализ взаимосвязей и взаимозависимостей, построение математических моделей, привлечение экспертных оценок, разработку возможных сценариев развития, а также верификацию полученных прогнозов. Эти комплексные подходы позволяют обеспечить надежность и точность научно-технических прогнозов.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9485" y="502444"/>
            <a:ext cx="6495574" cy="571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b="1" kern="0" spc="-108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Заключение и рекомендации</a:t>
            </a:r>
            <a:endParaRPr lang="en-US" sz="3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85" y="1438870"/>
            <a:ext cx="4267795" cy="26375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9485" y="4304824"/>
            <a:ext cx="3023116" cy="285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Резюме основных выводов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39485" y="4699754"/>
            <a:ext cx="4267795" cy="3216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kern="0" spc="-29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Научно-техническое прогнозирование и разработка комплексных исследовательских программ играют ключевую роль в обеспечении устойчивого развития и конкурентоспособности организаций. Проведенный анализ показал необходимость применения системного подхода, использования современных методов экспертных оценок и имитационного моделирования для повышения эффективности этих процессов.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243" y="1438870"/>
            <a:ext cx="4267795" cy="26375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81243" y="4304824"/>
            <a:ext cx="3321368" cy="285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Рекомендации по реализации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181243" y="4699754"/>
            <a:ext cx="4267795" cy="2339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kern="0" spc="-29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Для успешной реализации комплексных научно-исследовательских программ необходимо обеспечить тесную интеграцию прогнозирования, стратегического планирования и инновационной деятельности, а также активное взаимодействие государственных органов, научных организаций и бизнеса.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001" y="1438870"/>
            <a:ext cx="4267795" cy="26375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23001" y="4304824"/>
            <a:ext cx="2941439" cy="285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kern="0" spc="-5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Дальнейшие перспективы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23001" y="4699754"/>
            <a:ext cx="4267795" cy="2339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kern="0" spc="-29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Дальнейшее развитие механизмов научно-технического прогнозирования и формирования комплексных программ должно опираться на передовой отечественный и зарубежный опыт, учитывать специфику конкретной отрасли и организации, а также внедрять инновационные подходы, такие как использование искусственного интеллекта и больших данных.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3619" y="477202"/>
            <a:ext cx="7929563" cy="10841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3400" b="1" kern="0" spc="-102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Виды и уровни научно-технического прогнозирования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619" y="1821537"/>
            <a:ext cx="433745" cy="43374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93619" y="2428756"/>
            <a:ext cx="3508772" cy="271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Краткосрочное прогнозирование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093619" y="2803922"/>
            <a:ext cx="7929563" cy="832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Оценивает ближайшие изменения в науке и технике на горизонт от 1 до 5 лет. Позволяет быстро реагировать на новые тенденции и своевременно корректировать текущую деятельность.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619" y="4156948"/>
            <a:ext cx="433745" cy="43374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93619" y="4764167"/>
            <a:ext cx="3554849" cy="271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Среднесрочное прогнозирование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093619" y="5139333"/>
            <a:ext cx="7929563" cy="555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Определяет предполагаемые изменения в научно-техническом развитии на 5-10 лет вперед. Помогает планировать и распределять ресурсы для решения важных задач.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3619" y="6214824"/>
            <a:ext cx="433745" cy="43374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93619" y="6822043"/>
            <a:ext cx="3405902" cy="271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b="1" kern="0" spc="-51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Долгосрочное прогнозирование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093619" y="7197209"/>
            <a:ext cx="7929563" cy="555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kern="0" spc="-27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Охватывает перспективы научно-технического прогресса на 10-20 лет и более. Позволяет выявлять новые направления и формировать стратегии развития.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5288" y="1157407"/>
            <a:ext cx="7886224" cy="1122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00"/>
              </a:lnSpc>
              <a:buNone/>
            </a:pPr>
            <a:r>
              <a:rPr lang="en-US" sz="3500" b="1" kern="0" spc="-106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Основные методы научно-технического прогнозирования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115288" y="2751892"/>
            <a:ext cx="404217" cy="40421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63283" y="2819162"/>
            <a:ext cx="108109" cy="269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1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99171" y="2751892"/>
            <a:ext cx="2246114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Экспертные методы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99171" y="3140393"/>
            <a:ext cx="3269456" cy="2011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Эти методы основаны на систематическом сборе и анализе мнений экспертов в конкретной области. Они позволяют получить комплексную оценку будущего состояния научно-технического развития.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0148292" y="2751892"/>
            <a:ext cx="404217" cy="40421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69498" y="2819162"/>
            <a:ext cx="161687" cy="269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2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0732175" y="2751892"/>
            <a:ext cx="2411611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Метод экстраполяции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732175" y="3140393"/>
            <a:ext cx="3269456" cy="22993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Данный метод предполагает продление выявленных в прошлом и настоящем тенденций развития на будущее. Он помогает прогнозировать количественные параметры и сроки достижения определенных технических характеристик.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115288" y="5821442"/>
            <a:ext cx="404217" cy="404217"/>
          </a:xfrm>
          <a:prstGeom prst="roundRect">
            <a:avLst>
              <a:gd name="adj" fmla="val 1867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34470" y="5888712"/>
            <a:ext cx="165854" cy="269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3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699171" y="5821442"/>
            <a:ext cx="2659023" cy="28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kern="0" spc="-53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Методы моделирования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699171" y="6209943"/>
            <a:ext cx="7302341" cy="862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Эти методы предполагают построение математических, логических или физических моделей, отражающих взаимосвязи различных факторов и процессов. Они позволяют проводить количественные оценки и сценарии развития.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9008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Сущность и содержание научно-технического прогресса</a:t>
            </a:r>
            <a:endParaRPr lang="en-US" sz="4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600801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Научно-технический прогресс (НТП) представляет собой непрерывный процесс совершенствования и развития производственных сил общества на основе внедрения достижений науки и техники. Это качественный скачок в развитии производительных сил, который повышает эффективность, производительность и улучшает качество жизни человека.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5345192"/>
            <a:ext cx="62447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НТП включает в себя три основных направления: рост производительности труда, улучшение качества продукции и услуг, а также изменение характера и содержания самого труда. Это ведет к повышению материального и культурного уровня общества в целом.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2651879"/>
            <a:ext cx="6244709" cy="46834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8065" y="776049"/>
            <a:ext cx="13214271" cy="1264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kern="0" spc="-119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Основные пути и направления научно-технического прогресса</a:t>
            </a:r>
            <a:endParaRPr lang="en-US" sz="3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08065" y="2546152"/>
            <a:ext cx="2528768" cy="316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Новые технологии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08065" y="3064550"/>
            <a:ext cx="2933343" cy="420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Научно-технический прогресс движется вперед благодаря разработке и внедрению инновационных технологий. Это включает в себя развитие автоматизации, робототехники, искусственного интеллекта, нанотехнологий, биотехнологий и других прорывных направлений, которые кардинально меняют наш мир.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42661" y="2546152"/>
            <a:ext cx="2933343" cy="632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Фундаментальные исследования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142661" y="3380661"/>
            <a:ext cx="2933343" cy="3559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Глубокое изучение основополагающих законов природы и Вселенной лежит в основе научно-технического прогресса. Фундаментальные исследования в областях физики, математики, химии, биологии и других науках открывают новые горизонты и создают базу для практических инноваций.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77257" y="2546152"/>
            <a:ext cx="2933343" cy="632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Междисциплинарный подход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77257" y="3380661"/>
            <a:ext cx="2933343" cy="3883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Современный научно-технический прогресс требует тесного взаимодействия и интеграции различных научных дисциплин. Междисциплинарный подход позволяет находить новые решения на стыке областей знаний, раскрывая невиданные ранее возможности.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011852" y="2546152"/>
            <a:ext cx="2933343" cy="632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b="1" kern="0" spc="-60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Повышение эффективности</a:t>
            </a:r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011852" y="3380661"/>
            <a:ext cx="2933343" cy="3883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kern="0" spc="-32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Важным направлением научно-технического прогресса является совершенствование существующих технологий и методов, повышение их энергоэффективности, производительности и экологичности. Это позволяет снизить затраты, улучшить качество и доступность продукции и услуг.</a:t>
            </a:r>
            <a:endParaRPr lang="en-US" sz="1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5873" y="1000720"/>
            <a:ext cx="8045053" cy="981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3050" b="1" kern="0" spc="-93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Факторы динамики научно-технического прогресса</a:t>
            </a:r>
            <a:endParaRPr lang="en-US" sz="3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35873" y="2217539"/>
            <a:ext cx="3944064" cy="2678430"/>
          </a:xfrm>
          <a:prstGeom prst="roundRect">
            <a:avLst>
              <a:gd name="adj" fmla="val 246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00418" y="2382083"/>
            <a:ext cx="2029420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Инвестиции в НИОКР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00418" y="2721650"/>
            <a:ext cx="3614976" cy="2009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Значительные финансовые вливания в научно-исследовательские и опытно-конструкторские работы являются ключевым драйвером научно-технического прогресса. Эти инвестиции позволяют проводить перспективные исследования, разрабатывать инновационные технологии и внедрять их в производство.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36862" y="2217539"/>
            <a:ext cx="3944064" cy="2678430"/>
          </a:xfrm>
          <a:prstGeom prst="roundRect">
            <a:avLst>
              <a:gd name="adj" fmla="val 246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01407" y="2382083"/>
            <a:ext cx="2160508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Человеческий капитал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01407" y="2721650"/>
            <a:ext cx="3614976" cy="1507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Высокий уровень образования, наличие квалифицированных научных кадров и инженеров, а также эффективная система подготовки специалистов обеспечивают интеллектуальную основу для научно-технического прогресса.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35873" y="5052893"/>
            <a:ext cx="3944064" cy="2175986"/>
          </a:xfrm>
          <a:prstGeom prst="roundRect">
            <a:avLst>
              <a:gd name="adj" fmla="val 303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00418" y="5217438"/>
            <a:ext cx="2568535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Технологические прорывы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200418" y="5557004"/>
            <a:ext cx="3614976" cy="1256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Революционные научные открытия, изобретения и технологические инновации кардинально меняют возможности человечества и ускоряют развитие различных отраслей промышленности и сферы услуг.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0136862" y="5052893"/>
            <a:ext cx="3944064" cy="2175986"/>
          </a:xfrm>
          <a:prstGeom prst="roundRect">
            <a:avLst>
              <a:gd name="adj" fmla="val 303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301407" y="5217438"/>
            <a:ext cx="2564725" cy="24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kern="0" spc="-4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Государственная политика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301407" y="5557004"/>
            <a:ext cx="3614976" cy="1507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kern="0" spc="-25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Активная поддержка государством научных исследований, создание благоприятных условий для инновационной деятельности, а также стимулирование коммерциализации разработок являются важными факторами ускорения научно-технического прогресса.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0412" y="532448"/>
            <a:ext cx="7815977" cy="17787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b="1" kern="0" spc="-112" dirty="0">
                <a:solidFill>
                  <a:srgbClr val="000000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Взаимосвязь научно-технического и социально-экономического прогресса</a:t>
            </a:r>
            <a:endParaRPr lang="en-US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412" y="2595801"/>
            <a:ext cx="948571" cy="17004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83542" y="2785467"/>
            <a:ext cx="3522940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Научно-технический прогресс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383542" y="3195757"/>
            <a:ext cx="6582847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Развитие науки и техники является основой для создания новых продуктов, технологий и услуг, которые в свою очередь влияют на экономическое развитие и социальные структуры.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412" y="4296251"/>
            <a:ext cx="948571" cy="17004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83542" y="4485918"/>
            <a:ext cx="4302681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Социально-экономический прогресс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383542" y="4896207"/>
            <a:ext cx="6582847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Улучшение качества жизни, рост благосостояния населения, а также развитие социальной инфраструктуры создают благоприятные условия для дальнейшего научно-технического прогресса.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412" y="5996702"/>
            <a:ext cx="948571" cy="17004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83542" y="6186368"/>
            <a:ext cx="237160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kern="0" spc="-56" dirty="0">
                <a:solidFill>
                  <a:srgbClr val="272525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Взаимное усиление</a:t>
            </a:r>
            <a:endParaRPr lang="en-US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383542" y="6596658"/>
            <a:ext cx="6582847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kern="0" spc="-30" dirty="0">
                <a:solidFill>
                  <a:srgbClr val="272525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Таким образом, научно-технический прогресс и социально-экономический прогресс находятся в тесной взаимосвязи, создавая условия для постоянного роста и развития общества в целом.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3199</Words>
  <Application>Microsoft Macintosh PowerPoint</Application>
  <PresentationFormat>Произвольный</PresentationFormat>
  <Paragraphs>302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Yerassyl Zhasbassov</cp:lastModifiedBy>
  <cp:revision>3</cp:revision>
  <dcterms:created xsi:type="dcterms:W3CDTF">2024-11-02T13:39:36Z</dcterms:created>
  <dcterms:modified xsi:type="dcterms:W3CDTF">2024-11-02T17:07:21Z</dcterms:modified>
</cp:coreProperties>
</file>