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24"/>
  </p:notesMasterIdLst>
  <p:handoutMasterIdLst>
    <p:handoutMasterId r:id="rId25"/>
  </p:handoutMasterIdLst>
  <p:sldIdLst>
    <p:sldId id="276" r:id="rId2"/>
    <p:sldId id="277" r:id="rId3"/>
    <p:sldId id="278" r:id="rId4"/>
    <p:sldId id="279" r:id="rId5"/>
    <p:sldId id="281" r:id="rId6"/>
    <p:sldId id="283" r:id="rId7"/>
    <p:sldId id="302" r:id="rId8"/>
    <p:sldId id="284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3" autoAdjust="0"/>
    <p:restoredTop sz="96623" autoAdjust="0"/>
  </p:normalViewPr>
  <p:slideViewPr>
    <p:cSldViewPr snapToGrid="0">
      <p:cViewPr varScale="1">
        <p:scale>
          <a:sx n="117" d="100"/>
          <a:sy n="117" d="100"/>
        </p:scale>
        <p:origin x="12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848718-59D1-4398-83EF-DCCFE9F9FF97}" type="doc">
      <dgm:prSet loTypeId="urn:microsoft.com/office/officeart/2005/8/layout/default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6F39CED-C637-4073-94F7-CD8207053B74}">
      <dgm:prSet phldrT="[Текст]" phldr="0"/>
      <dgm:spPr/>
      <dgm:t>
        <a:bodyPr/>
        <a:lstStyle/>
        <a:p>
          <a:pPr rtl="0"/>
          <a:r>
            <a:rPr lang="ru-RU" dirty="0">
              <a:latin typeface="Times New Roman"/>
              <a:cs typeface="Times New Roman"/>
            </a:rPr>
            <a:t>Систематизировать и структурировать деятельность в определенной области.</a:t>
          </a:r>
        </a:p>
      </dgm:t>
    </dgm:pt>
    <dgm:pt modelId="{DDEC6D1A-F396-45D5-8C39-C36CC53E3C9D}" type="parTrans" cxnId="{BEC78FEF-7C32-46E0-94A1-E193F3497BBF}">
      <dgm:prSet/>
      <dgm:spPr/>
      <dgm:t>
        <a:bodyPr/>
        <a:lstStyle/>
        <a:p>
          <a:endParaRPr lang="ru-RU"/>
        </a:p>
      </dgm:t>
    </dgm:pt>
    <dgm:pt modelId="{45773B66-E147-4B82-A81D-06C8CD79BF2F}" type="sibTrans" cxnId="{BEC78FEF-7C32-46E0-94A1-E193F3497BBF}">
      <dgm:prSet/>
      <dgm:spPr/>
      <dgm:t>
        <a:bodyPr/>
        <a:lstStyle/>
        <a:p>
          <a:endParaRPr lang="ru-RU"/>
        </a:p>
      </dgm:t>
    </dgm:pt>
    <dgm:pt modelId="{5B21445A-191D-4259-AB26-D46CC7095F93}">
      <dgm:prSet phldr="0"/>
      <dgm:spPr/>
      <dgm:t>
        <a:bodyPr/>
        <a:lstStyle/>
        <a:p>
          <a:pPr rtl="0"/>
          <a:r>
            <a:rPr lang="ru-RU" dirty="0">
              <a:latin typeface="Times New Roman"/>
              <a:cs typeface="Times New Roman"/>
            </a:rPr>
            <a:t>Определить приоритетные направления научных исследований и практических действий.</a:t>
          </a:r>
        </a:p>
      </dgm:t>
    </dgm:pt>
    <dgm:pt modelId="{C832021C-E8B6-4B0F-B624-50496435F1EF}" type="parTrans" cxnId="{88A16A39-E2E7-475C-8C9E-CA2061A7C6DE}">
      <dgm:prSet/>
      <dgm:spPr/>
    </dgm:pt>
    <dgm:pt modelId="{BB50A755-1C64-4E8C-9C6C-A334E8F03266}" type="sibTrans" cxnId="{88A16A39-E2E7-475C-8C9E-CA2061A7C6DE}">
      <dgm:prSet/>
      <dgm:spPr/>
    </dgm:pt>
    <dgm:pt modelId="{8AEA283F-33E5-41BE-A1BE-8A72C176E315}">
      <dgm:prSet phldr="0"/>
      <dgm:spPr/>
      <dgm:t>
        <a:bodyPr/>
        <a:lstStyle/>
        <a:p>
          <a:pPr rtl="0"/>
          <a:r>
            <a:rPr lang="ru-RU" dirty="0">
              <a:latin typeface="Times New Roman"/>
              <a:cs typeface="Times New Roman"/>
            </a:rPr>
            <a:t>Обеспечить координацию между различными организациями и заинтересованными сторонами.</a:t>
          </a:r>
        </a:p>
      </dgm:t>
    </dgm:pt>
    <dgm:pt modelId="{250674D9-965A-4A14-BE0A-B7CBD1031166}" type="parTrans" cxnId="{CCE4F948-FA81-4CCE-9203-ED81233B83B8}">
      <dgm:prSet/>
      <dgm:spPr/>
    </dgm:pt>
    <dgm:pt modelId="{A8A101C6-4EA7-42CB-B94E-08F4F467192F}" type="sibTrans" cxnId="{CCE4F948-FA81-4CCE-9203-ED81233B83B8}">
      <dgm:prSet/>
      <dgm:spPr/>
    </dgm:pt>
    <dgm:pt modelId="{E4D8B179-AD60-4763-B8B2-EC0F3BBBD3E8}" type="pres">
      <dgm:prSet presAssocID="{68848718-59D1-4398-83EF-DCCFE9F9FF97}" presName="diagram" presStyleCnt="0">
        <dgm:presLayoutVars>
          <dgm:dir/>
          <dgm:resizeHandles val="exact"/>
        </dgm:presLayoutVars>
      </dgm:prSet>
      <dgm:spPr/>
    </dgm:pt>
    <dgm:pt modelId="{4B69E8A4-E9FE-4770-BF8A-540C264D69B5}" type="pres">
      <dgm:prSet presAssocID="{46F39CED-C637-4073-94F7-CD8207053B74}" presName="node" presStyleLbl="node1" presStyleIdx="0" presStyleCnt="3">
        <dgm:presLayoutVars>
          <dgm:bulletEnabled val="1"/>
        </dgm:presLayoutVars>
      </dgm:prSet>
      <dgm:spPr/>
    </dgm:pt>
    <dgm:pt modelId="{9912B448-39BD-42B1-9F87-4D8561A73460}" type="pres">
      <dgm:prSet presAssocID="{45773B66-E147-4B82-A81D-06C8CD79BF2F}" presName="sibTrans" presStyleCnt="0"/>
      <dgm:spPr/>
    </dgm:pt>
    <dgm:pt modelId="{32C83BC3-EF1F-4E53-A86D-906F50AFBD62}" type="pres">
      <dgm:prSet presAssocID="{5B21445A-191D-4259-AB26-D46CC7095F93}" presName="node" presStyleLbl="node1" presStyleIdx="1" presStyleCnt="3">
        <dgm:presLayoutVars>
          <dgm:bulletEnabled val="1"/>
        </dgm:presLayoutVars>
      </dgm:prSet>
      <dgm:spPr/>
    </dgm:pt>
    <dgm:pt modelId="{24E8DD42-31BF-4637-A749-587A03967640}" type="pres">
      <dgm:prSet presAssocID="{BB50A755-1C64-4E8C-9C6C-A334E8F03266}" presName="sibTrans" presStyleCnt="0"/>
      <dgm:spPr/>
    </dgm:pt>
    <dgm:pt modelId="{F9E2670D-6EA3-4CA6-AC7C-11BC2B9AE7F9}" type="pres">
      <dgm:prSet presAssocID="{8AEA283F-33E5-41BE-A1BE-8A72C176E315}" presName="node" presStyleLbl="node1" presStyleIdx="2" presStyleCnt="3">
        <dgm:presLayoutVars>
          <dgm:bulletEnabled val="1"/>
        </dgm:presLayoutVars>
      </dgm:prSet>
      <dgm:spPr/>
    </dgm:pt>
  </dgm:ptLst>
  <dgm:cxnLst>
    <dgm:cxn modelId="{88A16A39-E2E7-475C-8C9E-CA2061A7C6DE}" srcId="{68848718-59D1-4398-83EF-DCCFE9F9FF97}" destId="{5B21445A-191D-4259-AB26-D46CC7095F93}" srcOrd="1" destOrd="0" parTransId="{C832021C-E8B6-4B0F-B624-50496435F1EF}" sibTransId="{BB50A755-1C64-4E8C-9C6C-A334E8F03266}"/>
    <dgm:cxn modelId="{25890A41-8649-4DC4-B391-CB18225442A0}" type="presOf" srcId="{68848718-59D1-4398-83EF-DCCFE9F9FF97}" destId="{E4D8B179-AD60-4763-B8B2-EC0F3BBBD3E8}" srcOrd="0" destOrd="0" presId="urn:microsoft.com/office/officeart/2005/8/layout/default"/>
    <dgm:cxn modelId="{CCE4F948-FA81-4CCE-9203-ED81233B83B8}" srcId="{68848718-59D1-4398-83EF-DCCFE9F9FF97}" destId="{8AEA283F-33E5-41BE-A1BE-8A72C176E315}" srcOrd="2" destOrd="0" parTransId="{250674D9-965A-4A14-BE0A-B7CBD1031166}" sibTransId="{A8A101C6-4EA7-42CB-B94E-08F4F467192F}"/>
    <dgm:cxn modelId="{44941271-C570-46FC-9D35-1D2310E86218}" type="presOf" srcId="{46F39CED-C637-4073-94F7-CD8207053B74}" destId="{4B69E8A4-E9FE-4770-BF8A-540C264D69B5}" srcOrd="0" destOrd="0" presId="urn:microsoft.com/office/officeart/2005/8/layout/default"/>
    <dgm:cxn modelId="{58DFA282-38FF-4F0B-A0B3-E0B521F2CAD9}" type="presOf" srcId="{5B21445A-191D-4259-AB26-D46CC7095F93}" destId="{32C83BC3-EF1F-4E53-A86D-906F50AFBD62}" srcOrd="0" destOrd="0" presId="urn:microsoft.com/office/officeart/2005/8/layout/default"/>
    <dgm:cxn modelId="{FD10F29F-1861-4F00-9B66-64D58055644B}" type="presOf" srcId="{8AEA283F-33E5-41BE-A1BE-8A72C176E315}" destId="{F9E2670D-6EA3-4CA6-AC7C-11BC2B9AE7F9}" srcOrd="0" destOrd="0" presId="urn:microsoft.com/office/officeart/2005/8/layout/default"/>
    <dgm:cxn modelId="{BEC78FEF-7C32-46E0-94A1-E193F3497BBF}" srcId="{68848718-59D1-4398-83EF-DCCFE9F9FF97}" destId="{46F39CED-C637-4073-94F7-CD8207053B74}" srcOrd="0" destOrd="0" parTransId="{DDEC6D1A-F396-45D5-8C39-C36CC53E3C9D}" sibTransId="{45773B66-E147-4B82-A81D-06C8CD79BF2F}"/>
    <dgm:cxn modelId="{AC0BD889-DFEA-40D0-BBDB-F05B89858A92}" type="presParOf" srcId="{E4D8B179-AD60-4763-B8B2-EC0F3BBBD3E8}" destId="{4B69E8A4-E9FE-4770-BF8A-540C264D69B5}" srcOrd="0" destOrd="0" presId="urn:microsoft.com/office/officeart/2005/8/layout/default"/>
    <dgm:cxn modelId="{3BA18DB8-28A2-40CC-9848-9B7303AF0505}" type="presParOf" srcId="{E4D8B179-AD60-4763-B8B2-EC0F3BBBD3E8}" destId="{9912B448-39BD-42B1-9F87-4D8561A73460}" srcOrd="1" destOrd="0" presId="urn:microsoft.com/office/officeart/2005/8/layout/default"/>
    <dgm:cxn modelId="{9A357944-BB55-41A6-8473-1BF940281E57}" type="presParOf" srcId="{E4D8B179-AD60-4763-B8B2-EC0F3BBBD3E8}" destId="{32C83BC3-EF1F-4E53-A86D-906F50AFBD62}" srcOrd="2" destOrd="0" presId="urn:microsoft.com/office/officeart/2005/8/layout/default"/>
    <dgm:cxn modelId="{AF830A1E-669E-4052-8631-06C2B6E71EAB}" type="presParOf" srcId="{E4D8B179-AD60-4763-B8B2-EC0F3BBBD3E8}" destId="{24E8DD42-31BF-4637-A749-587A03967640}" srcOrd="3" destOrd="0" presId="urn:microsoft.com/office/officeart/2005/8/layout/default"/>
    <dgm:cxn modelId="{8B367311-12D1-4664-B930-64C6F37FA803}" type="presParOf" srcId="{E4D8B179-AD60-4763-B8B2-EC0F3BBBD3E8}" destId="{F9E2670D-6EA3-4CA6-AC7C-11BC2B9AE7F9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7FB9B6-2378-431C-AC2B-0FEA0588BB21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1362E8C-9EE4-46C4-B397-338E5982AC99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ru-RU">
              <a:latin typeface="Times New Roman"/>
              <a:cs typeface="Times New Roman"/>
            </a:rPr>
            <a:t>Улучшение качества жизни населения.</a:t>
          </a:r>
        </a:p>
      </dgm:t>
    </dgm:pt>
    <dgm:pt modelId="{474E0F55-B5C2-4E4C-BCA0-44CF93B02F31}" type="parTrans" cxnId="{DF2223FE-D2C4-4354-8410-44C123D68AFC}">
      <dgm:prSet/>
      <dgm:spPr/>
    </dgm:pt>
    <dgm:pt modelId="{60C7249A-D8C7-4BFF-A4B5-F2D854DB7AEB}" type="sibTrans" cxnId="{DF2223FE-D2C4-4354-8410-44C123D68AFC}">
      <dgm:prSet/>
      <dgm:spPr/>
      <dgm:t>
        <a:bodyPr/>
        <a:lstStyle/>
        <a:p>
          <a:endParaRPr lang="ru-RU"/>
        </a:p>
      </dgm:t>
    </dgm:pt>
    <dgm:pt modelId="{1D133215-0400-4503-B8EC-82D4593E8019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ru-RU">
              <a:latin typeface="Times New Roman"/>
              <a:cs typeface="Times New Roman"/>
            </a:rPr>
            <a:t>Развитие новых технологий.</a:t>
          </a:r>
        </a:p>
      </dgm:t>
    </dgm:pt>
    <dgm:pt modelId="{CFE66C9C-B8AA-4A00-979E-E488C4B0E130}" type="parTrans" cxnId="{23973424-172D-4519-A5A5-44F7256BEC05}">
      <dgm:prSet/>
      <dgm:spPr/>
    </dgm:pt>
    <dgm:pt modelId="{96EBA782-739C-4E57-8B84-18E6F9C5557F}" type="sibTrans" cxnId="{23973424-172D-4519-A5A5-44F7256BEC05}">
      <dgm:prSet/>
      <dgm:spPr/>
      <dgm:t>
        <a:bodyPr/>
        <a:lstStyle/>
        <a:p>
          <a:endParaRPr lang="ru-RU"/>
        </a:p>
      </dgm:t>
    </dgm:pt>
    <dgm:pt modelId="{BEDCAD7A-DA02-4A3D-BCEC-89F34FE36BE0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ru-RU">
              <a:latin typeface="Times New Roman"/>
              <a:cs typeface="Times New Roman"/>
            </a:rPr>
            <a:t>Защита окружающей среды.</a:t>
          </a:r>
        </a:p>
      </dgm:t>
    </dgm:pt>
    <dgm:pt modelId="{68A2BF8F-5911-4A13-94EF-31D5F116B23C}" type="parTrans" cxnId="{320C5370-2BC8-4E04-B365-EED7DF4707F4}">
      <dgm:prSet/>
      <dgm:spPr/>
    </dgm:pt>
    <dgm:pt modelId="{52C1B34E-E4D1-4FED-8D46-74795D21F283}" type="sibTrans" cxnId="{320C5370-2BC8-4E04-B365-EED7DF4707F4}">
      <dgm:prSet/>
      <dgm:spPr/>
      <dgm:t>
        <a:bodyPr/>
        <a:lstStyle/>
        <a:p>
          <a:endParaRPr lang="ru-RU"/>
        </a:p>
      </dgm:t>
    </dgm:pt>
    <dgm:pt modelId="{6B670733-A566-4A29-A1F2-7AB30E9979AE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ru-RU">
              <a:latin typeface="Times New Roman"/>
              <a:cs typeface="Times New Roman"/>
            </a:rPr>
            <a:t>Повышение уровня образования.</a:t>
          </a:r>
        </a:p>
      </dgm:t>
    </dgm:pt>
    <dgm:pt modelId="{05194799-546B-4CAE-ACD9-37F64314E147}" type="parTrans" cxnId="{32690367-74A9-4A76-95D4-28A43973726B}">
      <dgm:prSet/>
      <dgm:spPr/>
    </dgm:pt>
    <dgm:pt modelId="{F0AF4F65-37ED-4B3F-9593-B700F78C05F2}" type="sibTrans" cxnId="{32690367-74A9-4A76-95D4-28A43973726B}">
      <dgm:prSet/>
      <dgm:spPr/>
      <dgm:t>
        <a:bodyPr/>
        <a:lstStyle/>
        <a:p>
          <a:endParaRPr lang="ru-RU"/>
        </a:p>
      </dgm:t>
    </dgm:pt>
    <dgm:pt modelId="{F8EB6F17-B609-4729-9C16-F562EDCB268B}" type="pres">
      <dgm:prSet presAssocID="{457FB9B6-2378-431C-AC2B-0FEA0588BB21}" presName="root" presStyleCnt="0">
        <dgm:presLayoutVars>
          <dgm:dir/>
          <dgm:resizeHandles val="exact"/>
        </dgm:presLayoutVars>
      </dgm:prSet>
      <dgm:spPr/>
    </dgm:pt>
    <dgm:pt modelId="{03CE6A05-1714-4187-B86D-7B44BC3A3D49}" type="pres">
      <dgm:prSet presAssocID="{71362E8C-9EE4-46C4-B397-338E5982AC99}" presName="compNode" presStyleCnt="0"/>
      <dgm:spPr/>
    </dgm:pt>
    <dgm:pt modelId="{A5144F29-0F43-45EA-86CF-BC2661E79601}" type="pres">
      <dgm:prSet presAssocID="{71362E8C-9EE4-46C4-B397-338E5982AC99}" presName="bgRect" presStyleLbl="bgShp" presStyleIdx="0" presStyleCnt="4"/>
      <dgm:spPr/>
    </dgm:pt>
    <dgm:pt modelId="{70A5C3AD-4C5B-4B63-AB70-B17C05A592D7}" type="pres">
      <dgm:prSet presAssocID="{71362E8C-9EE4-46C4-B397-338E5982AC9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A333503F-4854-4F67-BAD2-8FB2FA9BEE82}" type="pres">
      <dgm:prSet presAssocID="{71362E8C-9EE4-46C4-B397-338E5982AC99}" presName="spaceRect" presStyleCnt="0"/>
      <dgm:spPr/>
    </dgm:pt>
    <dgm:pt modelId="{7CFCDF6C-0696-4CD7-A9A0-5DB5E9F191D7}" type="pres">
      <dgm:prSet presAssocID="{71362E8C-9EE4-46C4-B397-338E5982AC99}" presName="parTx" presStyleLbl="revTx" presStyleIdx="0" presStyleCnt="4">
        <dgm:presLayoutVars>
          <dgm:chMax val="0"/>
          <dgm:chPref val="0"/>
        </dgm:presLayoutVars>
      </dgm:prSet>
      <dgm:spPr/>
    </dgm:pt>
    <dgm:pt modelId="{3C9E38AA-68D2-4D20-BFC0-08D7237EB808}" type="pres">
      <dgm:prSet presAssocID="{60C7249A-D8C7-4BFF-A4B5-F2D854DB7AEB}" presName="sibTrans" presStyleCnt="0"/>
      <dgm:spPr/>
    </dgm:pt>
    <dgm:pt modelId="{2A417567-122C-4E6E-8D3F-B627D264214E}" type="pres">
      <dgm:prSet presAssocID="{1D133215-0400-4503-B8EC-82D4593E8019}" presName="compNode" presStyleCnt="0"/>
      <dgm:spPr/>
    </dgm:pt>
    <dgm:pt modelId="{5D0656E0-D529-4194-BE30-DFAC2E9F486D}" type="pres">
      <dgm:prSet presAssocID="{1D133215-0400-4503-B8EC-82D4593E8019}" presName="bgRect" presStyleLbl="bgShp" presStyleIdx="1" presStyleCnt="4"/>
      <dgm:spPr/>
    </dgm:pt>
    <dgm:pt modelId="{0F71FBF4-67B3-4C80-A295-F29B29C51996}" type="pres">
      <dgm:prSet presAssocID="{1D133215-0400-4503-B8EC-82D4593E8019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Процессор"/>
        </a:ext>
      </dgm:extLst>
    </dgm:pt>
    <dgm:pt modelId="{822B7ABB-5445-411B-A429-9992B1D846A3}" type="pres">
      <dgm:prSet presAssocID="{1D133215-0400-4503-B8EC-82D4593E8019}" presName="spaceRect" presStyleCnt="0"/>
      <dgm:spPr/>
    </dgm:pt>
    <dgm:pt modelId="{2274A5C8-D615-4DCE-99D3-E64D550F0546}" type="pres">
      <dgm:prSet presAssocID="{1D133215-0400-4503-B8EC-82D4593E8019}" presName="parTx" presStyleLbl="revTx" presStyleIdx="1" presStyleCnt="4">
        <dgm:presLayoutVars>
          <dgm:chMax val="0"/>
          <dgm:chPref val="0"/>
        </dgm:presLayoutVars>
      </dgm:prSet>
      <dgm:spPr/>
    </dgm:pt>
    <dgm:pt modelId="{75573BCD-1C51-4B46-A784-338C2B44E681}" type="pres">
      <dgm:prSet presAssocID="{96EBA782-739C-4E57-8B84-18E6F9C5557F}" presName="sibTrans" presStyleCnt="0"/>
      <dgm:spPr/>
    </dgm:pt>
    <dgm:pt modelId="{A07193B1-2D3D-4949-851D-44B84D235307}" type="pres">
      <dgm:prSet presAssocID="{BEDCAD7A-DA02-4A3D-BCEC-89F34FE36BE0}" presName="compNode" presStyleCnt="0"/>
      <dgm:spPr/>
    </dgm:pt>
    <dgm:pt modelId="{05C0A685-117B-4CBE-89C6-7EF679241387}" type="pres">
      <dgm:prSet presAssocID="{BEDCAD7A-DA02-4A3D-BCEC-89F34FE36BE0}" presName="bgRect" presStyleLbl="bgShp" presStyleIdx="2" presStyleCnt="4"/>
      <dgm:spPr/>
    </dgm:pt>
    <dgm:pt modelId="{B2B22139-C05B-4493-9DBE-943DDE1A3493}" type="pres">
      <dgm:prSet presAssocID="{BEDCAD7A-DA02-4A3D-BCEC-89F34FE36BE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Блокировка"/>
        </a:ext>
      </dgm:extLst>
    </dgm:pt>
    <dgm:pt modelId="{CF1B8A9B-11BE-43EE-96C4-037255E43DD2}" type="pres">
      <dgm:prSet presAssocID="{BEDCAD7A-DA02-4A3D-BCEC-89F34FE36BE0}" presName="spaceRect" presStyleCnt="0"/>
      <dgm:spPr/>
    </dgm:pt>
    <dgm:pt modelId="{46D27820-F117-410E-9652-3F9BB0380696}" type="pres">
      <dgm:prSet presAssocID="{BEDCAD7A-DA02-4A3D-BCEC-89F34FE36BE0}" presName="parTx" presStyleLbl="revTx" presStyleIdx="2" presStyleCnt="4">
        <dgm:presLayoutVars>
          <dgm:chMax val="0"/>
          <dgm:chPref val="0"/>
        </dgm:presLayoutVars>
      </dgm:prSet>
      <dgm:spPr/>
    </dgm:pt>
    <dgm:pt modelId="{EA7DE7F3-8A17-4534-BC9C-A2325DBA806E}" type="pres">
      <dgm:prSet presAssocID="{52C1B34E-E4D1-4FED-8D46-74795D21F283}" presName="sibTrans" presStyleCnt="0"/>
      <dgm:spPr/>
    </dgm:pt>
    <dgm:pt modelId="{8C017796-B875-48D3-B4CC-849A043CBD35}" type="pres">
      <dgm:prSet presAssocID="{6B670733-A566-4A29-A1F2-7AB30E9979AE}" presName="compNode" presStyleCnt="0"/>
      <dgm:spPr/>
    </dgm:pt>
    <dgm:pt modelId="{B3868D36-AC73-4235-A5A3-10D866A032F5}" type="pres">
      <dgm:prSet presAssocID="{6B670733-A566-4A29-A1F2-7AB30E9979AE}" presName="bgRect" presStyleLbl="bgShp" presStyleIdx="3" presStyleCnt="4"/>
      <dgm:spPr/>
    </dgm:pt>
    <dgm:pt modelId="{83541262-524F-4967-9BD2-476E3B210BFE}" type="pres">
      <dgm:prSet presAssocID="{6B670733-A566-4A29-A1F2-7AB30E9979A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Мегафон"/>
        </a:ext>
      </dgm:extLst>
    </dgm:pt>
    <dgm:pt modelId="{03587BE2-ADE4-4097-8162-9BE8EF4ACC88}" type="pres">
      <dgm:prSet presAssocID="{6B670733-A566-4A29-A1F2-7AB30E9979AE}" presName="spaceRect" presStyleCnt="0"/>
      <dgm:spPr/>
    </dgm:pt>
    <dgm:pt modelId="{A7E51B89-654D-4E87-8330-062A07911A1F}" type="pres">
      <dgm:prSet presAssocID="{6B670733-A566-4A29-A1F2-7AB30E9979AE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4B6CBF1B-7F1B-49E7-8CB5-2B62AA570064}" type="presOf" srcId="{6B670733-A566-4A29-A1F2-7AB30E9979AE}" destId="{A7E51B89-654D-4E87-8330-062A07911A1F}" srcOrd="0" destOrd="0" presId="urn:microsoft.com/office/officeart/2018/2/layout/IconVerticalSolidList"/>
    <dgm:cxn modelId="{23973424-172D-4519-A5A5-44F7256BEC05}" srcId="{457FB9B6-2378-431C-AC2B-0FEA0588BB21}" destId="{1D133215-0400-4503-B8EC-82D4593E8019}" srcOrd="1" destOrd="0" parTransId="{CFE66C9C-B8AA-4A00-979E-E488C4B0E130}" sibTransId="{96EBA782-739C-4E57-8B84-18E6F9C5557F}"/>
    <dgm:cxn modelId="{3185DB40-69CA-44F1-85CE-0D2BB23F1820}" type="presOf" srcId="{1D133215-0400-4503-B8EC-82D4593E8019}" destId="{2274A5C8-D615-4DCE-99D3-E64D550F0546}" srcOrd="0" destOrd="0" presId="urn:microsoft.com/office/officeart/2018/2/layout/IconVerticalSolidList"/>
    <dgm:cxn modelId="{32690367-74A9-4A76-95D4-28A43973726B}" srcId="{457FB9B6-2378-431C-AC2B-0FEA0588BB21}" destId="{6B670733-A566-4A29-A1F2-7AB30E9979AE}" srcOrd="3" destOrd="0" parTransId="{05194799-546B-4CAE-ACD9-37F64314E147}" sibTransId="{F0AF4F65-37ED-4B3F-9593-B700F78C05F2}"/>
    <dgm:cxn modelId="{320C5370-2BC8-4E04-B365-EED7DF4707F4}" srcId="{457FB9B6-2378-431C-AC2B-0FEA0588BB21}" destId="{BEDCAD7A-DA02-4A3D-BCEC-89F34FE36BE0}" srcOrd="2" destOrd="0" parTransId="{68A2BF8F-5911-4A13-94EF-31D5F116B23C}" sibTransId="{52C1B34E-E4D1-4FED-8D46-74795D21F283}"/>
    <dgm:cxn modelId="{05E05F70-A2C9-4A72-82FE-0D4798FE0164}" type="presOf" srcId="{457FB9B6-2378-431C-AC2B-0FEA0588BB21}" destId="{F8EB6F17-B609-4729-9C16-F562EDCB268B}" srcOrd="0" destOrd="0" presId="urn:microsoft.com/office/officeart/2018/2/layout/IconVerticalSolidList"/>
    <dgm:cxn modelId="{5D8037CC-57AE-4424-86C2-22749B52DBA7}" type="presOf" srcId="{71362E8C-9EE4-46C4-B397-338E5982AC99}" destId="{7CFCDF6C-0696-4CD7-A9A0-5DB5E9F191D7}" srcOrd="0" destOrd="0" presId="urn:microsoft.com/office/officeart/2018/2/layout/IconVerticalSolidList"/>
    <dgm:cxn modelId="{53657FEB-08C3-42FF-BD29-6693226E90DF}" type="presOf" srcId="{BEDCAD7A-DA02-4A3D-BCEC-89F34FE36BE0}" destId="{46D27820-F117-410E-9652-3F9BB0380696}" srcOrd="0" destOrd="0" presId="urn:microsoft.com/office/officeart/2018/2/layout/IconVerticalSolidList"/>
    <dgm:cxn modelId="{DF2223FE-D2C4-4354-8410-44C123D68AFC}" srcId="{457FB9B6-2378-431C-AC2B-0FEA0588BB21}" destId="{71362E8C-9EE4-46C4-B397-338E5982AC99}" srcOrd="0" destOrd="0" parTransId="{474E0F55-B5C2-4E4C-BCA0-44CF93B02F31}" sibTransId="{60C7249A-D8C7-4BFF-A4B5-F2D854DB7AEB}"/>
    <dgm:cxn modelId="{7A1A2470-246E-47D9-A47D-637C5CB01EC5}" type="presParOf" srcId="{F8EB6F17-B609-4729-9C16-F562EDCB268B}" destId="{03CE6A05-1714-4187-B86D-7B44BC3A3D49}" srcOrd="0" destOrd="0" presId="urn:microsoft.com/office/officeart/2018/2/layout/IconVerticalSolidList"/>
    <dgm:cxn modelId="{1F3D3815-9723-4CDF-AC3F-E0996E2923DA}" type="presParOf" srcId="{03CE6A05-1714-4187-B86D-7B44BC3A3D49}" destId="{A5144F29-0F43-45EA-86CF-BC2661E79601}" srcOrd="0" destOrd="0" presId="urn:microsoft.com/office/officeart/2018/2/layout/IconVerticalSolidList"/>
    <dgm:cxn modelId="{75D6B1D0-71D7-4860-886B-A5E5FC0B40EE}" type="presParOf" srcId="{03CE6A05-1714-4187-B86D-7B44BC3A3D49}" destId="{70A5C3AD-4C5B-4B63-AB70-B17C05A592D7}" srcOrd="1" destOrd="0" presId="urn:microsoft.com/office/officeart/2018/2/layout/IconVerticalSolidList"/>
    <dgm:cxn modelId="{2FC2BB23-2762-41AE-9FD6-2CAA0442E3DA}" type="presParOf" srcId="{03CE6A05-1714-4187-B86D-7B44BC3A3D49}" destId="{A333503F-4854-4F67-BAD2-8FB2FA9BEE82}" srcOrd="2" destOrd="0" presId="urn:microsoft.com/office/officeart/2018/2/layout/IconVerticalSolidList"/>
    <dgm:cxn modelId="{6DC3F20C-0BAF-465F-AB7F-E6D1B39E99C4}" type="presParOf" srcId="{03CE6A05-1714-4187-B86D-7B44BC3A3D49}" destId="{7CFCDF6C-0696-4CD7-A9A0-5DB5E9F191D7}" srcOrd="3" destOrd="0" presId="urn:microsoft.com/office/officeart/2018/2/layout/IconVerticalSolidList"/>
    <dgm:cxn modelId="{8B6CEA14-6368-4BC3-B777-CAEFD3E94B30}" type="presParOf" srcId="{F8EB6F17-B609-4729-9C16-F562EDCB268B}" destId="{3C9E38AA-68D2-4D20-BFC0-08D7237EB808}" srcOrd="1" destOrd="0" presId="urn:microsoft.com/office/officeart/2018/2/layout/IconVerticalSolidList"/>
    <dgm:cxn modelId="{F66B1546-A536-4FB5-9A15-AA3280DC51D0}" type="presParOf" srcId="{F8EB6F17-B609-4729-9C16-F562EDCB268B}" destId="{2A417567-122C-4E6E-8D3F-B627D264214E}" srcOrd="2" destOrd="0" presId="urn:microsoft.com/office/officeart/2018/2/layout/IconVerticalSolidList"/>
    <dgm:cxn modelId="{671C7790-0A5F-4721-86E8-DE1DEB981F93}" type="presParOf" srcId="{2A417567-122C-4E6E-8D3F-B627D264214E}" destId="{5D0656E0-D529-4194-BE30-DFAC2E9F486D}" srcOrd="0" destOrd="0" presId="urn:microsoft.com/office/officeart/2018/2/layout/IconVerticalSolidList"/>
    <dgm:cxn modelId="{222B6091-1C67-42C3-96FE-476E2105D2AC}" type="presParOf" srcId="{2A417567-122C-4E6E-8D3F-B627D264214E}" destId="{0F71FBF4-67B3-4C80-A295-F29B29C51996}" srcOrd="1" destOrd="0" presId="urn:microsoft.com/office/officeart/2018/2/layout/IconVerticalSolidList"/>
    <dgm:cxn modelId="{AEE356D9-D1DF-43F4-973D-6734536B4EC9}" type="presParOf" srcId="{2A417567-122C-4E6E-8D3F-B627D264214E}" destId="{822B7ABB-5445-411B-A429-9992B1D846A3}" srcOrd="2" destOrd="0" presId="urn:microsoft.com/office/officeart/2018/2/layout/IconVerticalSolidList"/>
    <dgm:cxn modelId="{1BFC3D89-1E17-48F8-9AF4-13E56EDC2757}" type="presParOf" srcId="{2A417567-122C-4E6E-8D3F-B627D264214E}" destId="{2274A5C8-D615-4DCE-99D3-E64D550F0546}" srcOrd="3" destOrd="0" presId="urn:microsoft.com/office/officeart/2018/2/layout/IconVerticalSolidList"/>
    <dgm:cxn modelId="{8E71E244-7BF7-48DA-AA43-7BD60536097F}" type="presParOf" srcId="{F8EB6F17-B609-4729-9C16-F562EDCB268B}" destId="{75573BCD-1C51-4B46-A784-338C2B44E681}" srcOrd="3" destOrd="0" presId="urn:microsoft.com/office/officeart/2018/2/layout/IconVerticalSolidList"/>
    <dgm:cxn modelId="{4E10B80C-A3E5-42A8-B351-53C36480A325}" type="presParOf" srcId="{F8EB6F17-B609-4729-9C16-F562EDCB268B}" destId="{A07193B1-2D3D-4949-851D-44B84D235307}" srcOrd="4" destOrd="0" presId="urn:microsoft.com/office/officeart/2018/2/layout/IconVerticalSolidList"/>
    <dgm:cxn modelId="{666FE86A-015D-4F09-9C7F-D13526CFDD75}" type="presParOf" srcId="{A07193B1-2D3D-4949-851D-44B84D235307}" destId="{05C0A685-117B-4CBE-89C6-7EF679241387}" srcOrd="0" destOrd="0" presId="urn:microsoft.com/office/officeart/2018/2/layout/IconVerticalSolidList"/>
    <dgm:cxn modelId="{DF2496F4-A0F0-4D75-AD43-9E7F281556D8}" type="presParOf" srcId="{A07193B1-2D3D-4949-851D-44B84D235307}" destId="{B2B22139-C05B-4493-9DBE-943DDE1A3493}" srcOrd="1" destOrd="0" presId="urn:microsoft.com/office/officeart/2018/2/layout/IconVerticalSolidList"/>
    <dgm:cxn modelId="{15A956E3-78A7-4F9F-8681-7A0A1B0DE45A}" type="presParOf" srcId="{A07193B1-2D3D-4949-851D-44B84D235307}" destId="{CF1B8A9B-11BE-43EE-96C4-037255E43DD2}" srcOrd="2" destOrd="0" presId="urn:microsoft.com/office/officeart/2018/2/layout/IconVerticalSolidList"/>
    <dgm:cxn modelId="{62B3C920-485F-4155-BC8C-1F6EA9A710A1}" type="presParOf" srcId="{A07193B1-2D3D-4949-851D-44B84D235307}" destId="{46D27820-F117-410E-9652-3F9BB0380696}" srcOrd="3" destOrd="0" presId="urn:microsoft.com/office/officeart/2018/2/layout/IconVerticalSolidList"/>
    <dgm:cxn modelId="{7297D329-4DC9-4028-8FFD-D3253E78E617}" type="presParOf" srcId="{F8EB6F17-B609-4729-9C16-F562EDCB268B}" destId="{EA7DE7F3-8A17-4534-BC9C-A2325DBA806E}" srcOrd="5" destOrd="0" presId="urn:microsoft.com/office/officeart/2018/2/layout/IconVerticalSolidList"/>
    <dgm:cxn modelId="{15CD4AD6-3E53-4010-8AC2-5CF203BAD005}" type="presParOf" srcId="{F8EB6F17-B609-4729-9C16-F562EDCB268B}" destId="{8C017796-B875-48D3-B4CC-849A043CBD35}" srcOrd="6" destOrd="0" presId="urn:microsoft.com/office/officeart/2018/2/layout/IconVerticalSolidList"/>
    <dgm:cxn modelId="{4E7409AF-FD0D-4A13-B489-AF40F2E137F6}" type="presParOf" srcId="{8C017796-B875-48D3-B4CC-849A043CBD35}" destId="{B3868D36-AC73-4235-A5A3-10D866A032F5}" srcOrd="0" destOrd="0" presId="urn:microsoft.com/office/officeart/2018/2/layout/IconVerticalSolidList"/>
    <dgm:cxn modelId="{5A39157A-7956-409A-91B0-06EE7947B42D}" type="presParOf" srcId="{8C017796-B875-48D3-B4CC-849A043CBD35}" destId="{83541262-524F-4967-9BD2-476E3B210BFE}" srcOrd="1" destOrd="0" presId="urn:microsoft.com/office/officeart/2018/2/layout/IconVerticalSolidList"/>
    <dgm:cxn modelId="{F6D2EEE5-8758-42AE-B9E9-2DD98AB15CC6}" type="presParOf" srcId="{8C017796-B875-48D3-B4CC-849A043CBD35}" destId="{03587BE2-ADE4-4097-8162-9BE8EF4ACC88}" srcOrd="2" destOrd="0" presId="urn:microsoft.com/office/officeart/2018/2/layout/IconVerticalSolidList"/>
    <dgm:cxn modelId="{B60E991B-61B2-4296-A35C-EC358B9B9418}" type="presParOf" srcId="{8C017796-B875-48D3-B4CC-849A043CBD35}" destId="{A7E51B89-654D-4E87-8330-062A07911A1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1FF92E-A188-4EBD-837E-B1A23D7156DB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22E3463A-B3A3-49F0-88D0-42BBF052DC81}">
      <dgm:prSet phldr="0"/>
      <dgm:spPr/>
      <dgm:t>
        <a:bodyPr/>
        <a:lstStyle/>
        <a:p>
          <a:pPr algn="l" rtl="0"/>
          <a:r>
            <a:rPr lang="ru-RU" dirty="0">
              <a:latin typeface="Times New Roman"/>
              <a:ea typeface="Calibri"/>
              <a:cs typeface="Calibri"/>
            </a:rPr>
            <a:t>Целевое назначение: Каждая целевая программа имеет четко определенные цели и задачи, которые нужно достичь. Цели могут быть как краткосрочными, так и долгосрочными.</a:t>
          </a:r>
          <a:endParaRPr lang="en-US" dirty="0">
            <a:latin typeface="Times New Roman"/>
            <a:ea typeface="Calibri"/>
            <a:cs typeface="Calibri"/>
          </a:endParaRPr>
        </a:p>
      </dgm:t>
    </dgm:pt>
    <dgm:pt modelId="{154E30AA-5862-4295-A13F-F1E4A2AF91C0}" type="parTrans" cxnId="{6714CA33-BB76-48E9-BDD5-79E84F10DAB3}">
      <dgm:prSet/>
      <dgm:spPr/>
    </dgm:pt>
    <dgm:pt modelId="{B65870A2-2376-4DC5-A44F-7F33F8FEA23D}" type="sibTrans" cxnId="{6714CA33-BB76-48E9-BDD5-79E84F10DAB3}">
      <dgm:prSet/>
      <dgm:spPr/>
      <dgm:t>
        <a:bodyPr/>
        <a:lstStyle/>
        <a:p>
          <a:endParaRPr lang="ru-RU"/>
        </a:p>
      </dgm:t>
    </dgm:pt>
    <dgm:pt modelId="{94B86964-614F-4883-8590-8ED1EA815FD1}">
      <dgm:prSet phldr="0"/>
      <dgm:spPr/>
      <dgm:t>
        <a:bodyPr/>
        <a:lstStyle/>
        <a:p>
          <a:pPr algn="l"/>
          <a:r>
            <a:rPr lang="ru-RU" dirty="0">
              <a:latin typeface="Times New Roman"/>
              <a:ea typeface="Calibri"/>
              <a:cs typeface="Calibri"/>
            </a:rPr>
            <a:t>Структурированность: Целевые программы обычно имеют четкую структуру, включающую описание целей, мероприятий, сроков исполнения и необходимых ресурсов. Это позволяет организовать работу и мониторить прогресс.</a:t>
          </a:r>
          <a:endParaRPr lang="en-US" dirty="0">
            <a:latin typeface="Times New Roman"/>
            <a:ea typeface="Calibri"/>
            <a:cs typeface="Calibri"/>
          </a:endParaRPr>
        </a:p>
      </dgm:t>
    </dgm:pt>
    <dgm:pt modelId="{E6ABE703-B8EF-4EFE-9448-9DCD35FA7C46}" type="parTrans" cxnId="{26606E31-F3C5-4317-9BC4-9E5A11EE0480}">
      <dgm:prSet/>
      <dgm:spPr/>
    </dgm:pt>
    <dgm:pt modelId="{C83CD885-F313-4522-9F8B-E4810C91C72D}" type="sibTrans" cxnId="{26606E31-F3C5-4317-9BC4-9E5A11EE0480}">
      <dgm:prSet/>
      <dgm:spPr/>
      <dgm:t>
        <a:bodyPr/>
        <a:lstStyle/>
        <a:p>
          <a:endParaRPr lang="ru-RU"/>
        </a:p>
      </dgm:t>
    </dgm:pt>
    <dgm:pt modelId="{9CF72446-B116-4E76-BF54-2FB46AEFFD53}">
      <dgm:prSet phldr="0"/>
      <dgm:spPr/>
      <dgm:t>
        <a:bodyPr/>
        <a:lstStyle/>
        <a:p>
          <a:pPr algn="l"/>
          <a:r>
            <a:rPr lang="ru-RU" dirty="0">
              <a:latin typeface="Times New Roman"/>
              <a:ea typeface="Calibri"/>
              <a:cs typeface="Calibri"/>
            </a:rPr>
            <a:t>Интеграция ресурсов: Программы объединяют различные ресурсы: финансовые, материальные, человеческие и информационные. Это обеспечивает более эффективное использование ресурсов для достижения поставленных задач.</a:t>
          </a:r>
          <a:endParaRPr lang="en-US" dirty="0">
            <a:latin typeface="Times New Roman"/>
            <a:ea typeface="Calibri"/>
            <a:cs typeface="Calibri"/>
          </a:endParaRPr>
        </a:p>
      </dgm:t>
    </dgm:pt>
    <dgm:pt modelId="{432CBC8D-0760-4819-A527-6917CC15DE65}" type="parTrans" cxnId="{BA6008BC-21C3-45BA-B4A0-E2BEB4352526}">
      <dgm:prSet/>
      <dgm:spPr/>
    </dgm:pt>
    <dgm:pt modelId="{396E235A-3AE5-41F7-9D9D-204B15D9EFC2}" type="sibTrans" cxnId="{BA6008BC-21C3-45BA-B4A0-E2BEB4352526}">
      <dgm:prSet/>
      <dgm:spPr/>
      <dgm:t>
        <a:bodyPr/>
        <a:lstStyle/>
        <a:p>
          <a:endParaRPr lang="ru-RU"/>
        </a:p>
      </dgm:t>
    </dgm:pt>
    <dgm:pt modelId="{B7E9718D-FF91-4875-A999-81E3EBD9B12C}">
      <dgm:prSet phldr="0"/>
      <dgm:spPr/>
      <dgm:t>
        <a:bodyPr/>
        <a:lstStyle/>
        <a:p>
          <a:pPr algn="l"/>
          <a:r>
            <a:rPr lang="ru-RU" dirty="0" err="1">
              <a:latin typeface="Times New Roman"/>
              <a:ea typeface="Calibri"/>
              <a:cs typeface="Calibri"/>
            </a:rPr>
            <a:t>Междисциплинарность</a:t>
          </a:r>
          <a:r>
            <a:rPr lang="ru-RU" dirty="0">
              <a:latin typeface="Times New Roman"/>
              <a:ea typeface="Calibri"/>
              <a:cs typeface="Calibri"/>
            </a:rPr>
            <a:t>: Часто целевые программы требуют участия специалистов из разных областей, что способствует комплексному подходу к решению проблем.</a:t>
          </a:r>
          <a:endParaRPr lang="en-US" dirty="0">
            <a:latin typeface="Times New Roman"/>
            <a:ea typeface="Calibri"/>
            <a:cs typeface="Calibri"/>
          </a:endParaRPr>
        </a:p>
      </dgm:t>
    </dgm:pt>
    <dgm:pt modelId="{A2B6F3EE-5B8C-4741-BFAC-EA2CB9BC1238}" type="parTrans" cxnId="{65130877-8944-41A4-861C-8D586F2878D8}">
      <dgm:prSet/>
      <dgm:spPr/>
    </dgm:pt>
    <dgm:pt modelId="{0AABB2B5-E84F-48B4-916F-0D9FF76F2853}" type="sibTrans" cxnId="{65130877-8944-41A4-861C-8D586F2878D8}">
      <dgm:prSet/>
      <dgm:spPr/>
      <dgm:t>
        <a:bodyPr/>
        <a:lstStyle/>
        <a:p>
          <a:endParaRPr lang="ru-RU"/>
        </a:p>
      </dgm:t>
    </dgm:pt>
    <dgm:pt modelId="{8AD34718-C3C1-42FD-8F8C-2CF87C0AE975}">
      <dgm:prSet phldr="0"/>
      <dgm:spPr/>
      <dgm:t>
        <a:bodyPr/>
        <a:lstStyle/>
        <a:p>
          <a:pPr algn="l"/>
          <a:r>
            <a:rPr lang="ru-RU" dirty="0">
              <a:latin typeface="Times New Roman"/>
              <a:ea typeface="Calibri"/>
              <a:cs typeface="Calibri"/>
            </a:rPr>
            <a:t>Мониторинг и оценка: Целевые программы включают механизмы мониторинга и оценки результатов, что позволяет корректировать действия и повышать эффективность.</a:t>
          </a:r>
          <a:endParaRPr lang="en-US" dirty="0">
            <a:latin typeface="Times New Roman"/>
            <a:ea typeface="Calibri"/>
            <a:cs typeface="Calibri"/>
          </a:endParaRPr>
        </a:p>
      </dgm:t>
    </dgm:pt>
    <dgm:pt modelId="{411809AD-D450-49CA-A2B6-B13516CC55B1}" type="parTrans" cxnId="{E73CE7D2-226B-4CED-8183-D786DB3AA7D7}">
      <dgm:prSet/>
      <dgm:spPr/>
    </dgm:pt>
    <dgm:pt modelId="{32011A7C-552F-48F7-8489-943EB8A41E39}" type="sibTrans" cxnId="{E73CE7D2-226B-4CED-8183-D786DB3AA7D7}">
      <dgm:prSet/>
      <dgm:spPr/>
      <dgm:t>
        <a:bodyPr/>
        <a:lstStyle/>
        <a:p>
          <a:endParaRPr lang="ru-RU"/>
        </a:p>
      </dgm:t>
    </dgm:pt>
    <dgm:pt modelId="{372670F6-AE53-481B-B921-B5AB95363CFB}">
      <dgm:prSet phldr="0"/>
      <dgm:spPr/>
      <dgm:t>
        <a:bodyPr/>
        <a:lstStyle/>
        <a:p>
          <a:pPr algn="l"/>
          <a:r>
            <a:rPr lang="ru-RU" dirty="0">
              <a:latin typeface="Times New Roman"/>
              <a:ea typeface="Calibri"/>
              <a:cs typeface="Calibri"/>
            </a:rPr>
            <a:t>Гибкость: Программы могут адаптироваться к изменяющимся условиям и потребностям, что позволяет реагировать на новые вызовы и возможности.</a:t>
          </a:r>
          <a:endParaRPr lang="en-US" dirty="0">
            <a:latin typeface="Times New Roman"/>
            <a:ea typeface="Calibri"/>
            <a:cs typeface="Calibri"/>
          </a:endParaRPr>
        </a:p>
      </dgm:t>
    </dgm:pt>
    <dgm:pt modelId="{16675A9A-83F4-4D8B-BABF-90474995D817}" type="parTrans" cxnId="{42B1D414-0C6D-4DE6-99A7-BEC8DA722A8D}">
      <dgm:prSet/>
      <dgm:spPr/>
    </dgm:pt>
    <dgm:pt modelId="{FD6AC0D5-DA51-4D29-8E4B-035B1573CDC4}" type="sibTrans" cxnId="{42B1D414-0C6D-4DE6-99A7-BEC8DA722A8D}">
      <dgm:prSet/>
      <dgm:spPr/>
      <dgm:t>
        <a:bodyPr/>
        <a:lstStyle/>
        <a:p>
          <a:endParaRPr lang="ru-RU"/>
        </a:p>
      </dgm:t>
    </dgm:pt>
    <dgm:pt modelId="{E8D7A347-25C3-489F-BC32-2960E4C7CD9D}">
      <dgm:prSet phldr="0"/>
      <dgm:spPr/>
      <dgm:t>
        <a:bodyPr/>
        <a:lstStyle/>
        <a:p>
          <a:pPr algn="l"/>
          <a:r>
            <a:rPr lang="ru-RU" dirty="0">
              <a:latin typeface="Times New Roman"/>
              <a:ea typeface="Calibri"/>
              <a:cs typeface="Calibri"/>
            </a:rPr>
            <a:t>Участие заинтересованных сторон: В разработке и реализации целевых программ принимают участие различные заинтересованные стороны: государственные органы, НПО, бизнес и общественность. Это помогает учесть разные мнения и интересы.</a:t>
          </a:r>
          <a:endParaRPr lang="en-US" dirty="0">
            <a:latin typeface="Times New Roman"/>
            <a:ea typeface="Calibri"/>
            <a:cs typeface="Calibri"/>
          </a:endParaRPr>
        </a:p>
      </dgm:t>
    </dgm:pt>
    <dgm:pt modelId="{21B258AA-E7A7-4BB0-9512-31A98B16DC78}" type="parTrans" cxnId="{3C769554-091E-4DD6-8BD1-F7F424F34076}">
      <dgm:prSet/>
      <dgm:spPr/>
    </dgm:pt>
    <dgm:pt modelId="{C7F2704A-A34E-474C-9195-79E0DCD89DB6}" type="sibTrans" cxnId="{3C769554-091E-4DD6-8BD1-F7F424F34076}">
      <dgm:prSet/>
      <dgm:spPr/>
    </dgm:pt>
    <dgm:pt modelId="{921F289C-E7A7-4C27-A5C5-CEC27EA9D374}" type="pres">
      <dgm:prSet presAssocID="{9D1FF92E-A188-4EBD-837E-B1A23D7156DB}" presName="diagram" presStyleCnt="0">
        <dgm:presLayoutVars>
          <dgm:dir/>
          <dgm:resizeHandles val="exact"/>
        </dgm:presLayoutVars>
      </dgm:prSet>
      <dgm:spPr/>
    </dgm:pt>
    <dgm:pt modelId="{9BFF1E8A-CD55-42BE-9E07-67B8C46A16ED}" type="pres">
      <dgm:prSet presAssocID="{22E3463A-B3A3-49F0-88D0-42BBF052DC81}" presName="node" presStyleLbl="node1" presStyleIdx="0" presStyleCnt="7">
        <dgm:presLayoutVars>
          <dgm:bulletEnabled val="1"/>
        </dgm:presLayoutVars>
      </dgm:prSet>
      <dgm:spPr/>
    </dgm:pt>
    <dgm:pt modelId="{58CC87AC-538D-40FA-9C1F-4EAEFA6CABE5}" type="pres">
      <dgm:prSet presAssocID="{B65870A2-2376-4DC5-A44F-7F33F8FEA23D}" presName="sibTrans" presStyleCnt="0"/>
      <dgm:spPr/>
    </dgm:pt>
    <dgm:pt modelId="{2599947D-D057-4A78-838E-7D5D378199FD}" type="pres">
      <dgm:prSet presAssocID="{94B86964-614F-4883-8590-8ED1EA815FD1}" presName="node" presStyleLbl="node1" presStyleIdx="1" presStyleCnt="7">
        <dgm:presLayoutVars>
          <dgm:bulletEnabled val="1"/>
        </dgm:presLayoutVars>
      </dgm:prSet>
      <dgm:spPr/>
    </dgm:pt>
    <dgm:pt modelId="{618E1455-1B93-41B4-9941-0B60AFF66D39}" type="pres">
      <dgm:prSet presAssocID="{C83CD885-F313-4522-9F8B-E4810C91C72D}" presName="sibTrans" presStyleCnt="0"/>
      <dgm:spPr/>
    </dgm:pt>
    <dgm:pt modelId="{135510AC-7391-4404-9B11-BC40DD723ED9}" type="pres">
      <dgm:prSet presAssocID="{9CF72446-B116-4E76-BF54-2FB46AEFFD53}" presName="node" presStyleLbl="node1" presStyleIdx="2" presStyleCnt="7">
        <dgm:presLayoutVars>
          <dgm:bulletEnabled val="1"/>
        </dgm:presLayoutVars>
      </dgm:prSet>
      <dgm:spPr/>
    </dgm:pt>
    <dgm:pt modelId="{AE7672AF-DC4E-49D3-BA01-93B42A0E94CC}" type="pres">
      <dgm:prSet presAssocID="{396E235A-3AE5-41F7-9D9D-204B15D9EFC2}" presName="sibTrans" presStyleCnt="0"/>
      <dgm:spPr/>
    </dgm:pt>
    <dgm:pt modelId="{962F78C8-A608-460B-8AB9-7FD4F0E44E73}" type="pres">
      <dgm:prSet presAssocID="{B7E9718D-FF91-4875-A999-81E3EBD9B12C}" presName="node" presStyleLbl="node1" presStyleIdx="3" presStyleCnt="7">
        <dgm:presLayoutVars>
          <dgm:bulletEnabled val="1"/>
        </dgm:presLayoutVars>
      </dgm:prSet>
      <dgm:spPr/>
    </dgm:pt>
    <dgm:pt modelId="{A53D1063-3F5E-4781-981F-FA56595E2BD4}" type="pres">
      <dgm:prSet presAssocID="{0AABB2B5-E84F-48B4-916F-0D9FF76F2853}" presName="sibTrans" presStyleCnt="0"/>
      <dgm:spPr/>
    </dgm:pt>
    <dgm:pt modelId="{58B1584A-EB18-4BE6-85FC-3C3A4D97403F}" type="pres">
      <dgm:prSet presAssocID="{8AD34718-C3C1-42FD-8F8C-2CF87C0AE975}" presName="node" presStyleLbl="node1" presStyleIdx="4" presStyleCnt="7">
        <dgm:presLayoutVars>
          <dgm:bulletEnabled val="1"/>
        </dgm:presLayoutVars>
      </dgm:prSet>
      <dgm:spPr/>
    </dgm:pt>
    <dgm:pt modelId="{5CD451EF-0D91-4C61-973B-B201A40C9C7F}" type="pres">
      <dgm:prSet presAssocID="{32011A7C-552F-48F7-8489-943EB8A41E39}" presName="sibTrans" presStyleCnt="0"/>
      <dgm:spPr/>
    </dgm:pt>
    <dgm:pt modelId="{FE36D02A-619D-45BF-9728-DCB8C43DEBE9}" type="pres">
      <dgm:prSet presAssocID="{372670F6-AE53-481B-B921-B5AB95363CFB}" presName="node" presStyleLbl="node1" presStyleIdx="5" presStyleCnt="7">
        <dgm:presLayoutVars>
          <dgm:bulletEnabled val="1"/>
        </dgm:presLayoutVars>
      </dgm:prSet>
      <dgm:spPr/>
    </dgm:pt>
    <dgm:pt modelId="{AF37878B-9895-40EF-996E-7B6BE2823448}" type="pres">
      <dgm:prSet presAssocID="{FD6AC0D5-DA51-4D29-8E4B-035B1573CDC4}" presName="sibTrans" presStyleCnt="0"/>
      <dgm:spPr/>
    </dgm:pt>
    <dgm:pt modelId="{C314BB6A-EA8D-498B-9064-5CD6081F0603}" type="pres">
      <dgm:prSet presAssocID="{E8D7A347-25C3-489F-BC32-2960E4C7CD9D}" presName="node" presStyleLbl="node1" presStyleIdx="6" presStyleCnt="7">
        <dgm:presLayoutVars>
          <dgm:bulletEnabled val="1"/>
        </dgm:presLayoutVars>
      </dgm:prSet>
      <dgm:spPr/>
    </dgm:pt>
  </dgm:ptLst>
  <dgm:cxnLst>
    <dgm:cxn modelId="{1033320C-B10E-46B1-BA8D-CAA31C9FBC6A}" type="presOf" srcId="{E8D7A347-25C3-489F-BC32-2960E4C7CD9D}" destId="{C314BB6A-EA8D-498B-9064-5CD6081F0603}" srcOrd="0" destOrd="0" presId="urn:microsoft.com/office/officeart/2005/8/layout/default"/>
    <dgm:cxn modelId="{EA4F7314-BFD1-4771-AB10-B6E709EE5434}" type="presOf" srcId="{8AD34718-C3C1-42FD-8F8C-2CF87C0AE975}" destId="{58B1584A-EB18-4BE6-85FC-3C3A4D97403F}" srcOrd="0" destOrd="0" presId="urn:microsoft.com/office/officeart/2005/8/layout/default"/>
    <dgm:cxn modelId="{42B1D414-0C6D-4DE6-99A7-BEC8DA722A8D}" srcId="{9D1FF92E-A188-4EBD-837E-B1A23D7156DB}" destId="{372670F6-AE53-481B-B921-B5AB95363CFB}" srcOrd="5" destOrd="0" parTransId="{16675A9A-83F4-4D8B-BABF-90474995D817}" sibTransId="{FD6AC0D5-DA51-4D29-8E4B-035B1573CDC4}"/>
    <dgm:cxn modelId="{7DA98C15-8F42-420E-A22D-E24AE5BDEFB3}" type="presOf" srcId="{9D1FF92E-A188-4EBD-837E-B1A23D7156DB}" destId="{921F289C-E7A7-4C27-A5C5-CEC27EA9D374}" srcOrd="0" destOrd="0" presId="urn:microsoft.com/office/officeart/2005/8/layout/default"/>
    <dgm:cxn modelId="{26606E31-F3C5-4317-9BC4-9E5A11EE0480}" srcId="{9D1FF92E-A188-4EBD-837E-B1A23D7156DB}" destId="{94B86964-614F-4883-8590-8ED1EA815FD1}" srcOrd="1" destOrd="0" parTransId="{E6ABE703-B8EF-4EFE-9448-9DCD35FA7C46}" sibTransId="{C83CD885-F313-4522-9F8B-E4810C91C72D}"/>
    <dgm:cxn modelId="{6714CA33-BB76-48E9-BDD5-79E84F10DAB3}" srcId="{9D1FF92E-A188-4EBD-837E-B1A23D7156DB}" destId="{22E3463A-B3A3-49F0-88D0-42BBF052DC81}" srcOrd="0" destOrd="0" parTransId="{154E30AA-5862-4295-A13F-F1E4A2AF91C0}" sibTransId="{B65870A2-2376-4DC5-A44F-7F33F8FEA23D}"/>
    <dgm:cxn modelId="{CE6EB139-73C9-46B0-A4F8-31F18F619021}" type="presOf" srcId="{9CF72446-B116-4E76-BF54-2FB46AEFFD53}" destId="{135510AC-7391-4404-9B11-BC40DD723ED9}" srcOrd="0" destOrd="0" presId="urn:microsoft.com/office/officeart/2005/8/layout/default"/>
    <dgm:cxn modelId="{A3CB1943-C542-47EB-835F-228BC2813E5F}" type="presOf" srcId="{B7E9718D-FF91-4875-A999-81E3EBD9B12C}" destId="{962F78C8-A608-460B-8AB9-7FD4F0E44E73}" srcOrd="0" destOrd="0" presId="urn:microsoft.com/office/officeart/2005/8/layout/default"/>
    <dgm:cxn modelId="{3C769554-091E-4DD6-8BD1-F7F424F34076}" srcId="{9D1FF92E-A188-4EBD-837E-B1A23D7156DB}" destId="{E8D7A347-25C3-489F-BC32-2960E4C7CD9D}" srcOrd="6" destOrd="0" parTransId="{21B258AA-E7A7-4BB0-9512-31A98B16DC78}" sibTransId="{C7F2704A-A34E-474C-9195-79E0DCD89DB6}"/>
    <dgm:cxn modelId="{65130877-8944-41A4-861C-8D586F2878D8}" srcId="{9D1FF92E-A188-4EBD-837E-B1A23D7156DB}" destId="{B7E9718D-FF91-4875-A999-81E3EBD9B12C}" srcOrd="3" destOrd="0" parTransId="{A2B6F3EE-5B8C-4741-BFAC-EA2CB9BC1238}" sibTransId="{0AABB2B5-E84F-48B4-916F-0D9FF76F2853}"/>
    <dgm:cxn modelId="{75A403B5-820D-4DD2-94AB-F4E89CBE20D6}" type="presOf" srcId="{372670F6-AE53-481B-B921-B5AB95363CFB}" destId="{FE36D02A-619D-45BF-9728-DCB8C43DEBE9}" srcOrd="0" destOrd="0" presId="urn:microsoft.com/office/officeart/2005/8/layout/default"/>
    <dgm:cxn modelId="{BA6008BC-21C3-45BA-B4A0-E2BEB4352526}" srcId="{9D1FF92E-A188-4EBD-837E-B1A23D7156DB}" destId="{9CF72446-B116-4E76-BF54-2FB46AEFFD53}" srcOrd="2" destOrd="0" parTransId="{432CBC8D-0760-4819-A527-6917CC15DE65}" sibTransId="{396E235A-3AE5-41F7-9D9D-204B15D9EFC2}"/>
    <dgm:cxn modelId="{0A29A2D1-76E4-428D-9D1C-9F1DF4A9B48B}" type="presOf" srcId="{22E3463A-B3A3-49F0-88D0-42BBF052DC81}" destId="{9BFF1E8A-CD55-42BE-9E07-67B8C46A16ED}" srcOrd="0" destOrd="0" presId="urn:microsoft.com/office/officeart/2005/8/layout/default"/>
    <dgm:cxn modelId="{E73CE7D2-226B-4CED-8183-D786DB3AA7D7}" srcId="{9D1FF92E-A188-4EBD-837E-B1A23D7156DB}" destId="{8AD34718-C3C1-42FD-8F8C-2CF87C0AE975}" srcOrd="4" destOrd="0" parTransId="{411809AD-D450-49CA-A2B6-B13516CC55B1}" sibTransId="{32011A7C-552F-48F7-8489-943EB8A41E39}"/>
    <dgm:cxn modelId="{86D3F1ED-CDEC-4E53-A56B-35A7124E9CBF}" type="presOf" srcId="{94B86964-614F-4883-8590-8ED1EA815FD1}" destId="{2599947D-D057-4A78-838E-7D5D378199FD}" srcOrd="0" destOrd="0" presId="urn:microsoft.com/office/officeart/2005/8/layout/default"/>
    <dgm:cxn modelId="{9AB1F74A-90E1-4B96-9861-80D8966A5736}" type="presParOf" srcId="{921F289C-E7A7-4C27-A5C5-CEC27EA9D374}" destId="{9BFF1E8A-CD55-42BE-9E07-67B8C46A16ED}" srcOrd="0" destOrd="0" presId="urn:microsoft.com/office/officeart/2005/8/layout/default"/>
    <dgm:cxn modelId="{A96D82B7-69DE-428B-A5BD-A414E16FE4F3}" type="presParOf" srcId="{921F289C-E7A7-4C27-A5C5-CEC27EA9D374}" destId="{58CC87AC-538D-40FA-9C1F-4EAEFA6CABE5}" srcOrd="1" destOrd="0" presId="urn:microsoft.com/office/officeart/2005/8/layout/default"/>
    <dgm:cxn modelId="{85316A18-F2A7-4338-ADFA-CF078ECCE87F}" type="presParOf" srcId="{921F289C-E7A7-4C27-A5C5-CEC27EA9D374}" destId="{2599947D-D057-4A78-838E-7D5D378199FD}" srcOrd="2" destOrd="0" presId="urn:microsoft.com/office/officeart/2005/8/layout/default"/>
    <dgm:cxn modelId="{63F53AF9-CE3B-4C99-9259-5DA692813F1C}" type="presParOf" srcId="{921F289C-E7A7-4C27-A5C5-CEC27EA9D374}" destId="{618E1455-1B93-41B4-9941-0B60AFF66D39}" srcOrd="3" destOrd="0" presId="urn:microsoft.com/office/officeart/2005/8/layout/default"/>
    <dgm:cxn modelId="{E421B94A-0E41-43A1-BE6C-9B3C7916CA21}" type="presParOf" srcId="{921F289C-E7A7-4C27-A5C5-CEC27EA9D374}" destId="{135510AC-7391-4404-9B11-BC40DD723ED9}" srcOrd="4" destOrd="0" presId="urn:microsoft.com/office/officeart/2005/8/layout/default"/>
    <dgm:cxn modelId="{93BC22CD-DB62-4D68-89AF-B7857340852B}" type="presParOf" srcId="{921F289C-E7A7-4C27-A5C5-CEC27EA9D374}" destId="{AE7672AF-DC4E-49D3-BA01-93B42A0E94CC}" srcOrd="5" destOrd="0" presId="urn:microsoft.com/office/officeart/2005/8/layout/default"/>
    <dgm:cxn modelId="{0C42EBD4-D5BC-483B-9BDD-0515EA47AE52}" type="presParOf" srcId="{921F289C-E7A7-4C27-A5C5-CEC27EA9D374}" destId="{962F78C8-A608-460B-8AB9-7FD4F0E44E73}" srcOrd="6" destOrd="0" presId="urn:microsoft.com/office/officeart/2005/8/layout/default"/>
    <dgm:cxn modelId="{B495F41D-757E-40DE-95C0-4AAE2239643B}" type="presParOf" srcId="{921F289C-E7A7-4C27-A5C5-CEC27EA9D374}" destId="{A53D1063-3F5E-4781-981F-FA56595E2BD4}" srcOrd="7" destOrd="0" presId="urn:microsoft.com/office/officeart/2005/8/layout/default"/>
    <dgm:cxn modelId="{C9C217E0-30D0-422F-B945-11CCC94A3847}" type="presParOf" srcId="{921F289C-E7A7-4C27-A5C5-CEC27EA9D374}" destId="{58B1584A-EB18-4BE6-85FC-3C3A4D97403F}" srcOrd="8" destOrd="0" presId="urn:microsoft.com/office/officeart/2005/8/layout/default"/>
    <dgm:cxn modelId="{342F372C-F356-49D1-A65F-ADBE30052926}" type="presParOf" srcId="{921F289C-E7A7-4C27-A5C5-CEC27EA9D374}" destId="{5CD451EF-0D91-4C61-973B-B201A40C9C7F}" srcOrd="9" destOrd="0" presId="urn:microsoft.com/office/officeart/2005/8/layout/default"/>
    <dgm:cxn modelId="{69A61D12-9DDD-4266-989E-B10399D3C48B}" type="presParOf" srcId="{921F289C-E7A7-4C27-A5C5-CEC27EA9D374}" destId="{FE36D02A-619D-45BF-9728-DCB8C43DEBE9}" srcOrd="10" destOrd="0" presId="urn:microsoft.com/office/officeart/2005/8/layout/default"/>
    <dgm:cxn modelId="{69A3B27E-9CF4-44EA-9C34-D31225403074}" type="presParOf" srcId="{921F289C-E7A7-4C27-A5C5-CEC27EA9D374}" destId="{AF37878B-9895-40EF-996E-7B6BE2823448}" srcOrd="11" destOrd="0" presId="urn:microsoft.com/office/officeart/2005/8/layout/default"/>
    <dgm:cxn modelId="{7F539733-6B8B-47FB-B3D4-39142B4667FC}" type="presParOf" srcId="{921F289C-E7A7-4C27-A5C5-CEC27EA9D374}" destId="{C314BB6A-EA8D-498B-9064-5CD6081F0603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AB632F6-28DF-4419-9047-5E2DFB151ED2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22D6941A-89FF-44B5-9F35-A0C3546C8A84}">
      <dgm:prSet phldrT="[Текст]" phldr="0"/>
      <dgm:spPr/>
      <dgm:t>
        <a:bodyPr/>
        <a:lstStyle/>
        <a:p>
          <a:pPr algn="l"/>
          <a:r>
            <a:rPr lang="ru-RU" b="1" dirty="0">
              <a:solidFill>
                <a:srgbClr val="262626"/>
              </a:solidFill>
              <a:latin typeface="Corbel"/>
            </a:rPr>
            <a:t>Создание и развитие инфраструктуры</a:t>
          </a:r>
          <a:r>
            <a:rPr lang="ru-RU" dirty="0">
              <a:solidFill>
                <a:srgbClr val="262626"/>
              </a:solidFill>
              <a:latin typeface="Corbel"/>
            </a:rPr>
            <a:t>: Направлены на модернизацию и создание новых объектов, необходимых для развития определённых секторов (например, IT-инфраструктуры).</a:t>
          </a:r>
          <a:endParaRPr lang="ru-RU" dirty="0"/>
        </a:p>
      </dgm:t>
    </dgm:pt>
    <dgm:pt modelId="{5DA29BD4-2438-46D8-B383-E83BFFA9084A}" type="parTrans" cxnId="{353C8EE5-BB03-4447-9080-9E67C9E8E856}">
      <dgm:prSet/>
      <dgm:spPr/>
    </dgm:pt>
    <dgm:pt modelId="{A8C56A34-791E-4971-A7C7-B5D84B3F71B8}" type="sibTrans" cxnId="{353C8EE5-BB03-4447-9080-9E67C9E8E856}">
      <dgm:prSet/>
      <dgm:spPr/>
      <dgm:t>
        <a:bodyPr/>
        <a:lstStyle/>
        <a:p>
          <a:endParaRPr lang="ru-RU"/>
        </a:p>
      </dgm:t>
    </dgm:pt>
    <dgm:pt modelId="{BFC269EF-BEC7-4636-A909-3B4506217FDA}">
      <dgm:prSet phldr="0"/>
      <dgm:spPr/>
      <dgm:t>
        <a:bodyPr/>
        <a:lstStyle/>
        <a:p>
          <a:pPr rtl="0"/>
          <a:r>
            <a:rPr lang="ru-RU" b="1" dirty="0">
              <a:solidFill>
                <a:srgbClr val="262626"/>
              </a:solidFill>
              <a:latin typeface="Corbel"/>
            </a:rPr>
            <a:t>Достижение конкретных результатов</a:t>
          </a:r>
          <a:r>
            <a:rPr lang="ru-RU" dirty="0">
              <a:solidFill>
                <a:srgbClr val="262626"/>
              </a:solidFill>
              <a:latin typeface="Corbel"/>
            </a:rPr>
            <a:t>: Основная цель программы заключается в решении определённой проблемы или достижении значимого результата, который имеет значение для общества или конкретной отрасли.</a:t>
          </a:r>
          <a:endParaRPr lang="ru-RU" dirty="0">
            <a:solidFill>
              <a:srgbClr val="000000"/>
            </a:solidFill>
          </a:endParaRPr>
        </a:p>
      </dgm:t>
    </dgm:pt>
    <dgm:pt modelId="{FB7AC1AB-EB7E-4DB1-95E8-C9D5A85FFE58}" type="parTrans" cxnId="{555845C9-3E83-4156-8336-EB6377223C8B}">
      <dgm:prSet/>
      <dgm:spPr/>
    </dgm:pt>
    <dgm:pt modelId="{74142785-25AB-4A01-870D-837965F2EA09}" type="sibTrans" cxnId="{555845C9-3E83-4156-8336-EB6377223C8B}">
      <dgm:prSet/>
      <dgm:spPr/>
      <dgm:t>
        <a:bodyPr/>
        <a:lstStyle/>
        <a:p>
          <a:endParaRPr lang="ru-RU"/>
        </a:p>
      </dgm:t>
    </dgm:pt>
    <dgm:pt modelId="{2EA2301C-C755-4E92-968B-1FF8824EB534}">
      <dgm:prSet phldr="0"/>
      <dgm:spPr/>
      <dgm:t>
        <a:bodyPr/>
        <a:lstStyle/>
        <a:p>
          <a:pPr algn="l"/>
          <a:r>
            <a:rPr lang="ru-RU" b="1">
              <a:solidFill>
                <a:srgbClr val="262626"/>
              </a:solidFill>
              <a:latin typeface="Corbel"/>
            </a:rPr>
            <a:t>Улучшение качества жизни</a:t>
          </a:r>
          <a:r>
            <a:rPr lang="ru-RU">
              <a:solidFill>
                <a:srgbClr val="262626"/>
              </a:solidFill>
              <a:latin typeface="Corbel"/>
            </a:rPr>
            <a:t>: Программы часто нацелены на повышение уровня жизни населения, улучшение доступа к услугам, развитию социальных инициатив.</a:t>
          </a:r>
          <a:endParaRPr lang="ru-RU">
            <a:solidFill>
              <a:srgbClr val="000000"/>
            </a:solidFill>
            <a:latin typeface="Corbel"/>
          </a:endParaRPr>
        </a:p>
      </dgm:t>
    </dgm:pt>
    <dgm:pt modelId="{F7B0BE92-A29D-4137-8024-44D052BC51FB}" type="parTrans" cxnId="{C6996354-754E-4BF8-B426-E7580F9AEFEC}">
      <dgm:prSet/>
      <dgm:spPr/>
    </dgm:pt>
    <dgm:pt modelId="{82D90B09-599B-4799-8DD0-85700B3BAD15}" type="sibTrans" cxnId="{C6996354-754E-4BF8-B426-E7580F9AEFEC}">
      <dgm:prSet/>
      <dgm:spPr/>
      <dgm:t>
        <a:bodyPr/>
        <a:lstStyle/>
        <a:p>
          <a:endParaRPr lang="ru-RU"/>
        </a:p>
      </dgm:t>
    </dgm:pt>
    <dgm:pt modelId="{4E7CB237-A1C0-4BA6-81FD-0A974F7BC9DB}">
      <dgm:prSet phldr="0"/>
      <dgm:spPr/>
      <dgm:t>
        <a:bodyPr/>
        <a:lstStyle/>
        <a:p>
          <a:pPr algn="l"/>
          <a:r>
            <a:rPr lang="ru-RU" b="1">
              <a:solidFill>
                <a:srgbClr val="262626"/>
              </a:solidFill>
              <a:latin typeface="Corbel"/>
            </a:rPr>
            <a:t>Инновационное развитие</a:t>
          </a:r>
          <a:r>
            <a:rPr lang="ru-RU">
              <a:solidFill>
                <a:srgbClr val="262626"/>
              </a:solidFill>
              <a:latin typeface="Corbel"/>
            </a:rPr>
            <a:t>: Поддержка внедрения новых технологий и инновационных решений, что способствует модернизации процессов и повышению их эффективности.</a:t>
          </a:r>
          <a:endParaRPr lang="ru-RU">
            <a:solidFill>
              <a:srgbClr val="000000"/>
            </a:solidFill>
            <a:latin typeface="Corbel"/>
          </a:endParaRPr>
        </a:p>
      </dgm:t>
    </dgm:pt>
    <dgm:pt modelId="{DFB1BF85-2EB2-4EE0-9EDD-1197705BAEFB}" type="parTrans" cxnId="{0642459B-E05D-4388-824B-6D1B3D66778F}">
      <dgm:prSet/>
      <dgm:spPr/>
    </dgm:pt>
    <dgm:pt modelId="{21F32AB6-FEAA-4336-B189-B5DAB200388F}" type="sibTrans" cxnId="{0642459B-E05D-4388-824B-6D1B3D66778F}">
      <dgm:prSet/>
      <dgm:spPr/>
      <dgm:t>
        <a:bodyPr/>
        <a:lstStyle/>
        <a:p>
          <a:endParaRPr lang="ru-RU"/>
        </a:p>
      </dgm:t>
    </dgm:pt>
    <dgm:pt modelId="{E2202C13-98FF-4CEB-9060-4C90EA643FE0}">
      <dgm:prSet phldr="0"/>
      <dgm:spPr/>
      <dgm:t>
        <a:bodyPr/>
        <a:lstStyle/>
        <a:p>
          <a:pPr algn="l"/>
          <a:r>
            <a:rPr lang="ru-RU" b="1" dirty="0">
              <a:solidFill>
                <a:srgbClr val="262626"/>
              </a:solidFill>
              <a:latin typeface="Corbel"/>
            </a:rPr>
            <a:t>Устойчивое развитие</a:t>
          </a:r>
          <a:r>
            <a:rPr lang="ru-RU" dirty="0">
              <a:solidFill>
                <a:srgbClr val="262626"/>
              </a:solidFill>
              <a:latin typeface="Corbel"/>
            </a:rPr>
            <a:t>: Включение экологических и социальных аспектов, направленных на обеспечение сбалансированного и устойчивого развития.</a:t>
          </a:r>
          <a:endParaRPr lang="ru-RU" dirty="0">
            <a:solidFill>
              <a:srgbClr val="000000"/>
            </a:solidFill>
            <a:latin typeface="Corbel"/>
          </a:endParaRPr>
        </a:p>
      </dgm:t>
    </dgm:pt>
    <dgm:pt modelId="{FA5B6CB5-E8C2-415B-B376-72328969EE70}" type="parTrans" cxnId="{1100D41C-728E-477C-9203-F3B71C4D4F4E}">
      <dgm:prSet/>
      <dgm:spPr/>
    </dgm:pt>
    <dgm:pt modelId="{EF53CBB6-2669-4FEB-B5AA-0D8E37DE5B48}" type="sibTrans" cxnId="{1100D41C-728E-477C-9203-F3B71C4D4F4E}">
      <dgm:prSet/>
      <dgm:spPr/>
      <dgm:t>
        <a:bodyPr/>
        <a:lstStyle/>
        <a:p>
          <a:endParaRPr lang="ru-RU"/>
        </a:p>
      </dgm:t>
    </dgm:pt>
    <dgm:pt modelId="{26F6C4CF-2E99-43CF-8A10-4926696A735A}" type="pres">
      <dgm:prSet presAssocID="{EAB632F6-28DF-4419-9047-5E2DFB151ED2}" presName="Name0" presStyleCnt="0">
        <dgm:presLayoutVars>
          <dgm:dir/>
          <dgm:resizeHandles val="exact"/>
        </dgm:presLayoutVars>
      </dgm:prSet>
      <dgm:spPr/>
    </dgm:pt>
    <dgm:pt modelId="{54C4B2B4-8B3A-4745-AD0F-D8B3A7FF80BE}" type="pres">
      <dgm:prSet presAssocID="{BFC269EF-BEC7-4636-A909-3B4506217FDA}" presName="node" presStyleLbl="node1" presStyleIdx="0" presStyleCnt="5">
        <dgm:presLayoutVars>
          <dgm:bulletEnabled val="1"/>
        </dgm:presLayoutVars>
      </dgm:prSet>
      <dgm:spPr/>
    </dgm:pt>
    <dgm:pt modelId="{827C13BC-ED1C-4AB6-9EC0-93450530015B}" type="pres">
      <dgm:prSet presAssocID="{74142785-25AB-4A01-870D-837965F2EA09}" presName="sibTrans" presStyleLbl="sibTrans2D1" presStyleIdx="0" presStyleCnt="4"/>
      <dgm:spPr/>
    </dgm:pt>
    <dgm:pt modelId="{F2E3592F-154B-4329-8700-12A02AE8B09B}" type="pres">
      <dgm:prSet presAssocID="{74142785-25AB-4A01-870D-837965F2EA09}" presName="connectorText" presStyleLbl="sibTrans2D1" presStyleIdx="0" presStyleCnt="4"/>
      <dgm:spPr/>
    </dgm:pt>
    <dgm:pt modelId="{47AFC1EB-1B1E-42F3-83C9-9C5DB60514D9}" type="pres">
      <dgm:prSet presAssocID="{2EA2301C-C755-4E92-968B-1FF8824EB534}" presName="node" presStyleLbl="node1" presStyleIdx="1" presStyleCnt="5">
        <dgm:presLayoutVars>
          <dgm:bulletEnabled val="1"/>
        </dgm:presLayoutVars>
      </dgm:prSet>
      <dgm:spPr/>
    </dgm:pt>
    <dgm:pt modelId="{252E8BF9-5DF0-422F-A437-07538734A6FD}" type="pres">
      <dgm:prSet presAssocID="{82D90B09-599B-4799-8DD0-85700B3BAD15}" presName="sibTrans" presStyleLbl="sibTrans2D1" presStyleIdx="1" presStyleCnt="4"/>
      <dgm:spPr/>
    </dgm:pt>
    <dgm:pt modelId="{769C7E5E-F1D9-4740-A162-20E35407E28D}" type="pres">
      <dgm:prSet presAssocID="{82D90B09-599B-4799-8DD0-85700B3BAD15}" presName="connectorText" presStyleLbl="sibTrans2D1" presStyleIdx="1" presStyleCnt="4"/>
      <dgm:spPr/>
    </dgm:pt>
    <dgm:pt modelId="{2F435779-44D5-4319-834B-6B30A7AC28B3}" type="pres">
      <dgm:prSet presAssocID="{4E7CB237-A1C0-4BA6-81FD-0A974F7BC9DB}" presName="node" presStyleLbl="node1" presStyleIdx="2" presStyleCnt="5">
        <dgm:presLayoutVars>
          <dgm:bulletEnabled val="1"/>
        </dgm:presLayoutVars>
      </dgm:prSet>
      <dgm:spPr/>
    </dgm:pt>
    <dgm:pt modelId="{E6E3A529-B76A-43B8-979A-3DC4CA4BFDA7}" type="pres">
      <dgm:prSet presAssocID="{21F32AB6-FEAA-4336-B189-B5DAB200388F}" presName="sibTrans" presStyleLbl="sibTrans2D1" presStyleIdx="2" presStyleCnt="4"/>
      <dgm:spPr/>
    </dgm:pt>
    <dgm:pt modelId="{21F676C0-8A80-422A-BA3D-CB64CEF075D2}" type="pres">
      <dgm:prSet presAssocID="{21F32AB6-FEAA-4336-B189-B5DAB200388F}" presName="connectorText" presStyleLbl="sibTrans2D1" presStyleIdx="2" presStyleCnt="4"/>
      <dgm:spPr/>
    </dgm:pt>
    <dgm:pt modelId="{4641DE56-667A-415C-A497-DAFE7BA8107E}" type="pres">
      <dgm:prSet presAssocID="{E2202C13-98FF-4CEB-9060-4C90EA643FE0}" presName="node" presStyleLbl="node1" presStyleIdx="3" presStyleCnt="5">
        <dgm:presLayoutVars>
          <dgm:bulletEnabled val="1"/>
        </dgm:presLayoutVars>
      </dgm:prSet>
      <dgm:spPr/>
    </dgm:pt>
    <dgm:pt modelId="{EE4FD33A-7EF3-4C4F-B33C-33B399762B39}" type="pres">
      <dgm:prSet presAssocID="{EF53CBB6-2669-4FEB-B5AA-0D8E37DE5B48}" presName="sibTrans" presStyleLbl="sibTrans2D1" presStyleIdx="3" presStyleCnt="4"/>
      <dgm:spPr/>
    </dgm:pt>
    <dgm:pt modelId="{CE74BE60-7B06-4D69-847E-AA82A6C61F79}" type="pres">
      <dgm:prSet presAssocID="{EF53CBB6-2669-4FEB-B5AA-0D8E37DE5B48}" presName="connectorText" presStyleLbl="sibTrans2D1" presStyleIdx="3" presStyleCnt="4"/>
      <dgm:spPr/>
    </dgm:pt>
    <dgm:pt modelId="{8A3D1E01-3872-486C-91CF-71EA9087AF00}" type="pres">
      <dgm:prSet presAssocID="{22D6941A-89FF-44B5-9F35-A0C3546C8A84}" presName="node" presStyleLbl="node1" presStyleIdx="4" presStyleCnt="5">
        <dgm:presLayoutVars>
          <dgm:bulletEnabled val="1"/>
        </dgm:presLayoutVars>
      </dgm:prSet>
      <dgm:spPr/>
    </dgm:pt>
  </dgm:ptLst>
  <dgm:cxnLst>
    <dgm:cxn modelId="{F5484D11-4C76-448F-9588-FE87006F77B3}" type="presOf" srcId="{82D90B09-599B-4799-8DD0-85700B3BAD15}" destId="{252E8BF9-5DF0-422F-A437-07538734A6FD}" srcOrd="0" destOrd="0" presId="urn:microsoft.com/office/officeart/2005/8/layout/process1"/>
    <dgm:cxn modelId="{1100D41C-728E-477C-9203-F3B71C4D4F4E}" srcId="{EAB632F6-28DF-4419-9047-5E2DFB151ED2}" destId="{E2202C13-98FF-4CEB-9060-4C90EA643FE0}" srcOrd="3" destOrd="0" parTransId="{FA5B6CB5-E8C2-415B-B376-72328969EE70}" sibTransId="{EF53CBB6-2669-4FEB-B5AA-0D8E37DE5B48}"/>
    <dgm:cxn modelId="{AE767C29-2F28-451B-BCDC-1F6B507DEFA9}" type="presOf" srcId="{2EA2301C-C755-4E92-968B-1FF8824EB534}" destId="{47AFC1EB-1B1E-42F3-83C9-9C5DB60514D9}" srcOrd="0" destOrd="0" presId="urn:microsoft.com/office/officeart/2005/8/layout/process1"/>
    <dgm:cxn modelId="{1161D330-99A5-4175-A6CD-48F1648C2E22}" type="presOf" srcId="{E2202C13-98FF-4CEB-9060-4C90EA643FE0}" destId="{4641DE56-667A-415C-A497-DAFE7BA8107E}" srcOrd="0" destOrd="0" presId="urn:microsoft.com/office/officeart/2005/8/layout/process1"/>
    <dgm:cxn modelId="{FED3FF32-7E10-4646-BFB1-A79A101EAD10}" type="presOf" srcId="{21F32AB6-FEAA-4336-B189-B5DAB200388F}" destId="{E6E3A529-B76A-43B8-979A-3DC4CA4BFDA7}" srcOrd="0" destOrd="0" presId="urn:microsoft.com/office/officeart/2005/8/layout/process1"/>
    <dgm:cxn modelId="{8D7C6A48-C136-4BD9-8EB8-AA914029E7A8}" type="presOf" srcId="{EF53CBB6-2669-4FEB-B5AA-0D8E37DE5B48}" destId="{CE74BE60-7B06-4D69-847E-AA82A6C61F79}" srcOrd="1" destOrd="0" presId="urn:microsoft.com/office/officeart/2005/8/layout/process1"/>
    <dgm:cxn modelId="{C6996354-754E-4BF8-B426-E7580F9AEFEC}" srcId="{EAB632F6-28DF-4419-9047-5E2DFB151ED2}" destId="{2EA2301C-C755-4E92-968B-1FF8824EB534}" srcOrd="1" destOrd="0" parTransId="{F7B0BE92-A29D-4137-8024-44D052BC51FB}" sibTransId="{82D90B09-599B-4799-8DD0-85700B3BAD15}"/>
    <dgm:cxn modelId="{464A5E75-A45E-417A-9E17-6C61EA4AB4AD}" type="presOf" srcId="{BFC269EF-BEC7-4636-A909-3B4506217FDA}" destId="{54C4B2B4-8B3A-4745-AD0F-D8B3A7FF80BE}" srcOrd="0" destOrd="0" presId="urn:microsoft.com/office/officeart/2005/8/layout/process1"/>
    <dgm:cxn modelId="{914EB87D-F693-4749-9989-88C69BC718BB}" type="presOf" srcId="{21F32AB6-FEAA-4336-B189-B5DAB200388F}" destId="{21F676C0-8A80-422A-BA3D-CB64CEF075D2}" srcOrd="1" destOrd="0" presId="urn:microsoft.com/office/officeart/2005/8/layout/process1"/>
    <dgm:cxn modelId="{BEAFD47D-ACB5-43C7-9271-C3135A0509A7}" type="presOf" srcId="{82D90B09-599B-4799-8DD0-85700B3BAD15}" destId="{769C7E5E-F1D9-4740-A162-20E35407E28D}" srcOrd="1" destOrd="0" presId="urn:microsoft.com/office/officeart/2005/8/layout/process1"/>
    <dgm:cxn modelId="{0642459B-E05D-4388-824B-6D1B3D66778F}" srcId="{EAB632F6-28DF-4419-9047-5E2DFB151ED2}" destId="{4E7CB237-A1C0-4BA6-81FD-0A974F7BC9DB}" srcOrd="2" destOrd="0" parTransId="{DFB1BF85-2EB2-4EE0-9EDD-1197705BAEFB}" sibTransId="{21F32AB6-FEAA-4336-B189-B5DAB200388F}"/>
    <dgm:cxn modelId="{B1CAB8AD-4DF6-4003-9ADD-CB85C9725BA6}" type="presOf" srcId="{74142785-25AB-4A01-870D-837965F2EA09}" destId="{F2E3592F-154B-4329-8700-12A02AE8B09B}" srcOrd="1" destOrd="0" presId="urn:microsoft.com/office/officeart/2005/8/layout/process1"/>
    <dgm:cxn modelId="{161589C3-22C5-441C-AC3D-3BD4723C3A6D}" type="presOf" srcId="{4E7CB237-A1C0-4BA6-81FD-0A974F7BC9DB}" destId="{2F435779-44D5-4319-834B-6B30A7AC28B3}" srcOrd="0" destOrd="0" presId="urn:microsoft.com/office/officeart/2005/8/layout/process1"/>
    <dgm:cxn modelId="{853B25C8-71F1-417B-850D-8C3BD187C27A}" type="presOf" srcId="{EF53CBB6-2669-4FEB-B5AA-0D8E37DE5B48}" destId="{EE4FD33A-7EF3-4C4F-B33C-33B399762B39}" srcOrd="0" destOrd="0" presId="urn:microsoft.com/office/officeart/2005/8/layout/process1"/>
    <dgm:cxn modelId="{555845C9-3E83-4156-8336-EB6377223C8B}" srcId="{EAB632F6-28DF-4419-9047-5E2DFB151ED2}" destId="{BFC269EF-BEC7-4636-A909-3B4506217FDA}" srcOrd="0" destOrd="0" parTransId="{FB7AC1AB-EB7E-4DB1-95E8-C9D5A85FFE58}" sibTransId="{74142785-25AB-4A01-870D-837965F2EA09}"/>
    <dgm:cxn modelId="{353C8EE5-BB03-4447-9080-9E67C9E8E856}" srcId="{EAB632F6-28DF-4419-9047-5E2DFB151ED2}" destId="{22D6941A-89FF-44B5-9F35-A0C3546C8A84}" srcOrd="4" destOrd="0" parTransId="{5DA29BD4-2438-46D8-B383-E83BFFA9084A}" sibTransId="{A8C56A34-791E-4971-A7C7-B5D84B3F71B8}"/>
    <dgm:cxn modelId="{91D6D6ED-3874-4B6C-93FF-1F03C36676D1}" type="presOf" srcId="{74142785-25AB-4A01-870D-837965F2EA09}" destId="{827C13BC-ED1C-4AB6-9EC0-93450530015B}" srcOrd="0" destOrd="0" presId="urn:microsoft.com/office/officeart/2005/8/layout/process1"/>
    <dgm:cxn modelId="{6C4A1BF8-860C-4597-81BE-172C2DC99137}" type="presOf" srcId="{EAB632F6-28DF-4419-9047-5E2DFB151ED2}" destId="{26F6C4CF-2E99-43CF-8A10-4926696A735A}" srcOrd="0" destOrd="0" presId="urn:microsoft.com/office/officeart/2005/8/layout/process1"/>
    <dgm:cxn modelId="{92D6B2FB-AFC0-4904-A3F0-0E85660759C8}" type="presOf" srcId="{22D6941A-89FF-44B5-9F35-A0C3546C8A84}" destId="{8A3D1E01-3872-486C-91CF-71EA9087AF00}" srcOrd="0" destOrd="0" presId="urn:microsoft.com/office/officeart/2005/8/layout/process1"/>
    <dgm:cxn modelId="{18A4BE10-4BA7-4A4C-ABA4-B4256C8EFF01}" type="presParOf" srcId="{26F6C4CF-2E99-43CF-8A10-4926696A735A}" destId="{54C4B2B4-8B3A-4745-AD0F-D8B3A7FF80BE}" srcOrd="0" destOrd="0" presId="urn:microsoft.com/office/officeart/2005/8/layout/process1"/>
    <dgm:cxn modelId="{D7742B2A-7FC2-4430-A6F9-D56A0A9410A6}" type="presParOf" srcId="{26F6C4CF-2E99-43CF-8A10-4926696A735A}" destId="{827C13BC-ED1C-4AB6-9EC0-93450530015B}" srcOrd="1" destOrd="0" presId="urn:microsoft.com/office/officeart/2005/8/layout/process1"/>
    <dgm:cxn modelId="{C4236600-8F20-441F-8B7D-83FC5859EC91}" type="presParOf" srcId="{827C13BC-ED1C-4AB6-9EC0-93450530015B}" destId="{F2E3592F-154B-4329-8700-12A02AE8B09B}" srcOrd="0" destOrd="0" presId="urn:microsoft.com/office/officeart/2005/8/layout/process1"/>
    <dgm:cxn modelId="{BCF410F7-5309-4E56-96BA-039944241446}" type="presParOf" srcId="{26F6C4CF-2E99-43CF-8A10-4926696A735A}" destId="{47AFC1EB-1B1E-42F3-83C9-9C5DB60514D9}" srcOrd="2" destOrd="0" presId="urn:microsoft.com/office/officeart/2005/8/layout/process1"/>
    <dgm:cxn modelId="{50076AEC-5DBE-4569-BE85-30787A258E6E}" type="presParOf" srcId="{26F6C4CF-2E99-43CF-8A10-4926696A735A}" destId="{252E8BF9-5DF0-422F-A437-07538734A6FD}" srcOrd="3" destOrd="0" presId="urn:microsoft.com/office/officeart/2005/8/layout/process1"/>
    <dgm:cxn modelId="{B2C176FF-3AE7-437B-A18B-B0306B728F98}" type="presParOf" srcId="{252E8BF9-5DF0-422F-A437-07538734A6FD}" destId="{769C7E5E-F1D9-4740-A162-20E35407E28D}" srcOrd="0" destOrd="0" presId="urn:microsoft.com/office/officeart/2005/8/layout/process1"/>
    <dgm:cxn modelId="{34E184AB-EF48-48DF-8B75-5689272B6D3D}" type="presParOf" srcId="{26F6C4CF-2E99-43CF-8A10-4926696A735A}" destId="{2F435779-44D5-4319-834B-6B30A7AC28B3}" srcOrd="4" destOrd="0" presId="urn:microsoft.com/office/officeart/2005/8/layout/process1"/>
    <dgm:cxn modelId="{86367FDC-8B98-4AFC-8D50-86227936822C}" type="presParOf" srcId="{26F6C4CF-2E99-43CF-8A10-4926696A735A}" destId="{E6E3A529-B76A-43B8-979A-3DC4CA4BFDA7}" srcOrd="5" destOrd="0" presId="urn:microsoft.com/office/officeart/2005/8/layout/process1"/>
    <dgm:cxn modelId="{709A1E52-C4F4-4DDF-93B4-31913A5FC944}" type="presParOf" srcId="{E6E3A529-B76A-43B8-979A-3DC4CA4BFDA7}" destId="{21F676C0-8A80-422A-BA3D-CB64CEF075D2}" srcOrd="0" destOrd="0" presId="urn:microsoft.com/office/officeart/2005/8/layout/process1"/>
    <dgm:cxn modelId="{8FA77495-836C-421E-8717-3BB600554D54}" type="presParOf" srcId="{26F6C4CF-2E99-43CF-8A10-4926696A735A}" destId="{4641DE56-667A-415C-A497-DAFE7BA8107E}" srcOrd="6" destOrd="0" presId="urn:microsoft.com/office/officeart/2005/8/layout/process1"/>
    <dgm:cxn modelId="{9B5DA8A1-1AF3-4286-865E-73CC9EAA8397}" type="presParOf" srcId="{26F6C4CF-2E99-43CF-8A10-4926696A735A}" destId="{EE4FD33A-7EF3-4C4F-B33C-33B399762B39}" srcOrd="7" destOrd="0" presId="urn:microsoft.com/office/officeart/2005/8/layout/process1"/>
    <dgm:cxn modelId="{57263B23-A580-4A06-9328-E32BE4E124C5}" type="presParOf" srcId="{EE4FD33A-7EF3-4C4F-B33C-33B399762B39}" destId="{CE74BE60-7B06-4D69-847E-AA82A6C61F79}" srcOrd="0" destOrd="0" presId="urn:microsoft.com/office/officeart/2005/8/layout/process1"/>
    <dgm:cxn modelId="{6D6F370F-CE02-435A-AE6F-D597875D802F}" type="presParOf" srcId="{26F6C4CF-2E99-43CF-8A10-4926696A735A}" destId="{8A3D1E01-3872-486C-91CF-71EA9087AF00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18AB4A2-D260-4112-96B1-696FDB6BDE8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39B8C16-43D7-4AED-BACE-0A14E49F5FA8}">
      <dgm:prSet phldrT="[Текст]" phldr="0"/>
      <dgm:spPr/>
      <dgm:t>
        <a:bodyPr/>
        <a:lstStyle/>
        <a:p>
          <a:pPr rtl="0"/>
          <a:r>
            <a:rPr lang="ru-RU" dirty="0">
              <a:solidFill>
                <a:schemeClr val="tx1"/>
              </a:solidFill>
            </a:rPr>
            <a:t>Фокусировка на актуальных </a:t>
          </a:r>
          <a:r>
            <a:rPr lang="ru-RU" dirty="0" err="1">
              <a:solidFill>
                <a:schemeClr val="tx1"/>
              </a:solidFill>
            </a:rPr>
            <a:t>проблемах;Стратегическое</a:t>
          </a:r>
          <a:r>
            <a:rPr lang="ru-RU" dirty="0">
              <a:solidFill>
                <a:schemeClr val="tx1"/>
              </a:solidFill>
            </a:rPr>
            <a:t> планирование.</a:t>
          </a:r>
        </a:p>
      </dgm:t>
    </dgm:pt>
    <dgm:pt modelId="{68CF460D-DE53-4F9E-890E-6968A5CA9818}" type="parTrans" cxnId="{E09ECB6E-B441-403C-B365-0C1DFD150337}">
      <dgm:prSet/>
      <dgm:spPr/>
      <dgm:t>
        <a:bodyPr/>
        <a:lstStyle/>
        <a:p>
          <a:endParaRPr lang="ru-RU"/>
        </a:p>
      </dgm:t>
    </dgm:pt>
    <dgm:pt modelId="{BB19D6A5-439D-4870-985B-2074B0FC166C}" type="sibTrans" cxnId="{E09ECB6E-B441-403C-B365-0C1DFD150337}">
      <dgm:prSet/>
      <dgm:spPr/>
      <dgm:t>
        <a:bodyPr/>
        <a:lstStyle/>
        <a:p>
          <a:endParaRPr lang="ru-RU"/>
        </a:p>
      </dgm:t>
    </dgm:pt>
    <dgm:pt modelId="{3C8097D8-798E-4674-95E7-FD3C07C91F4A}">
      <dgm:prSet phldr="0"/>
      <dgm:spPr/>
      <dgm:t>
        <a:bodyPr/>
        <a:lstStyle/>
        <a:p>
          <a:pPr algn="l" rtl="0"/>
          <a:r>
            <a:rPr lang="ru-RU" b="0" dirty="0">
              <a:solidFill>
                <a:schemeClr val="tx1"/>
              </a:solidFill>
            </a:rPr>
            <a:t>Определение приоритетных направлений</a:t>
          </a:r>
          <a:endParaRPr lang="ru-RU" b="1" dirty="0">
            <a:solidFill>
              <a:schemeClr val="tx1"/>
            </a:solidFill>
            <a:latin typeface="Corbel"/>
          </a:endParaRPr>
        </a:p>
      </dgm:t>
    </dgm:pt>
    <dgm:pt modelId="{6A66D86B-CF7D-4FE8-BF3A-057E06833097}" type="parTrans" cxnId="{3A178205-27B4-48F3-ACA8-8B5F02907739}">
      <dgm:prSet/>
      <dgm:spPr/>
    </dgm:pt>
    <dgm:pt modelId="{D31AB2FC-B3BF-4BA4-9264-7AA09B5F86DF}" type="sibTrans" cxnId="{3A178205-27B4-48F3-ACA8-8B5F02907739}">
      <dgm:prSet/>
      <dgm:spPr/>
    </dgm:pt>
    <dgm:pt modelId="{14EFDE00-88D1-4FAB-8B9E-AF5F2348C421}">
      <dgm:prSet phldr="0"/>
      <dgm:spPr/>
      <dgm:t>
        <a:bodyPr/>
        <a:lstStyle/>
        <a:p>
          <a:pPr algn="l" rtl="0"/>
          <a:r>
            <a:rPr lang="ru-RU" dirty="0">
              <a:solidFill>
                <a:schemeClr val="tx1"/>
              </a:solidFill>
            </a:rPr>
            <a:t>Интеграция науки и </a:t>
          </a:r>
          <a:r>
            <a:rPr lang="ru-RU" dirty="0">
              <a:solidFill>
                <a:schemeClr val="tx1"/>
              </a:solidFill>
              <a:latin typeface="Calibri"/>
              <a:ea typeface="Calibri"/>
              <a:cs typeface="Calibri"/>
            </a:rPr>
            <a:t>практики</a:t>
          </a:r>
        </a:p>
      </dgm:t>
    </dgm:pt>
    <dgm:pt modelId="{1D543868-F4EE-4E32-8BD5-A931EE28CAA6}" type="parTrans" cxnId="{11F1D475-FAAB-4947-9B9A-EE845FE3479D}">
      <dgm:prSet/>
      <dgm:spPr/>
    </dgm:pt>
    <dgm:pt modelId="{C9197057-2287-47FD-ADC6-8C88489D33C0}" type="sibTrans" cxnId="{11F1D475-FAAB-4947-9B9A-EE845FE3479D}">
      <dgm:prSet/>
      <dgm:spPr/>
    </dgm:pt>
    <dgm:pt modelId="{EFFF2E00-724F-4D03-8142-19E1BBBCDE03}">
      <dgm:prSet phldr="0"/>
      <dgm:spPr/>
      <dgm:t>
        <a:bodyPr/>
        <a:lstStyle/>
        <a:p>
          <a:r>
            <a:rPr lang="ru-RU" dirty="0">
              <a:solidFill>
                <a:schemeClr val="tx1"/>
              </a:solidFill>
            </a:rPr>
            <a:t>Внедрение научных результатов;Сотрудничество с промышленностью.</a:t>
          </a:r>
          <a:endParaRPr lang="en-US" dirty="0">
            <a:solidFill>
              <a:schemeClr val="tx1"/>
            </a:solidFill>
          </a:endParaRPr>
        </a:p>
      </dgm:t>
    </dgm:pt>
    <dgm:pt modelId="{352E2DD4-06E3-4C32-BC87-43DE1460932D}" type="parTrans" cxnId="{A1D80BCC-9625-4E9C-AC9B-A73761160ECD}">
      <dgm:prSet/>
      <dgm:spPr/>
    </dgm:pt>
    <dgm:pt modelId="{751D9039-8715-41A5-9AE5-1EA5D68EA1AB}" type="sibTrans" cxnId="{A1D80BCC-9625-4E9C-AC9B-A73761160ECD}">
      <dgm:prSet/>
      <dgm:spPr/>
    </dgm:pt>
    <dgm:pt modelId="{78B55B0C-172B-403F-81A9-CFAC3CE8013A}">
      <dgm:prSet phldr="0"/>
      <dgm:spPr/>
      <dgm:t>
        <a:bodyPr/>
        <a:lstStyle/>
        <a:p>
          <a:pPr algn="l" rtl="0"/>
          <a:r>
            <a:rPr lang="ru-RU" dirty="0">
              <a:solidFill>
                <a:schemeClr val="tx1"/>
              </a:solidFill>
            </a:rPr>
            <a:t>Финансирование и ресурсное обеспечение</a:t>
          </a:r>
          <a:endParaRPr lang="en-US" dirty="0">
            <a:solidFill>
              <a:schemeClr val="tx1"/>
            </a:solidFill>
            <a:latin typeface="Calibri"/>
            <a:ea typeface="Calibri"/>
            <a:cs typeface="Calibri"/>
          </a:endParaRPr>
        </a:p>
      </dgm:t>
    </dgm:pt>
    <dgm:pt modelId="{59311D76-43C8-481B-A390-252B6FE14113}" type="parTrans" cxnId="{0214BAAA-7F6B-45AF-BF41-9D08B67F3B03}">
      <dgm:prSet/>
      <dgm:spPr/>
    </dgm:pt>
    <dgm:pt modelId="{7D51F29F-CAA9-4187-9A12-F753A26D830C}" type="sibTrans" cxnId="{0214BAAA-7F6B-45AF-BF41-9D08B67F3B03}">
      <dgm:prSet/>
      <dgm:spPr/>
    </dgm:pt>
    <dgm:pt modelId="{68F74386-70FA-4514-BDCD-37A59FDCF0AC}">
      <dgm:prSet phldr="0"/>
      <dgm:spPr/>
      <dgm:t>
        <a:bodyPr/>
        <a:lstStyle/>
        <a:p>
          <a:r>
            <a:rPr lang="ru-RU" dirty="0">
              <a:solidFill>
                <a:schemeClr val="tx1"/>
              </a:solidFill>
              <a:latin typeface="Calibri"/>
              <a:ea typeface="Calibri"/>
              <a:cs typeface="Calibri"/>
            </a:rPr>
            <a:t>Привлечение инвестиций;Рациональное распределение ресурсов.</a:t>
          </a:r>
          <a:endParaRPr lang="en-US" dirty="0">
            <a:solidFill>
              <a:schemeClr val="tx1"/>
            </a:solidFill>
            <a:latin typeface="Calibri"/>
            <a:ea typeface="Calibri"/>
            <a:cs typeface="Calibri"/>
          </a:endParaRPr>
        </a:p>
      </dgm:t>
    </dgm:pt>
    <dgm:pt modelId="{1C2BB335-53B8-4C25-A92E-B01645618E4D}" type="parTrans" cxnId="{B7931AF0-B24C-4871-AE1B-10F371742330}">
      <dgm:prSet/>
      <dgm:spPr/>
    </dgm:pt>
    <dgm:pt modelId="{5F3D7674-C44F-4A38-A7F2-60A6306D188C}" type="sibTrans" cxnId="{B7931AF0-B24C-4871-AE1B-10F371742330}">
      <dgm:prSet/>
      <dgm:spPr/>
    </dgm:pt>
    <dgm:pt modelId="{DDC0966F-7807-44B6-A4EA-81046263DEBA}">
      <dgm:prSet phldr="0"/>
      <dgm:spPr/>
      <dgm:t>
        <a:bodyPr/>
        <a:lstStyle/>
        <a:p>
          <a:pPr algn="l"/>
          <a:r>
            <a:rPr lang="ru-RU" dirty="0">
              <a:solidFill>
                <a:schemeClr val="tx1"/>
              </a:solidFill>
            </a:rPr>
            <a:t>Мониторинг и оценка результатов</a:t>
          </a:r>
          <a:endParaRPr lang="en-US" dirty="0">
            <a:solidFill>
              <a:schemeClr val="tx1"/>
            </a:solidFill>
            <a:latin typeface="Calibri"/>
            <a:ea typeface="Calibri"/>
            <a:cs typeface="Calibri"/>
          </a:endParaRPr>
        </a:p>
      </dgm:t>
    </dgm:pt>
    <dgm:pt modelId="{77410BF8-03CD-40F0-BA96-E8B32266A4A9}" type="parTrans" cxnId="{DA27887B-9826-486A-8D12-020D24203CE5}">
      <dgm:prSet/>
      <dgm:spPr/>
    </dgm:pt>
    <dgm:pt modelId="{06AACAE6-1205-4CCA-9900-785AE2066B81}" type="sibTrans" cxnId="{DA27887B-9826-486A-8D12-020D24203CE5}">
      <dgm:prSet/>
      <dgm:spPr/>
    </dgm:pt>
    <dgm:pt modelId="{65C4E1AB-D063-4244-A41A-50F59AD60CFC}">
      <dgm:prSet phldr="0"/>
      <dgm:spPr/>
      <dgm:t>
        <a:bodyPr/>
        <a:lstStyle/>
        <a:p>
          <a:r>
            <a:rPr lang="ru-RU" dirty="0">
              <a:solidFill>
                <a:schemeClr val="tx1"/>
              </a:solidFill>
            </a:rPr>
            <a:t>Контроль за эффективностью;Обратная связь.</a:t>
          </a:r>
          <a:endParaRPr lang="en-US" dirty="0">
            <a:solidFill>
              <a:schemeClr val="tx1"/>
            </a:solidFill>
          </a:endParaRPr>
        </a:p>
      </dgm:t>
    </dgm:pt>
    <dgm:pt modelId="{AAF5F93F-24A8-4AAE-BAEB-2B136C0DEEF2}" type="parTrans" cxnId="{EF5D1A57-16FC-47FE-B3F0-A51CCD96DEAF}">
      <dgm:prSet/>
      <dgm:spPr/>
    </dgm:pt>
    <dgm:pt modelId="{5D95AE70-C525-4CFF-A735-606DF8C52424}" type="sibTrans" cxnId="{EF5D1A57-16FC-47FE-B3F0-A51CCD96DEAF}">
      <dgm:prSet/>
      <dgm:spPr/>
    </dgm:pt>
    <dgm:pt modelId="{A8D4E9DF-9B86-44CF-ABDE-C53810ECFA12}">
      <dgm:prSet phldr="0"/>
      <dgm:spPr/>
      <dgm:t>
        <a:bodyPr/>
        <a:lstStyle/>
        <a:p>
          <a:pPr algn="l"/>
          <a:r>
            <a:rPr lang="ru-RU" dirty="0">
              <a:solidFill>
                <a:schemeClr val="tx1"/>
              </a:solidFill>
              <a:latin typeface="Calibri"/>
              <a:ea typeface="Calibri"/>
              <a:cs typeface="Calibri"/>
            </a:rPr>
            <a:t>Развитие кадрового потенциала</a:t>
          </a:r>
          <a:endParaRPr lang="en-US" dirty="0">
            <a:solidFill>
              <a:schemeClr val="tx1"/>
            </a:solidFill>
            <a:latin typeface="Calibri"/>
            <a:ea typeface="Calibri"/>
            <a:cs typeface="Calibri"/>
          </a:endParaRPr>
        </a:p>
      </dgm:t>
    </dgm:pt>
    <dgm:pt modelId="{B4763CA7-4862-48E1-BC99-A1740FBAB425}" type="parTrans" cxnId="{EE34515A-31A5-4924-B250-FFA2CF1420A4}">
      <dgm:prSet/>
      <dgm:spPr/>
    </dgm:pt>
    <dgm:pt modelId="{5FBB06B5-982A-4789-AEEF-5B87F0D5426C}" type="sibTrans" cxnId="{EE34515A-31A5-4924-B250-FFA2CF1420A4}">
      <dgm:prSet/>
      <dgm:spPr/>
    </dgm:pt>
    <dgm:pt modelId="{5CD80919-6672-4574-BE73-C16F94F025C9}">
      <dgm:prSet phldr="0"/>
      <dgm:spPr/>
      <dgm:t>
        <a:bodyPr/>
        <a:lstStyle/>
        <a:p>
          <a:r>
            <a:rPr lang="ru-RU" dirty="0">
              <a:solidFill>
                <a:schemeClr val="tx1"/>
              </a:solidFill>
            </a:rPr>
            <a:t>Образовательные инициативы;Создание сетей и сотрудничества</a:t>
          </a:r>
          <a:endParaRPr lang="en-US" dirty="0">
            <a:solidFill>
              <a:schemeClr val="tx1"/>
            </a:solidFill>
            <a:latin typeface="Calibri"/>
            <a:ea typeface="Calibri"/>
            <a:cs typeface="Calibri"/>
          </a:endParaRPr>
        </a:p>
      </dgm:t>
    </dgm:pt>
    <dgm:pt modelId="{93FE59E7-C31B-415E-85DE-FEEBE2AB03BF}" type="parTrans" cxnId="{84964531-000A-4BF8-B8EC-8BA5A8DA9914}">
      <dgm:prSet/>
      <dgm:spPr/>
    </dgm:pt>
    <dgm:pt modelId="{412E239F-B0A3-477E-B922-7B2E9B0F3B24}" type="sibTrans" cxnId="{84964531-000A-4BF8-B8EC-8BA5A8DA9914}">
      <dgm:prSet/>
      <dgm:spPr/>
    </dgm:pt>
    <dgm:pt modelId="{36905DB1-202C-45B1-8CE1-F7809ECFB9A0}" type="pres">
      <dgm:prSet presAssocID="{218AB4A2-D260-4112-96B1-696FDB6BDE82}" presName="linear" presStyleCnt="0">
        <dgm:presLayoutVars>
          <dgm:animLvl val="lvl"/>
          <dgm:resizeHandles val="exact"/>
        </dgm:presLayoutVars>
      </dgm:prSet>
      <dgm:spPr/>
    </dgm:pt>
    <dgm:pt modelId="{9365092C-774D-41B1-98DE-AE18CDDD90F2}" type="pres">
      <dgm:prSet presAssocID="{3C8097D8-798E-4674-95E7-FD3C07C91F4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ADC0C7B-3CCE-4BF3-94CB-C643CA438762}" type="pres">
      <dgm:prSet presAssocID="{3C8097D8-798E-4674-95E7-FD3C07C91F4A}" presName="childText" presStyleLbl="revTx" presStyleIdx="0" presStyleCnt="5">
        <dgm:presLayoutVars>
          <dgm:bulletEnabled val="1"/>
        </dgm:presLayoutVars>
      </dgm:prSet>
      <dgm:spPr/>
    </dgm:pt>
    <dgm:pt modelId="{BF374920-6900-481A-911D-D32135EF56B2}" type="pres">
      <dgm:prSet presAssocID="{14EFDE00-88D1-4FAB-8B9E-AF5F2348C42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1DA3531-59CC-4FDC-9FFA-5C42E7207599}" type="pres">
      <dgm:prSet presAssocID="{14EFDE00-88D1-4FAB-8B9E-AF5F2348C421}" presName="childText" presStyleLbl="revTx" presStyleIdx="1" presStyleCnt="5">
        <dgm:presLayoutVars>
          <dgm:bulletEnabled val="1"/>
        </dgm:presLayoutVars>
      </dgm:prSet>
      <dgm:spPr/>
    </dgm:pt>
    <dgm:pt modelId="{724C2BE0-20B0-4AF7-97D9-911251C91D9B}" type="pres">
      <dgm:prSet presAssocID="{78B55B0C-172B-403F-81A9-CFAC3CE8013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19632C92-1ABA-42E6-BFEA-2D0FBE928719}" type="pres">
      <dgm:prSet presAssocID="{78B55B0C-172B-403F-81A9-CFAC3CE8013A}" presName="childText" presStyleLbl="revTx" presStyleIdx="2" presStyleCnt="5">
        <dgm:presLayoutVars>
          <dgm:bulletEnabled val="1"/>
        </dgm:presLayoutVars>
      </dgm:prSet>
      <dgm:spPr/>
    </dgm:pt>
    <dgm:pt modelId="{F291A05F-9E20-46C4-A754-AE54A76DE1BC}" type="pres">
      <dgm:prSet presAssocID="{DDC0966F-7807-44B6-A4EA-81046263DEB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C06251A-1596-46F5-A10A-2E2BEB30E158}" type="pres">
      <dgm:prSet presAssocID="{DDC0966F-7807-44B6-A4EA-81046263DEBA}" presName="childText" presStyleLbl="revTx" presStyleIdx="3" presStyleCnt="5">
        <dgm:presLayoutVars>
          <dgm:bulletEnabled val="1"/>
        </dgm:presLayoutVars>
      </dgm:prSet>
      <dgm:spPr/>
    </dgm:pt>
    <dgm:pt modelId="{99FDA27B-960F-4C11-913A-F47D8B26C4C7}" type="pres">
      <dgm:prSet presAssocID="{A8D4E9DF-9B86-44CF-ABDE-C53810ECFA12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7AB70D9B-1840-437F-BAAE-2CA088E95C10}" type="pres">
      <dgm:prSet presAssocID="{A8D4E9DF-9B86-44CF-ABDE-C53810ECFA12}" presName="childText" presStyleLbl="revTx" presStyleIdx="4" presStyleCnt="5">
        <dgm:presLayoutVars>
          <dgm:bulletEnabled val="1"/>
        </dgm:presLayoutVars>
      </dgm:prSet>
      <dgm:spPr/>
    </dgm:pt>
  </dgm:ptLst>
  <dgm:cxnLst>
    <dgm:cxn modelId="{3A178205-27B4-48F3-ACA8-8B5F02907739}" srcId="{218AB4A2-D260-4112-96B1-696FDB6BDE82}" destId="{3C8097D8-798E-4674-95E7-FD3C07C91F4A}" srcOrd="0" destOrd="0" parTransId="{6A66D86B-CF7D-4FE8-BF3A-057E06833097}" sibTransId="{D31AB2FC-B3BF-4BA4-9264-7AA09B5F86DF}"/>
    <dgm:cxn modelId="{84964531-000A-4BF8-B8EC-8BA5A8DA9914}" srcId="{A8D4E9DF-9B86-44CF-ABDE-C53810ECFA12}" destId="{5CD80919-6672-4574-BE73-C16F94F025C9}" srcOrd="0" destOrd="0" parTransId="{93FE59E7-C31B-415E-85DE-FEEBE2AB03BF}" sibTransId="{412E239F-B0A3-477E-B922-7B2E9B0F3B24}"/>
    <dgm:cxn modelId="{0D874B46-F757-48FF-BC15-C9422BE10B8A}" type="presOf" srcId="{EFFF2E00-724F-4D03-8142-19E1BBBCDE03}" destId="{51DA3531-59CC-4FDC-9FFA-5C42E7207599}" srcOrd="0" destOrd="0" presId="urn:microsoft.com/office/officeart/2005/8/layout/vList2"/>
    <dgm:cxn modelId="{B40EF24D-FA4A-4DFB-A25B-9F8789318EF5}" type="presOf" srcId="{68F74386-70FA-4514-BDCD-37A59FDCF0AC}" destId="{19632C92-1ABA-42E6-BFEA-2D0FBE928719}" srcOrd="0" destOrd="0" presId="urn:microsoft.com/office/officeart/2005/8/layout/vList2"/>
    <dgm:cxn modelId="{EF5D1A57-16FC-47FE-B3F0-A51CCD96DEAF}" srcId="{DDC0966F-7807-44B6-A4EA-81046263DEBA}" destId="{65C4E1AB-D063-4244-A41A-50F59AD60CFC}" srcOrd="0" destOrd="0" parTransId="{AAF5F93F-24A8-4AAE-BAEB-2B136C0DEEF2}" sibTransId="{5D95AE70-C525-4CFF-A735-606DF8C52424}"/>
    <dgm:cxn modelId="{63C14257-F6F2-4A1A-92EC-67B04CA8B36A}" type="presOf" srcId="{3C8097D8-798E-4674-95E7-FD3C07C91F4A}" destId="{9365092C-774D-41B1-98DE-AE18CDDD90F2}" srcOrd="0" destOrd="0" presId="urn:microsoft.com/office/officeart/2005/8/layout/vList2"/>
    <dgm:cxn modelId="{EE34515A-31A5-4924-B250-FFA2CF1420A4}" srcId="{218AB4A2-D260-4112-96B1-696FDB6BDE82}" destId="{A8D4E9DF-9B86-44CF-ABDE-C53810ECFA12}" srcOrd="4" destOrd="0" parTransId="{B4763CA7-4862-48E1-BC99-A1740FBAB425}" sibTransId="{5FBB06B5-982A-4789-AEEF-5B87F0D5426C}"/>
    <dgm:cxn modelId="{D356BD6A-7EAF-4959-9110-EFB173677D12}" type="presOf" srcId="{78B55B0C-172B-403F-81A9-CFAC3CE8013A}" destId="{724C2BE0-20B0-4AF7-97D9-911251C91D9B}" srcOrd="0" destOrd="0" presId="urn:microsoft.com/office/officeart/2005/8/layout/vList2"/>
    <dgm:cxn modelId="{E09ECB6E-B441-403C-B365-0C1DFD150337}" srcId="{3C8097D8-798E-4674-95E7-FD3C07C91F4A}" destId="{039B8C16-43D7-4AED-BACE-0A14E49F5FA8}" srcOrd="0" destOrd="0" parTransId="{68CF460D-DE53-4F9E-890E-6968A5CA9818}" sibTransId="{BB19D6A5-439D-4870-985B-2074B0FC166C}"/>
    <dgm:cxn modelId="{27582271-F0BD-4645-85BA-72053B442134}" type="presOf" srcId="{DDC0966F-7807-44B6-A4EA-81046263DEBA}" destId="{F291A05F-9E20-46C4-A754-AE54A76DE1BC}" srcOrd="0" destOrd="0" presId="urn:microsoft.com/office/officeart/2005/8/layout/vList2"/>
    <dgm:cxn modelId="{11F1D475-FAAB-4947-9B9A-EE845FE3479D}" srcId="{218AB4A2-D260-4112-96B1-696FDB6BDE82}" destId="{14EFDE00-88D1-4FAB-8B9E-AF5F2348C421}" srcOrd="1" destOrd="0" parTransId="{1D543868-F4EE-4E32-8BD5-A931EE28CAA6}" sibTransId="{C9197057-2287-47FD-ADC6-8C88489D33C0}"/>
    <dgm:cxn modelId="{DA27887B-9826-486A-8D12-020D24203CE5}" srcId="{218AB4A2-D260-4112-96B1-696FDB6BDE82}" destId="{DDC0966F-7807-44B6-A4EA-81046263DEBA}" srcOrd="3" destOrd="0" parTransId="{77410BF8-03CD-40F0-BA96-E8B32266A4A9}" sibTransId="{06AACAE6-1205-4CCA-9900-785AE2066B81}"/>
    <dgm:cxn modelId="{3BA9E683-B1E5-4A29-A42D-BF33C59F7919}" type="presOf" srcId="{14EFDE00-88D1-4FAB-8B9E-AF5F2348C421}" destId="{BF374920-6900-481A-911D-D32135EF56B2}" srcOrd="0" destOrd="0" presId="urn:microsoft.com/office/officeart/2005/8/layout/vList2"/>
    <dgm:cxn modelId="{33DC3C86-2826-40F0-A053-818E5DE6B57B}" type="presOf" srcId="{A8D4E9DF-9B86-44CF-ABDE-C53810ECFA12}" destId="{99FDA27B-960F-4C11-913A-F47D8B26C4C7}" srcOrd="0" destOrd="0" presId="urn:microsoft.com/office/officeart/2005/8/layout/vList2"/>
    <dgm:cxn modelId="{DAC9EF97-4D7D-4DED-B761-9435E166B0B1}" type="presOf" srcId="{218AB4A2-D260-4112-96B1-696FDB6BDE82}" destId="{36905DB1-202C-45B1-8CE1-F7809ECFB9A0}" srcOrd="0" destOrd="0" presId="urn:microsoft.com/office/officeart/2005/8/layout/vList2"/>
    <dgm:cxn modelId="{D092509C-D7E0-4642-9886-EDE5600A681B}" type="presOf" srcId="{5CD80919-6672-4574-BE73-C16F94F025C9}" destId="{7AB70D9B-1840-437F-BAAE-2CA088E95C10}" srcOrd="0" destOrd="0" presId="urn:microsoft.com/office/officeart/2005/8/layout/vList2"/>
    <dgm:cxn modelId="{0214BAAA-7F6B-45AF-BF41-9D08B67F3B03}" srcId="{218AB4A2-D260-4112-96B1-696FDB6BDE82}" destId="{78B55B0C-172B-403F-81A9-CFAC3CE8013A}" srcOrd="2" destOrd="0" parTransId="{59311D76-43C8-481B-A390-252B6FE14113}" sibTransId="{7D51F29F-CAA9-4187-9A12-F753A26D830C}"/>
    <dgm:cxn modelId="{5ACF3EB8-05CA-4EC1-AFA4-808D781963D5}" type="presOf" srcId="{039B8C16-43D7-4AED-BACE-0A14E49F5FA8}" destId="{0ADC0C7B-3CCE-4BF3-94CB-C643CA438762}" srcOrd="0" destOrd="0" presId="urn:microsoft.com/office/officeart/2005/8/layout/vList2"/>
    <dgm:cxn modelId="{A1D80BCC-9625-4E9C-AC9B-A73761160ECD}" srcId="{14EFDE00-88D1-4FAB-8B9E-AF5F2348C421}" destId="{EFFF2E00-724F-4D03-8142-19E1BBBCDE03}" srcOrd="0" destOrd="0" parTransId="{352E2DD4-06E3-4C32-BC87-43DE1460932D}" sibTransId="{751D9039-8715-41A5-9AE5-1EA5D68EA1AB}"/>
    <dgm:cxn modelId="{B7931AF0-B24C-4871-AE1B-10F371742330}" srcId="{78B55B0C-172B-403F-81A9-CFAC3CE8013A}" destId="{68F74386-70FA-4514-BDCD-37A59FDCF0AC}" srcOrd="0" destOrd="0" parTransId="{1C2BB335-53B8-4C25-A92E-B01645618E4D}" sibTransId="{5F3D7674-C44F-4A38-A7F2-60A6306D188C}"/>
    <dgm:cxn modelId="{4365DBF7-38D8-4A19-AA93-D32791F7A301}" type="presOf" srcId="{65C4E1AB-D063-4244-A41A-50F59AD60CFC}" destId="{0C06251A-1596-46F5-A10A-2E2BEB30E158}" srcOrd="0" destOrd="0" presId="urn:microsoft.com/office/officeart/2005/8/layout/vList2"/>
    <dgm:cxn modelId="{40669070-D04D-43FB-A4CE-251B0EBA4292}" type="presParOf" srcId="{36905DB1-202C-45B1-8CE1-F7809ECFB9A0}" destId="{9365092C-774D-41B1-98DE-AE18CDDD90F2}" srcOrd="0" destOrd="0" presId="urn:microsoft.com/office/officeart/2005/8/layout/vList2"/>
    <dgm:cxn modelId="{A0262353-F9AC-4D34-A555-CE59B7EC0C30}" type="presParOf" srcId="{36905DB1-202C-45B1-8CE1-F7809ECFB9A0}" destId="{0ADC0C7B-3CCE-4BF3-94CB-C643CA438762}" srcOrd="1" destOrd="0" presId="urn:microsoft.com/office/officeart/2005/8/layout/vList2"/>
    <dgm:cxn modelId="{D507A4E4-3175-458C-91DE-BDCAC335E2B3}" type="presParOf" srcId="{36905DB1-202C-45B1-8CE1-F7809ECFB9A0}" destId="{BF374920-6900-481A-911D-D32135EF56B2}" srcOrd="2" destOrd="0" presId="urn:microsoft.com/office/officeart/2005/8/layout/vList2"/>
    <dgm:cxn modelId="{093C9B6A-82E1-4508-BCBD-6C4ED6ACF6A1}" type="presParOf" srcId="{36905DB1-202C-45B1-8CE1-F7809ECFB9A0}" destId="{51DA3531-59CC-4FDC-9FFA-5C42E7207599}" srcOrd="3" destOrd="0" presId="urn:microsoft.com/office/officeart/2005/8/layout/vList2"/>
    <dgm:cxn modelId="{F5225811-626A-42B6-8513-7D797B00589D}" type="presParOf" srcId="{36905DB1-202C-45B1-8CE1-F7809ECFB9A0}" destId="{724C2BE0-20B0-4AF7-97D9-911251C91D9B}" srcOrd="4" destOrd="0" presId="urn:microsoft.com/office/officeart/2005/8/layout/vList2"/>
    <dgm:cxn modelId="{AEF35E9D-8788-40DC-91F2-1A7A1862B0DF}" type="presParOf" srcId="{36905DB1-202C-45B1-8CE1-F7809ECFB9A0}" destId="{19632C92-1ABA-42E6-BFEA-2D0FBE928719}" srcOrd="5" destOrd="0" presId="urn:microsoft.com/office/officeart/2005/8/layout/vList2"/>
    <dgm:cxn modelId="{70E79991-6027-4416-B337-85C66B70EEC8}" type="presParOf" srcId="{36905DB1-202C-45B1-8CE1-F7809ECFB9A0}" destId="{F291A05F-9E20-46C4-A754-AE54A76DE1BC}" srcOrd="6" destOrd="0" presId="urn:microsoft.com/office/officeart/2005/8/layout/vList2"/>
    <dgm:cxn modelId="{F28EFB9C-8A5C-4CEF-BF85-BF42F06B6D9A}" type="presParOf" srcId="{36905DB1-202C-45B1-8CE1-F7809ECFB9A0}" destId="{0C06251A-1596-46F5-A10A-2E2BEB30E158}" srcOrd="7" destOrd="0" presId="urn:microsoft.com/office/officeart/2005/8/layout/vList2"/>
    <dgm:cxn modelId="{F86AA38E-E400-4854-AA6D-71EECC60E4F0}" type="presParOf" srcId="{36905DB1-202C-45B1-8CE1-F7809ECFB9A0}" destId="{99FDA27B-960F-4C11-913A-F47D8B26C4C7}" srcOrd="8" destOrd="0" presId="urn:microsoft.com/office/officeart/2005/8/layout/vList2"/>
    <dgm:cxn modelId="{C7CD927F-B0F5-4779-8E9D-FBDD97ABE357}" type="presParOf" srcId="{36905DB1-202C-45B1-8CE1-F7809ECFB9A0}" destId="{7AB70D9B-1840-437F-BAAE-2CA088E95C10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3A9B791-13D8-488E-A727-69FD3E46C14B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CD7619-120E-42BF-B85A-0B4AF06123F6}">
      <dgm:prSet phldr="0"/>
      <dgm:spPr/>
      <dgm:t>
        <a:bodyPr/>
        <a:lstStyle/>
        <a:p>
          <a:pPr algn="l" rtl="0"/>
          <a:r>
            <a:rPr lang="ru-RU" dirty="0">
              <a:solidFill>
                <a:schemeClr val="tx1"/>
              </a:solidFill>
              <a:latin typeface="Times New Roman"/>
              <a:cs typeface="Times New Roman"/>
            </a:rPr>
            <a:t>Критерии оценки определяют, какие показатели будут использоваться для анализа эффективности. Основные критерии </a:t>
          </a:r>
          <a:r>
            <a:rPr lang="ru-RU" dirty="0" err="1">
              <a:solidFill>
                <a:schemeClr val="tx1"/>
              </a:solidFill>
              <a:latin typeface="Times New Roman"/>
              <a:cs typeface="Times New Roman"/>
            </a:rPr>
            <a:t>включают:</a:t>
          </a:r>
          <a:r>
            <a:rPr lang="ru-RU" b="1" dirty="0" err="1">
              <a:solidFill>
                <a:schemeClr val="tx1"/>
              </a:solidFill>
              <a:latin typeface="Times New Roman"/>
              <a:cs typeface="Times New Roman"/>
            </a:rPr>
            <a:t>Релевантность</a:t>
          </a:r>
          <a:r>
            <a:rPr lang="ru-RU" dirty="0">
              <a:solidFill>
                <a:schemeClr val="tx1"/>
              </a:solidFill>
              <a:latin typeface="Times New Roman"/>
              <a:cs typeface="Times New Roman"/>
            </a:rPr>
            <a:t>: Соответствие целей программы актуальным проблемам и потребностям </a:t>
          </a:r>
          <a:r>
            <a:rPr lang="ru-RU" dirty="0" err="1">
              <a:solidFill>
                <a:schemeClr val="tx1"/>
              </a:solidFill>
              <a:latin typeface="Times New Roman"/>
              <a:cs typeface="Times New Roman"/>
            </a:rPr>
            <a:t>общества.</a:t>
          </a:r>
          <a:r>
            <a:rPr lang="ru-RU" b="1" dirty="0" err="1">
              <a:solidFill>
                <a:schemeClr val="tx1"/>
              </a:solidFill>
              <a:latin typeface="Times New Roman"/>
              <a:cs typeface="Times New Roman"/>
            </a:rPr>
            <a:t>Эффективность</a:t>
          </a:r>
          <a:r>
            <a:rPr lang="ru-RU" dirty="0">
              <a:solidFill>
                <a:schemeClr val="tx1"/>
              </a:solidFill>
              <a:latin typeface="Times New Roman"/>
              <a:cs typeface="Times New Roman"/>
            </a:rPr>
            <a:t>: оценка соотношения затрат и полученных результатов, то есть насколько эффективно используются </a:t>
          </a:r>
          <a:r>
            <a:rPr lang="ru-RU" dirty="0" err="1">
              <a:solidFill>
                <a:schemeClr val="tx1"/>
              </a:solidFill>
              <a:latin typeface="Times New Roman"/>
              <a:cs typeface="Times New Roman"/>
            </a:rPr>
            <a:t>ресурсы.</a:t>
          </a:r>
          <a:r>
            <a:rPr lang="ru-RU" b="1" dirty="0" err="1">
              <a:solidFill>
                <a:schemeClr val="tx1"/>
              </a:solidFill>
              <a:latin typeface="Times New Roman"/>
              <a:cs typeface="Times New Roman"/>
            </a:rPr>
            <a:t>Своевременность</a:t>
          </a:r>
          <a:r>
            <a:rPr lang="ru-RU" dirty="0">
              <a:solidFill>
                <a:schemeClr val="tx1"/>
              </a:solidFill>
              <a:latin typeface="Times New Roman"/>
              <a:cs typeface="Times New Roman"/>
            </a:rPr>
            <a:t>: оценка достижения целей в установленные сроки, что позволяет выявить возможные задержки и </a:t>
          </a:r>
          <a:r>
            <a:rPr lang="ru-RU" dirty="0" err="1">
              <a:solidFill>
                <a:schemeClr val="tx1"/>
              </a:solidFill>
              <a:latin typeface="Times New Roman"/>
              <a:cs typeface="Times New Roman"/>
            </a:rPr>
            <a:t>проблемы.</a:t>
          </a:r>
          <a:r>
            <a:rPr lang="ru-RU" b="1" dirty="0" err="1">
              <a:solidFill>
                <a:schemeClr val="tx1"/>
              </a:solidFill>
              <a:latin typeface="Times New Roman"/>
              <a:cs typeface="Times New Roman"/>
            </a:rPr>
            <a:t>Устойчивость</a:t>
          </a:r>
          <a:r>
            <a:rPr lang="ru-RU" dirty="0">
              <a:solidFill>
                <a:schemeClr val="tx1"/>
              </a:solidFill>
              <a:latin typeface="Times New Roman"/>
              <a:cs typeface="Times New Roman"/>
            </a:rPr>
            <a:t>: оценка долговечности достигнутых результатов и способности программы продолжать функционировать после завершения.</a:t>
          </a:r>
        </a:p>
      </dgm:t>
    </dgm:pt>
    <dgm:pt modelId="{F6581252-0AB8-462B-A359-D09B78E229FD}" type="parTrans" cxnId="{D6B0EE03-48AE-446F-BF57-8D708BFC84BB}">
      <dgm:prSet/>
      <dgm:spPr/>
    </dgm:pt>
    <dgm:pt modelId="{7962A483-CFF5-43B6-A60B-B1382E763109}" type="sibTrans" cxnId="{D6B0EE03-48AE-446F-BF57-8D708BFC84BB}">
      <dgm:prSet/>
      <dgm:spPr/>
    </dgm:pt>
    <dgm:pt modelId="{AD7563C4-C85C-4EFA-93CA-76F0CB44DA3E}">
      <dgm:prSet phldr="0"/>
      <dgm:spPr/>
      <dgm:t>
        <a:bodyPr/>
        <a:lstStyle/>
        <a:p>
          <a:pPr algn="l" rtl="0"/>
          <a:r>
            <a:rPr lang="ru-RU" dirty="0">
              <a:solidFill>
                <a:schemeClr val="tx1"/>
              </a:solidFill>
              <a:latin typeface="Times New Roman"/>
              <a:cs typeface="Times New Roman"/>
            </a:rPr>
            <a:t>Инструменты для мониторинга результатовДля мониторинга результатов целевых программ применяются различные инструменты, включая:</a:t>
          </a:r>
          <a:r>
            <a:rPr lang="ru-RU" b="1" dirty="0">
              <a:solidFill>
                <a:schemeClr val="tx1"/>
              </a:solidFill>
              <a:latin typeface="Times New Roman"/>
              <a:cs typeface="Times New Roman"/>
            </a:rPr>
            <a:t>Анкеты и опросы</a:t>
          </a:r>
          <a:r>
            <a:rPr lang="ru-RU" dirty="0">
              <a:solidFill>
                <a:schemeClr val="tx1"/>
              </a:solidFill>
              <a:latin typeface="Times New Roman"/>
              <a:cs typeface="Times New Roman"/>
            </a:rPr>
            <a:t>: сбор данных о мнении участников и заинтересованных сторон, что позволяет оценить уровень удовлетворенности и восприятия программы.</a:t>
          </a:r>
          <a:r>
            <a:rPr lang="ru-RU" b="1" dirty="0">
              <a:solidFill>
                <a:schemeClr val="tx1"/>
              </a:solidFill>
              <a:latin typeface="Times New Roman"/>
              <a:cs typeface="Times New Roman"/>
            </a:rPr>
            <a:t>Фокус-группы</a:t>
          </a:r>
          <a:r>
            <a:rPr lang="ru-RU" dirty="0">
              <a:solidFill>
                <a:schemeClr val="tx1"/>
              </a:solidFill>
              <a:latin typeface="Times New Roman"/>
              <a:cs typeface="Times New Roman"/>
            </a:rPr>
            <a:t>: обсуждения с группами заинтересованных лиц для более глубокого понимания их мнений и ожиданий.</a:t>
          </a:r>
          <a:r>
            <a:rPr lang="ru-RU" b="1" dirty="0">
              <a:solidFill>
                <a:schemeClr val="tx1"/>
              </a:solidFill>
              <a:latin typeface="Times New Roman"/>
              <a:cs typeface="Times New Roman"/>
            </a:rPr>
            <a:t>Анализ данных</a:t>
          </a:r>
          <a:r>
            <a:rPr lang="ru-RU" dirty="0">
              <a:solidFill>
                <a:schemeClr val="tx1"/>
              </a:solidFill>
              <a:latin typeface="Times New Roman"/>
              <a:cs typeface="Times New Roman"/>
            </a:rPr>
            <a:t>: использование статистических методов для обработки количественных данных и выявления тенденций.</a:t>
          </a:r>
          <a:r>
            <a:rPr lang="ru-RU" b="1" dirty="0">
              <a:solidFill>
                <a:schemeClr val="tx1"/>
              </a:solidFill>
              <a:latin typeface="Times New Roman"/>
              <a:cs typeface="Times New Roman"/>
            </a:rPr>
            <a:t>Регулярные отчеты</a:t>
          </a:r>
          <a:r>
            <a:rPr lang="ru-RU" dirty="0">
              <a:solidFill>
                <a:schemeClr val="tx1"/>
              </a:solidFill>
              <a:latin typeface="Times New Roman"/>
              <a:cs typeface="Times New Roman"/>
            </a:rPr>
            <a:t>: Подготовка промежуточных и итоговых отчетов, содержащих анализ достигнутых результатов и рекомендации по улучшению.</a:t>
          </a:r>
          <a:r>
            <a:rPr lang="ru-RU" b="1" dirty="0">
              <a:solidFill>
                <a:schemeClr val="tx1"/>
              </a:solidFill>
              <a:latin typeface="Times New Roman"/>
              <a:cs typeface="Times New Roman"/>
            </a:rPr>
            <a:t>Электронные платформы</a:t>
          </a:r>
          <a:r>
            <a:rPr lang="ru-RU" dirty="0">
              <a:solidFill>
                <a:schemeClr val="tx1"/>
              </a:solidFill>
              <a:latin typeface="Times New Roman"/>
              <a:cs typeface="Times New Roman"/>
            </a:rPr>
            <a:t>: Применение информационных систем для сбора и анализа данных в реальном времени, что позволяет оперативно отслеживать результаты.</a:t>
          </a:r>
        </a:p>
      </dgm:t>
    </dgm:pt>
    <dgm:pt modelId="{5E460A59-354C-4C57-A386-1550C60E0DD0}" type="parTrans" cxnId="{D37C5E95-BE2C-4958-982E-2793107839FC}">
      <dgm:prSet/>
      <dgm:spPr/>
    </dgm:pt>
    <dgm:pt modelId="{172854AC-62D8-4EFB-A884-7D26523AF511}" type="sibTrans" cxnId="{D37C5E95-BE2C-4958-982E-2793107839FC}">
      <dgm:prSet/>
      <dgm:spPr/>
    </dgm:pt>
    <dgm:pt modelId="{D2E18B8E-8697-4A10-954D-CA8CB450552F}" type="pres">
      <dgm:prSet presAssocID="{93A9B791-13D8-488E-A727-69FD3E46C14B}" presName="cycle" presStyleCnt="0">
        <dgm:presLayoutVars>
          <dgm:dir/>
          <dgm:resizeHandles val="exact"/>
        </dgm:presLayoutVars>
      </dgm:prSet>
      <dgm:spPr/>
    </dgm:pt>
    <dgm:pt modelId="{7915AA3A-713A-448C-B1F5-A8B1606B5FCB}" type="pres">
      <dgm:prSet presAssocID="{2BCD7619-120E-42BF-B85A-0B4AF06123F6}" presName="arrow" presStyleLbl="node1" presStyleIdx="0" presStyleCnt="2">
        <dgm:presLayoutVars>
          <dgm:bulletEnabled val="1"/>
        </dgm:presLayoutVars>
      </dgm:prSet>
      <dgm:spPr/>
    </dgm:pt>
    <dgm:pt modelId="{D7E5F3B6-417D-40FB-9F82-AD242FD8CB8A}" type="pres">
      <dgm:prSet presAssocID="{AD7563C4-C85C-4EFA-93CA-76F0CB44DA3E}" presName="arrow" presStyleLbl="node1" presStyleIdx="1" presStyleCnt="2">
        <dgm:presLayoutVars>
          <dgm:bulletEnabled val="1"/>
        </dgm:presLayoutVars>
      </dgm:prSet>
      <dgm:spPr/>
    </dgm:pt>
  </dgm:ptLst>
  <dgm:cxnLst>
    <dgm:cxn modelId="{6F7B1A01-7400-4FC4-8B2B-D113BF5C6424}" type="presOf" srcId="{93A9B791-13D8-488E-A727-69FD3E46C14B}" destId="{D2E18B8E-8697-4A10-954D-CA8CB450552F}" srcOrd="0" destOrd="0" presId="urn:microsoft.com/office/officeart/2005/8/layout/arrow1"/>
    <dgm:cxn modelId="{D6B0EE03-48AE-446F-BF57-8D708BFC84BB}" srcId="{93A9B791-13D8-488E-A727-69FD3E46C14B}" destId="{2BCD7619-120E-42BF-B85A-0B4AF06123F6}" srcOrd="0" destOrd="0" parTransId="{F6581252-0AB8-462B-A359-D09B78E229FD}" sibTransId="{7962A483-CFF5-43B6-A60B-B1382E763109}"/>
    <dgm:cxn modelId="{D37C5E95-BE2C-4958-982E-2793107839FC}" srcId="{93A9B791-13D8-488E-A727-69FD3E46C14B}" destId="{AD7563C4-C85C-4EFA-93CA-76F0CB44DA3E}" srcOrd="1" destOrd="0" parTransId="{5E460A59-354C-4C57-A386-1550C60E0DD0}" sibTransId="{172854AC-62D8-4EFB-A884-7D26523AF511}"/>
    <dgm:cxn modelId="{A137CAE5-B56C-4444-8A60-7511E616C7CB}" type="presOf" srcId="{AD7563C4-C85C-4EFA-93CA-76F0CB44DA3E}" destId="{D7E5F3B6-417D-40FB-9F82-AD242FD8CB8A}" srcOrd="0" destOrd="0" presId="urn:microsoft.com/office/officeart/2005/8/layout/arrow1"/>
    <dgm:cxn modelId="{733263F9-CA1F-4B98-8191-249383B721F1}" type="presOf" srcId="{2BCD7619-120E-42BF-B85A-0B4AF06123F6}" destId="{7915AA3A-713A-448C-B1F5-A8B1606B5FCB}" srcOrd="0" destOrd="0" presId="urn:microsoft.com/office/officeart/2005/8/layout/arrow1"/>
    <dgm:cxn modelId="{65B25B65-764B-42EB-A1CB-7C029619C142}" type="presParOf" srcId="{D2E18B8E-8697-4A10-954D-CA8CB450552F}" destId="{7915AA3A-713A-448C-B1F5-A8B1606B5FCB}" srcOrd="0" destOrd="0" presId="urn:microsoft.com/office/officeart/2005/8/layout/arrow1"/>
    <dgm:cxn modelId="{422EC2AB-1BAA-4D19-A516-2EBA007F6979}" type="presParOf" srcId="{D2E18B8E-8697-4A10-954D-CA8CB450552F}" destId="{D7E5F3B6-417D-40FB-9F82-AD242FD8CB8A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D23C8C0-A7A0-4577-A774-410E1419F47D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A56BD15-70A3-4890-889A-B0A92F421F88}">
      <dgm:prSet phldr="0"/>
      <dgm:spPr/>
      <dgm:t>
        <a:bodyPr/>
        <a:lstStyle/>
        <a:p>
          <a:pPr algn="l" rtl="0"/>
          <a:r>
            <a:rPr lang="ru-RU" b="1">
              <a:solidFill>
                <a:srgbClr val="262626"/>
              </a:solidFill>
              <a:latin typeface="Corbel"/>
            </a:rPr>
            <a:t>Улучшение качества жизни</a:t>
          </a:r>
          <a:r>
            <a:rPr lang="ru-RU">
              <a:solidFill>
                <a:srgbClr val="262626"/>
              </a:solidFill>
              <a:latin typeface="Corbel"/>
            </a:rPr>
            <a:t>: Реализация целевых программ в таких сферах, как здравоохранение, образование и социальная защита, способствует повышению уровня жизни и доступности услуг для населения.</a:t>
          </a:r>
          <a:endParaRPr lang="ru-RU">
            <a:solidFill>
              <a:srgbClr val="000000"/>
            </a:solidFill>
            <a:latin typeface="Corbel"/>
          </a:endParaRPr>
        </a:p>
      </dgm:t>
    </dgm:pt>
    <dgm:pt modelId="{6D22E778-CF47-4525-A1DB-DEC82898A322}" type="parTrans" cxnId="{E04CCF3E-F07C-45D8-AC25-64E7D0B65BB7}">
      <dgm:prSet/>
      <dgm:spPr/>
    </dgm:pt>
    <dgm:pt modelId="{C2687925-C06D-45A1-A9CC-C46141FAF2BD}" type="sibTrans" cxnId="{E04CCF3E-F07C-45D8-AC25-64E7D0B65BB7}">
      <dgm:prSet/>
      <dgm:spPr/>
    </dgm:pt>
    <dgm:pt modelId="{DCA8C8EB-BE62-43FE-9D51-A3A4CFBB3675}">
      <dgm:prSet phldr="0"/>
      <dgm:spPr/>
      <dgm:t>
        <a:bodyPr/>
        <a:lstStyle/>
        <a:p>
          <a:pPr algn="l"/>
          <a:r>
            <a:rPr lang="ru-RU" b="1">
              <a:solidFill>
                <a:srgbClr val="262626"/>
              </a:solidFill>
              <a:latin typeface="Corbel"/>
            </a:rPr>
            <a:t>Социальная справедливость</a:t>
          </a:r>
          <a:r>
            <a:rPr lang="ru-RU">
              <a:solidFill>
                <a:srgbClr val="262626"/>
              </a:solidFill>
              <a:latin typeface="Corbel"/>
            </a:rPr>
            <a:t>: Программы могут быть направлены на поддержку уязвимых групп, что помогает снизить социальное неравенство и обеспечить более равные возможности для всех граждан.</a:t>
          </a:r>
          <a:endParaRPr lang="ru-RU">
            <a:solidFill>
              <a:srgbClr val="000000"/>
            </a:solidFill>
            <a:latin typeface="Corbel"/>
          </a:endParaRPr>
        </a:p>
      </dgm:t>
    </dgm:pt>
    <dgm:pt modelId="{B852B648-4FB0-4629-9C22-920F726A7A3C}" type="parTrans" cxnId="{2BDCF3B5-6B26-49B4-9B10-D318FC5160D8}">
      <dgm:prSet/>
      <dgm:spPr/>
    </dgm:pt>
    <dgm:pt modelId="{1B5825F9-CB62-4B72-B6A0-5D6ABF0E6381}" type="sibTrans" cxnId="{2BDCF3B5-6B26-49B4-9B10-D318FC5160D8}">
      <dgm:prSet/>
      <dgm:spPr/>
    </dgm:pt>
    <dgm:pt modelId="{C8654759-60EC-4140-8326-BEB5BB68AAB5}">
      <dgm:prSet phldr="0"/>
      <dgm:spPr/>
      <dgm:t>
        <a:bodyPr/>
        <a:lstStyle/>
        <a:p>
          <a:pPr algn="l"/>
          <a:r>
            <a:rPr lang="ru-RU" b="1">
              <a:solidFill>
                <a:srgbClr val="262626"/>
              </a:solidFill>
              <a:latin typeface="Corbel"/>
            </a:rPr>
            <a:t>Экономическое развитие</a:t>
          </a:r>
          <a:r>
            <a:rPr lang="ru-RU">
              <a:solidFill>
                <a:srgbClr val="262626"/>
              </a:solidFill>
              <a:latin typeface="Corbel"/>
            </a:rPr>
            <a:t>: Целевые программы стимулируют экономический рост, создавая новые рабочие места и привлекая инвестиции в различные сектора.</a:t>
          </a:r>
          <a:endParaRPr lang="ru-RU">
            <a:solidFill>
              <a:srgbClr val="000000"/>
            </a:solidFill>
            <a:latin typeface="Corbel"/>
          </a:endParaRPr>
        </a:p>
      </dgm:t>
    </dgm:pt>
    <dgm:pt modelId="{5074461E-5FE9-4999-913F-B37054D1BE77}" type="parTrans" cxnId="{B2019847-BE07-4EE6-8B27-780D1767CBEF}">
      <dgm:prSet/>
      <dgm:spPr/>
    </dgm:pt>
    <dgm:pt modelId="{FEC87DDE-307F-4659-B7CD-3F604C64D77C}" type="sibTrans" cxnId="{B2019847-BE07-4EE6-8B27-780D1767CBEF}">
      <dgm:prSet/>
      <dgm:spPr/>
    </dgm:pt>
    <dgm:pt modelId="{B62BFF9A-FE62-4A49-BC3B-63E3B90AAC76}">
      <dgm:prSet phldr="0"/>
      <dgm:spPr/>
      <dgm:t>
        <a:bodyPr/>
        <a:lstStyle/>
        <a:p>
          <a:pPr algn="l"/>
          <a:r>
            <a:rPr lang="ru-RU" b="1" dirty="0">
              <a:solidFill>
                <a:srgbClr val="262626"/>
              </a:solidFill>
              <a:latin typeface="Corbel"/>
            </a:rPr>
            <a:t>Экологическая устойчивость</a:t>
          </a:r>
          <a:r>
            <a:rPr lang="ru-RU" dirty="0">
              <a:solidFill>
                <a:srgbClr val="262626"/>
              </a:solidFill>
              <a:latin typeface="Corbel"/>
            </a:rPr>
            <a:t>: Многие целевые программы фокусируются на охране окружающей среды и устойчивом развитии, что способствует более рациональному использованию природных ресурсов и снижению негативного влияния на экосистему.</a:t>
          </a:r>
          <a:endParaRPr lang="ru-RU" dirty="0">
            <a:solidFill>
              <a:srgbClr val="000000"/>
            </a:solidFill>
            <a:latin typeface="Corbel"/>
          </a:endParaRPr>
        </a:p>
      </dgm:t>
    </dgm:pt>
    <dgm:pt modelId="{4F53DD10-35C8-4366-9B9C-89A7A8A3D1E5}" type="parTrans" cxnId="{8C3256BF-DD76-4C19-A2FD-04BF0FDD8BA3}">
      <dgm:prSet/>
      <dgm:spPr/>
    </dgm:pt>
    <dgm:pt modelId="{2FF6F565-45C0-4B2C-902D-F80E9E49E289}" type="sibTrans" cxnId="{8C3256BF-DD76-4C19-A2FD-04BF0FDD8BA3}">
      <dgm:prSet/>
      <dgm:spPr/>
    </dgm:pt>
    <dgm:pt modelId="{8F8AA48E-2D88-4A2F-BBB9-7983C89F48D6}" type="pres">
      <dgm:prSet presAssocID="{BD23C8C0-A7A0-4577-A774-410E1419F47D}" presName="cycle" presStyleCnt="0">
        <dgm:presLayoutVars>
          <dgm:dir/>
          <dgm:resizeHandles val="exact"/>
        </dgm:presLayoutVars>
      </dgm:prSet>
      <dgm:spPr/>
    </dgm:pt>
    <dgm:pt modelId="{1348628D-951C-4974-8E28-FCFE937B3252}" type="pres">
      <dgm:prSet presAssocID="{DA56BD15-70A3-4890-889A-B0A92F421F88}" presName="node" presStyleLbl="node1" presStyleIdx="0" presStyleCnt="4">
        <dgm:presLayoutVars>
          <dgm:bulletEnabled val="1"/>
        </dgm:presLayoutVars>
      </dgm:prSet>
      <dgm:spPr/>
    </dgm:pt>
    <dgm:pt modelId="{3C1832C1-0B2F-4469-9FC6-29F286585232}" type="pres">
      <dgm:prSet presAssocID="{DA56BD15-70A3-4890-889A-B0A92F421F88}" presName="spNode" presStyleCnt="0"/>
      <dgm:spPr/>
    </dgm:pt>
    <dgm:pt modelId="{5841436B-7104-48DE-BCC7-EB3306B72625}" type="pres">
      <dgm:prSet presAssocID="{C2687925-C06D-45A1-A9CC-C46141FAF2BD}" presName="sibTrans" presStyleLbl="sibTrans1D1" presStyleIdx="0" presStyleCnt="4"/>
      <dgm:spPr/>
    </dgm:pt>
    <dgm:pt modelId="{A2C3122C-D4D0-42EF-B4DA-717268A18241}" type="pres">
      <dgm:prSet presAssocID="{DCA8C8EB-BE62-43FE-9D51-A3A4CFBB3675}" presName="node" presStyleLbl="node1" presStyleIdx="1" presStyleCnt="4">
        <dgm:presLayoutVars>
          <dgm:bulletEnabled val="1"/>
        </dgm:presLayoutVars>
      </dgm:prSet>
      <dgm:spPr/>
    </dgm:pt>
    <dgm:pt modelId="{41E17809-18C5-4BC9-88A8-BED7EA4655D7}" type="pres">
      <dgm:prSet presAssocID="{DCA8C8EB-BE62-43FE-9D51-A3A4CFBB3675}" presName="spNode" presStyleCnt="0"/>
      <dgm:spPr/>
    </dgm:pt>
    <dgm:pt modelId="{171D4AA0-BECE-41B0-ABAE-86271AD17ED8}" type="pres">
      <dgm:prSet presAssocID="{1B5825F9-CB62-4B72-B6A0-5D6ABF0E6381}" presName="sibTrans" presStyleLbl="sibTrans1D1" presStyleIdx="1" presStyleCnt="4"/>
      <dgm:spPr/>
    </dgm:pt>
    <dgm:pt modelId="{19365731-6D40-437E-AAA4-4B2FF4ADCC02}" type="pres">
      <dgm:prSet presAssocID="{C8654759-60EC-4140-8326-BEB5BB68AAB5}" presName="node" presStyleLbl="node1" presStyleIdx="2" presStyleCnt="4">
        <dgm:presLayoutVars>
          <dgm:bulletEnabled val="1"/>
        </dgm:presLayoutVars>
      </dgm:prSet>
      <dgm:spPr/>
    </dgm:pt>
    <dgm:pt modelId="{C59FF896-2632-4795-B2B6-3C4109B22421}" type="pres">
      <dgm:prSet presAssocID="{C8654759-60EC-4140-8326-BEB5BB68AAB5}" presName="spNode" presStyleCnt="0"/>
      <dgm:spPr/>
    </dgm:pt>
    <dgm:pt modelId="{E40331F1-C4F4-4257-BB29-76D801C71E6F}" type="pres">
      <dgm:prSet presAssocID="{FEC87DDE-307F-4659-B7CD-3F604C64D77C}" presName="sibTrans" presStyleLbl="sibTrans1D1" presStyleIdx="2" presStyleCnt="4"/>
      <dgm:spPr/>
    </dgm:pt>
    <dgm:pt modelId="{128E2B7A-74E9-4B7F-9655-2B3F78BE0B7D}" type="pres">
      <dgm:prSet presAssocID="{B62BFF9A-FE62-4A49-BC3B-63E3B90AAC76}" presName="node" presStyleLbl="node1" presStyleIdx="3" presStyleCnt="4">
        <dgm:presLayoutVars>
          <dgm:bulletEnabled val="1"/>
        </dgm:presLayoutVars>
      </dgm:prSet>
      <dgm:spPr/>
    </dgm:pt>
    <dgm:pt modelId="{4E6E59D8-9791-470E-980D-138BDEFE9AAF}" type="pres">
      <dgm:prSet presAssocID="{B62BFF9A-FE62-4A49-BC3B-63E3B90AAC76}" presName="spNode" presStyleCnt="0"/>
      <dgm:spPr/>
    </dgm:pt>
    <dgm:pt modelId="{5F238106-0836-43BC-BB34-30485242DFA4}" type="pres">
      <dgm:prSet presAssocID="{2FF6F565-45C0-4B2C-902D-F80E9E49E289}" presName="sibTrans" presStyleLbl="sibTrans1D1" presStyleIdx="3" presStyleCnt="4"/>
      <dgm:spPr/>
    </dgm:pt>
  </dgm:ptLst>
  <dgm:cxnLst>
    <dgm:cxn modelId="{C645B202-4FF1-40A3-A2A5-3DFD6FAE6D05}" type="presOf" srcId="{FEC87DDE-307F-4659-B7CD-3F604C64D77C}" destId="{E40331F1-C4F4-4257-BB29-76D801C71E6F}" srcOrd="0" destOrd="0" presId="urn:microsoft.com/office/officeart/2005/8/layout/cycle6"/>
    <dgm:cxn modelId="{F936F004-AC56-46B8-94CC-3D47AF725738}" type="presOf" srcId="{B62BFF9A-FE62-4A49-BC3B-63E3B90AAC76}" destId="{128E2B7A-74E9-4B7F-9655-2B3F78BE0B7D}" srcOrd="0" destOrd="0" presId="urn:microsoft.com/office/officeart/2005/8/layout/cycle6"/>
    <dgm:cxn modelId="{E2A67712-F85F-497A-8857-64F01369484B}" type="presOf" srcId="{C2687925-C06D-45A1-A9CC-C46141FAF2BD}" destId="{5841436B-7104-48DE-BCC7-EB3306B72625}" srcOrd="0" destOrd="0" presId="urn:microsoft.com/office/officeart/2005/8/layout/cycle6"/>
    <dgm:cxn modelId="{E04CCF3E-F07C-45D8-AC25-64E7D0B65BB7}" srcId="{BD23C8C0-A7A0-4577-A774-410E1419F47D}" destId="{DA56BD15-70A3-4890-889A-B0A92F421F88}" srcOrd="0" destOrd="0" parTransId="{6D22E778-CF47-4525-A1DB-DEC82898A322}" sibTransId="{C2687925-C06D-45A1-A9CC-C46141FAF2BD}"/>
    <dgm:cxn modelId="{CDE91840-4FE1-4717-A938-83A035B2D317}" type="presOf" srcId="{2FF6F565-45C0-4B2C-902D-F80E9E49E289}" destId="{5F238106-0836-43BC-BB34-30485242DFA4}" srcOrd="0" destOrd="0" presId="urn:microsoft.com/office/officeart/2005/8/layout/cycle6"/>
    <dgm:cxn modelId="{B2019847-BE07-4EE6-8B27-780D1767CBEF}" srcId="{BD23C8C0-A7A0-4577-A774-410E1419F47D}" destId="{C8654759-60EC-4140-8326-BEB5BB68AAB5}" srcOrd="2" destOrd="0" parTransId="{5074461E-5FE9-4999-913F-B37054D1BE77}" sibTransId="{FEC87DDE-307F-4659-B7CD-3F604C64D77C}"/>
    <dgm:cxn modelId="{ED483159-2C53-4273-8264-96742740BE7F}" type="presOf" srcId="{C8654759-60EC-4140-8326-BEB5BB68AAB5}" destId="{19365731-6D40-437E-AAA4-4B2FF4ADCC02}" srcOrd="0" destOrd="0" presId="urn:microsoft.com/office/officeart/2005/8/layout/cycle6"/>
    <dgm:cxn modelId="{7B888E68-F845-43BC-B9C0-8771E0D6DE4F}" type="presOf" srcId="{DCA8C8EB-BE62-43FE-9D51-A3A4CFBB3675}" destId="{A2C3122C-D4D0-42EF-B4DA-717268A18241}" srcOrd="0" destOrd="0" presId="urn:microsoft.com/office/officeart/2005/8/layout/cycle6"/>
    <dgm:cxn modelId="{51E90699-34DE-4BDA-AB82-03B3ADFE7235}" type="presOf" srcId="{DA56BD15-70A3-4890-889A-B0A92F421F88}" destId="{1348628D-951C-4974-8E28-FCFE937B3252}" srcOrd="0" destOrd="0" presId="urn:microsoft.com/office/officeart/2005/8/layout/cycle6"/>
    <dgm:cxn modelId="{2BDCF3B5-6B26-49B4-9B10-D318FC5160D8}" srcId="{BD23C8C0-A7A0-4577-A774-410E1419F47D}" destId="{DCA8C8EB-BE62-43FE-9D51-A3A4CFBB3675}" srcOrd="1" destOrd="0" parTransId="{B852B648-4FB0-4629-9C22-920F726A7A3C}" sibTransId="{1B5825F9-CB62-4B72-B6A0-5D6ABF0E6381}"/>
    <dgm:cxn modelId="{8C3256BF-DD76-4C19-A2FD-04BF0FDD8BA3}" srcId="{BD23C8C0-A7A0-4577-A774-410E1419F47D}" destId="{B62BFF9A-FE62-4A49-BC3B-63E3B90AAC76}" srcOrd="3" destOrd="0" parTransId="{4F53DD10-35C8-4366-9B9C-89A7A8A3D1E5}" sibTransId="{2FF6F565-45C0-4B2C-902D-F80E9E49E289}"/>
    <dgm:cxn modelId="{AD0F57E5-6879-4456-8C80-A53A9C27D940}" type="presOf" srcId="{1B5825F9-CB62-4B72-B6A0-5D6ABF0E6381}" destId="{171D4AA0-BECE-41B0-ABAE-86271AD17ED8}" srcOrd="0" destOrd="0" presId="urn:microsoft.com/office/officeart/2005/8/layout/cycle6"/>
    <dgm:cxn modelId="{D6DAFAFC-CA6A-42F0-8807-19E10F67BDA0}" type="presOf" srcId="{BD23C8C0-A7A0-4577-A774-410E1419F47D}" destId="{8F8AA48E-2D88-4A2F-BBB9-7983C89F48D6}" srcOrd="0" destOrd="0" presId="urn:microsoft.com/office/officeart/2005/8/layout/cycle6"/>
    <dgm:cxn modelId="{AA971035-086B-4A20-90CF-0F3DE44F4E2C}" type="presParOf" srcId="{8F8AA48E-2D88-4A2F-BBB9-7983C89F48D6}" destId="{1348628D-951C-4974-8E28-FCFE937B3252}" srcOrd="0" destOrd="0" presId="urn:microsoft.com/office/officeart/2005/8/layout/cycle6"/>
    <dgm:cxn modelId="{14F7DA6A-CABA-48C9-9051-6B0F8410EEC1}" type="presParOf" srcId="{8F8AA48E-2D88-4A2F-BBB9-7983C89F48D6}" destId="{3C1832C1-0B2F-4469-9FC6-29F286585232}" srcOrd="1" destOrd="0" presId="urn:microsoft.com/office/officeart/2005/8/layout/cycle6"/>
    <dgm:cxn modelId="{BF9C30E4-2FF4-489F-8568-85456AE8ED1D}" type="presParOf" srcId="{8F8AA48E-2D88-4A2F-BBB9-7983C89F48D6}" destId="{5841436B-7104-48DE-BCC7-EB3306B72625}" srcOrd="2" destOrd="0" presId="urn:microsoft.com/office/officeart/2005/8/layout/cycle6"/>
    <dgm:cxn modelId="{0EAEDA35-EA52-4052-93BC-6694ED40B7AE}" type="presParOf" srcId="{8F8AA48E-2D88-4A2F-BBB9-7983C89F48D6}" destId="{A2C3122C-D4D0-42EF-B4DA-717268A18241}" srcOrd="3" destOrd="0" presId="urn:microsoft.com/office/officeart/2005/8/layout/cycle6"/>
    <dgm:cxn modelId="{A6C8F7BC-5576-474E-8E3F-0116295D672A}" type="presParOf" srcId="{8F8AA48E-2D88-4A2F-BBB9-7983C89F48D6}" destId="{41E17809-18C5-4BC9-88A8-BED7EA4655D7}" srcOrd="4" destOrd="0" presId="urn:microsoft.com/office/officeart/2005/8/layout/cycle6"/>
    <dgm:cxn modelId="{92356DF0-FE28-450D-99A7-28DED0E2C46D}" type="presParOf" srcId="{8F8AA48E-2D88-4A2F-BBB9-7983C89F48D6}" destId="{171D4AA0-BECE-41B0-ABAE-86271AD17ED8}" srcOrd="5" destOrd="0" presId="urn:microsoft.com/office/officeart/2005/8/layout/cycle6"/>
    <dgm:cxn modelId="{771C5002-3E94-42D4-A335-C0C99C8C1188}" type="presParOf" srcId="{8F8AA48E-2D88-4A2F-BBB9-7983C89F48D6}" destId="{19365731-6D40-437E-AAA4-4B2FF4ADCC02}" srcOrd="6" destOrd="0" presId="urn:microsoft.com/office/officeart/2005/8/layout/cycle6"/>
    <dgm:cxn modelId="{1035E23B-5380-42B1-9534-3DEC9BC875EA}" type="presParOf" srcId="{8F8AA48E-2D88-4A2F-BBB9-7983C89F48D6}" destId="{C59FF896-2632-4795-B2B6-3C4109B22421}" srcOrd="7" destOrd="0" presId="urn:microsoft.com/office/officeart/2005/8/layout/cycle6"/>
    <dgm:cxn modelId="{4509C718-6FB8-4670-B4E0-3B8B0D07AF4B}" type="presParOf" srcId="{8F8AA48E-2D88-4A2F-BBB9-7983C89F48D6}" destId="{E40331F1-C4F4-4257-BB29-76D801C71E6F}" srcOrd="8" destOrd="0" presId="urn:microsoft.com/office/officeart/2005/8/layout/cycle6"/>
    <dgm:cxn modelId="{27A5F0A2-8E06-4D65-AAFC-9697C5BEA609}" type="presParOf" srcId="{8F8AA48E-2D88-4A2F-BBB9-7983C89F48D6}" destId="{128E2B7A-74E9-4B7F-9655-2B3F78BE0B7D}" srcOrd="9" destOrd="0" presId="urn:microsoft.com/office/officeart/2005/8/layout/cycle6"/>
    <dgm:cxn modelId="{E90E0DE2-1F34-4E3F-B1DC-492C911FAC13}" type="presParOf" srcId="{8F8AA48E-2D88-4A2F-BBB9-7983C89F48D6}" destId="{4E6E59D8-9791-470E-980D-138BDEFE9AAF}" srcOrd="10" destOrd="0" presId="urn:microsoft.com/office/officeart/2005/8/layout/cycle6"/>
    <dgm:cxn modelId="{AAF80E11-D31E-4C7D-BAF4-AC9206D3C493}" type="presParOf" srcId="{8F8AA48E-2D88-4A2F-BBB9-7983C89F48D6}" destId="{5F238106-0836-43BC-BB34-30485242DFA4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FC76073-772A-41BE-BC43-322B33F2B441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8A72621-02B8-41FE-86BB-7D1BD0A1A503}">
      <dgm:prSet phldr="0"/>
      <dgm:spPr/>
      <dgm:t>
        <a:bodyPr/>
        <a:lstStyle/>
        <a:p>
          <a:pPr rtl="0"/>
          <a:r>
            <a:rPr lang="ru-RU">
              <a:latin typeface="Corbel"/>
            </a:rPr>
            <a:t>Каковы основные цели и задачи целевых программ в научно-практической деятельности?</a:t>
          </a:r>
          <a:endParaRPr lang="en-US">
            <a:latin typeface="Corbel"/>
          </a:endParaRPr>
        </a:p>
      </dgm:t>
    </dgm:pt>
    <dgm:pt modelId="{003877E4-6F07-4394-A226-8A6180AD78D4}" type="parTrans" cxnId="{48701320-B551-46F6-95C5-27F74466E134}">
      <dgm:prSet/>
      <dgm:spPr/>
    </dgm:pt>
    <dgm:pt modelId="{A6F75A6D-81C7-4D3E-AC8A-79B2B752FDBA}" type="sibTrans" cxnId="{48701320-B551-46F6-95C5-27F74466E134}">
      <dgm:prSet/>
      <dgm:spPr/>
      <dgm:t>
        <a:bodyPr/>
        <a:lstStyle/>
        <a:p>
          <a:endParaRPr lang="en-US"/>
        </a:p>
        <a:p>
          <a:endParaRPr lang="ru-RU"/>
        </a:p>
      </dgm:t>
    </dgm:pt>
    <dgm:pt modelId="{3939E6CB-D80C-4686-85D5-350A59FC2B87}">
      <dgm:prSet phldr="0"/>
      <dgm:spPr/>
      <dgm:t>
        <a:bodyPr/>
        <a:lstStyle/>
        <a:p>
          <a:r>
            <a:rPr lang="ru-RU">
              <a:latin typeface="Corbel"/>
            </a:rPr>
            <a:t>Как целевые программы способствуют интеграции научных исследований и практических решений?</a:t>
          </a:r>
          <a:endParaRPr lang="en-US">
            <a:latin typeface="Corbel"/>
          </a:endParaRPr>
        </a:p>
      </dgm:t>
    </dgm:pt>
    <dgm:pt modelId="{660C401F-5BF6-4F4B-A6DE-A725A56AE0FD}" type="parTrans" cxnId="{31999BE2-BF57-44B3-A8CC-96EE0B2C8178}">
      <dgm:prSet/>
      <dgm:spPr/>
    </dgm:pt>
    <dgm:pt modelId="{4641C5EB-95D6-4AF0-8104-4690EC8C92F4}" type="sibTrans" cxnId="{31999BE2-BF57-44B3-A8CC-96EE0B2C8178}">
      <dgm:prSet/>
      <dgm:spPr/>
      <dgm:t>
        <a:bodyPr/>
        <a:lstStyle/>
        <a:p>
          <a:endParaRPr lang="en-US"/>
        </a:p>
        <a:p>
          <a:endParaRPr lang="ru-RU"/>
        </a:p>
      </dgm:t>
    </dgm:pt>
    <dgm:pt modelId="{9C8F3ADF-BCF5-480F-AF49-FFF5459521AC}">
      <dgm:prSet phldr="0"/>
      <dgm:spPr/>
      <dgm:t>
        <a:bodyPr/>
        <a:lstStyle/>
        <a:p>
          <a:r>
            <a:rPr lang="ru-RU">
              <a:latin typeface="Corbel"/>
            </a:rPr>
            <a:t>В чем заключается роль заинтересованных сторон в разработке и реализации целевых программ?</a:t>
          </a:r>
        </a:p>
      </dgm:t>
    </dgm:pt>
    <dgm:pt modelId="{99D743B7-50C1-468E-A27B-C0746DD2FFC9}" type="parTrans" cxnId="{6BACF96D-BD4A-4236-873A-C62D957B4877}">
      <dgm:prSet/>
      <dgm:spPr/>
    </dgm:pt>
    <dgm:pt modelId="{56947D2D-96F6-4136-AE21-8FAE51348B55}" type="sibTrans" cxnId="{6BACF96D-BD4A-4236-873A-C62D957B4877}">
      <dgm:prSet/>
      <dgm:spPr/>
      <dgm:t>
        <a:bodyPr/>
        <a:lstStyle/>
        <a:p>
          <a:endParaRPr lang="en-US"/>
        </a:p>
        <a:p>
          <a:endParaRPr lang="ru-RU"/>
        </a:p>
      </dgm:t>
    </dgm:pt>
    <dgm:pt modelId="{04218E25-1D6E-4BA8-B1ED-7AC6175E987B}">
      <dgm:prSet phldr="0"/>
      <dgm:spPr/>
      <dgm:t>
        <a:bodyPr/>
        <a:lstStyle/>
        <a:p>
          <a:r>
            <a:rPr lang="ru-RU">
              <a:latin typeface="Corbel"/>
            </a:rPr>
            <a:t>Какие критерии используются для оценки эффективности целевых программ?</a:t>
          </a:r>
        </a:p>
      </dgm:t>
    </dgm:pt>
    <dgm:pt modelId="{0E21AD06-1300-4336-AAFA-9D5C9515DE95}" type="parTrans" cxnId="{A62C23A5-663C-4DFC-8097-2E8C674DE19B}">
      <dgm:prSet/>
      <dgm:spPr/>
    </dgm:pt>
    <dgm:pt modelId="{AF2E1F13-D494-4477-8395-A50FD7D9E01E}" type="sibTrans" cxnId="{A62C23A5-663C-4DFC-8097-2E8C674DE19B}">
      <dgm:prSet/>
      <dgm:spPr/>
      <dgm:t>
        <a:bodyPr/>
        <a:lstStyle/>
        <a:p>
          <a:endParaRPr lang="en-US"/>
        </a:p>
        <a:p>
          <a:endParaRPr lang="ru-RU"/>
        </a:p>
      </dgm:t>
    </dgm:pt>
    <dgm:pt modelId="{5411A7EE-53B6-4784-B808-EA3FFF081069}">
      <dgm:prSet phldr="0"/>
      <dgm:spPr/>
      <dgm:t>
        <a:bodyPr/>
        <a:lstStyle/>
        <a:p>
          <a:r>
            <a:rPr lang="ru-RU">
              <a:latin typeface="Corbel"/>
            </a:rPr>
            <a:t>Как целевые программы влияют на кадровый потенциал в научной сфере?</a:t>
          </a:r>
        </a:p>
      </dgm:t>
    </dgm:pt>
    <dgm:pt modelId="{71BE9CE1-CB0A-49D3-9FCF-091CD9B537AF}" type="parTrans" cxnId="{3CE998F7-423C-4A90-9A41-8F7666A92A85}">
      <dgm:prSet/>
      <dgm:spPr/>
    </dgm:pt>
    <dgm:pt modelId="{B4DD0FF0-631A-42B1-AEED-16AEBEAFF4C4}" type="sibTrans" cxnId="{3CE998F7-423C-4A90-9A41-8F7666A92A85}">
      <dgm:prSet/>
      <dgm:spPr/>
    </dgm:pt>
    <dgm:pt modelId="{13CCA92F-8352-40A6-B2BE-8F14ACCBEC3A}" type="pres">
      <dgm:prSet presAssocID="{5FC76073-772A-41BE-BC43-322B33F2B441}" presName="outerComposite" presStyleCnt="0">
        <dgm:presLayoutVars>
          <dgm:chMax val="5"/>
          <dgm:dir/>
          <dgm:resizeHandles val="exact"/>
        </dgm:presLayoutVars>
      </dgm:prSet>
      <dgm:spPr/>
    </dgm:pt>
    <dgm:pt modelId="{678A35ED-869F-46F1-A5E3-EAABE57B2D41}" type="pres">
      <dgm:prSet presAssocID="{5FC76073-772A-41BE-BC43-322B33F2B441}" presName="dummyMaxCanvas" presStyleCnt="0">
        <dgm:presLayoutVars/>
      </dgm:prSet>
      <dgm:spPr/>
    </dgm:pt>
    <dgm:pt modelId="{6172C859-4DFB-4215-98B5-95711B9C3987}" type="pres">
      <dgm:prSet presAssocID="{5FC76073-772A-41BE-BC43-322B33F2B441}" presName="FiveNodes_1" presStyleLbl="node1" presStyleIdx="0" presStyleCnt="5">
        <dgm:presLayoutVars>
          <dgm:bulletEnabled val="1"/>
        </dgm:presLayoutVars>
      </dgm:prSet>
      <dgm:spPr/>
    </dgm:pt>
    <dgm:pt modelId="{F7AD6182-096A-418A-80F8-CE7B5D6894A7}" type="pres">
      <dgm:prSet presAssocID="{5FC76073-772A-41BE-BC43-322B33F2B441}" presName="FiveNodes_2" presStyleLbl="node1" presStyleIdx="1" presStyleCnt="5">
        <dgm:presLayoutVars>
          <dgm:bulletEnabled val="1"/>
        </dgm:presLayoutVars>
      </dgm:prSet>
      <dgm:spPr/>
    </dgm:pt>
    <dgm:pt modelId="{E54D6AE5-4949-4997-8F92-ED9122D3C390}" type="pres">
      <dgm:prSet presAssocID="{5FC76073-772A-41BE-BC43-322B33F2B441}" presName="FiveNodes_3" presStyleLbl="node1" presStyleIdx="2" presStyleCnt="5">
        <dgm:presLayoutVars>
          <dgm:bulletEnabled val="1"/>
        </dgm:presLayoutVars>
      </dgm:prSet>
      <dgm:spPr/>
    </dgm:pt>
    <dgm:pt modelId="{C39FD738-B8B6-4BDC-9D6C-666889AEE344}" type="pres">
      <dgm:prSet presAssocID="{5FC76073-772A-41BE-BC43-322B33F2B441}" presName="FiveNodes_4" presStyleLbl="node1" presStyleIdx="3" presStyleCnt="5">
        <dgm:presLayoutVars>
          <dgm:bulletEnabled val="1"/>
        </dgm:presLayoutVars>
      </dgm:prSet>
      <dgm:spPr/>
    </dgm:pt>
    <dgm:pt modelId="{7A6A23B6-7F5F-475C-BC52-685CB0812285}" type="pres">
      <dgm:prSet presAssocID="{5FC76073-772A-41BE-BC43-322B33F2B441}" presName="FiveNodes_5" presStyleLbl="node1" presStyleIdx="4" presStyleCnt="5">
        <dgm:presLayoutVars>
          <dgm:bulletEnabled val="1"/>
        </dgm:presLayoutVars>
      </dgm:prSet>
      <dgm:spPr/>
    </dgm:pt>
    <dgm:pt modelId="{551805F4-0B48-49D9-94BA-2FD7E646232C}" type="pres">
      <dgm:prSet presAssocID="{5FC76073-772A-41BE-BC43-322B33F2B441}" presName="FiveConn_1-2" presStyleLbl="fgAccFollowNode1" presStyleIdx="0" presStyleCnt="4">
        <dgm:presLayoutVars>
          <dgm:bulletEnabled val="1"/>
        </dgm:presLayoutVars>
      </dgm:prSet>
      <dgm:spPr/>
    </dgm:pt>
    <dgm:pt modelId="{C0E93752-0014-4ADC-A1BE-4774495B58C3}" type="pres">
      <dgm:prSet presAssocID="{5FC76073-772A-41BE-BC43-322B33F2B441}" presName="FiveConn_2-3" presStyleLbl="fgAccFollowNode1" presStyleIdx="1" presStyleCnt="4">
        <dgm:presLayoutVars>
          <dgm:bulletEnabled val="1"/>
        </dgm:presLayoutVars>
      </dgm:prSet>
      <dgm:spPr/>
    </dgm:pt>
    <dgm:pt modelId="{960F360A-3D90-49DF-97C8-041C86AC65BB}" type="pres">
      <dgm:prSet presAssocID="{5FC76073-772A-41BE-BC43-322B33F2B441}" presName="FiveConn_3-4" presStyleLbl="fgAccFollowNode1" presStyleIdx="2" presStyleCnt="4">
        <dgm:presLayoutVars>
          <dgm:bulletEnabled val="1"/>
        </dgm:presLayoutVars>
      </dgm:prSet>
      <dgm:spPr/>
    </dgm:pt>
    <dgm:pt modelId="{5C25F21C-78EA-4B82-9A4A-1C183CFF3D50}" type="pres">
      <dgm:prSet presAssocID="{5FC76073-772A-41BE-BC43-322B33F2B441}" presName="FiveConn_4-5" presStyleLbl="fgAccFollowNode1" presStyleIdx="3" presStyleCnt="4">
        <dgm:presLayoutVars>
          <dgm:bulletEnabled val="1"/>
        </dgm:presLayoutVars>
      </dgm:prSet>
      <dgm:spPr/>
    </dgm:pt>
    <dgm:pt modelId="{3BADF1EC-3929-4070-B88C-20EB48043995}" type="pres">
      <dgm:prSet presAssocID="{5FC76073-772A-41BE-BC43-322B33F2B441}" presName="FiveNodes_1_text" presStyleLbl="node1" presStyleIdx="4" presStyleCnt="5">
        <dgm:presLayoutVars>
          <dgm:bulletEnabled val="1"/>
        </dgm:presLayoutVars>
      </dgm:prSet>
      <dgm:spPr/>
    </dgm:pt>
    <dgm:pt modelId="{9418CB66-795D-4D78-B26B-EF87FCB24F22}" type="pres">
      <dgm:prSet presAssocID="{5FC76073-772A-41BE-BC43-322B33F2B441}" presName="FiveNodes_2_text" presStyleLbl="node1" presStyleIdx="4" presStyleCnt="5">
        <dgm:presLayoutVars>
          <dgm:bulletEnabled val="1"/>
        </dgm:presLayoutVars>
      </dgm:prSet>
      <dgm:spPr/>
    </dgm:pt>
    <dgm:pt modelId="{95E9B012-729A-4E06-BEAC-9E2BFCAA06DA}" type="pres">
      <dgm:prSet presAssocID="{5FC76073-772A-41BE-BC43-322B33F2B441}" presName="FiveNodes_3_text" presStyleLbl="node1" presStyleIdx="4" presStyleCnt="5">
        <dgm:presLayoutVars>
          <dgm:bulletEnabled val="1"/>
        </dgm:presLayoutVars>
      </dgm:prSet>
      <dgm:spPr/>
    </dgm:pt>
    <dgm:pt modelId="{530D613A-758C-4143-8AB5-B6A93E567E74}" type="pres">
      <dgm:prSet presAssocID="{5FC76073-772A-41BE-BC43-322B33F2B441}" presName="FiveNodes_4_text" presStyleLbl="node1" presStyleIdx="4" presStyleCnt="5">
        <dgm:presLayoutVars>
          <dgm:bulletEnabled val="1"/>
        </dgm:presLayoutVars>
      </dgm:prSet>
      <dgm:spPr/>
    </dgm:pt>
    <dgm:pt modelId="{3F935595-707E-4687-BB70-D65CAB65810D}" type="pres">
      <dgm:prSet presAssocID="{5FC76073-772A-41BE-BC43-322B33F2B441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25012504-EF10-4365-8F3D-2824A7AB2006}" type="presOf" srcId="{04218E25-1D6E-4BA8-B1ED-7AC6175E987B}" destId="{C39FD738-B8B6-4BDC-9D6C-666889AEE344}" srcOrd="0" destOrd="0" presId="urn:microsoft.com/office/officeart/2005/8/layout/vProcess5"/>
    <dgm:cxn modelId="{AF150A0D-1A7E-45E4-B5DF-152168712267}" type="presOf" srcId="{3939E6CB-D80C-4686-85D5-350A59FC2B87}" destId="{F7AD6182-096A-418A-80F8-CE7B5D6894A7}" srcOrd="0" destOrd="0" presId="urn:microsoft.com/office/officeart/2005/8/layout/vProcess5"/>
    <dgm:cxn modelId="{48701320-B551-46F6-95C5-27F74466E134}" srcId="{5FC76073-772A-41BE-BC43-322B33F2B441}" destId="{18A72621-02B8-41FE-86BB-7D1BD0A1A503}" srcOrd="0" destOrd="0" parTransId="{003877E4-6F07-4394-A226-8A6180AD78D4}" sibTransId="{A6F75A6D-81C7-4D3E-AC8A-79B2B752FDBA}"/>
    <dgm:cxn modelId="{A6544624-878E-4A20-A8B9-D85D0C14632C}" type="presOf" srcId="{56947D2D-96F6-4136-AE21-8FAE51348B55}" destId="{960F360A-3D90-49DF-97C8-041C86AC65BB}" srcOrd="0" destOrd="0" presId="urn:microsoft.com/office/officeart/2005/8/layout/vProcess5"/>
    <dgm:cxn modelId="{B1C2F624-C7AA-4DAB-9E46-5271D8338E39}" type="presOf" srcId="{5411A7EE-53B6-4784-B808-EA3FFF081069}" destId="{7A6A23B6-7F5F-475C-BC52-685CB0812285}" srcOrd="0" destOrd="0" presId="urn:microsoft.com/office/officeart/2005/8/layout/vProcess5"/>
    <dgm:cxn modelId="{8BD57726-C137-4F39-BC12-B82AC549259F}" type="presOf" srcId="{A6F75A6D-81C7-4D3E-AC8A-79B2B752FDBA}" destId="{551805F4-0B48-49D9-94BA-2FD7E646232C}" srcOrd="0" destOrd="0" presId="urn:microsoft.com/office/officeart/2005/8/layout/vProcess5"/>
    <dgm:cxn modelId="{98352D35-C6DB-40BA-B3C8-3BBDCB1FF8BC}" type="presOf" srcId="{18A72621-02B8-41FE-86BB-7D1BD0A1A503}" destId="{3BADF1EC-3929-4070-B88C-20EB48043995}" srcOrd="1" destOrd="0" presId="urn:microsoft.com/office/officeart/2005/8/layout/vProcess5"/>
    <dgm:cxn modelId="{98CBC85B-D7A4-4A5D-96C2-EF36E75876DE}" type="presOf" srcId="{18A72621-02B8-41FE-86BB-7D1BD0A1A503}" destId="{6172C859-4DFB-4215-98B5-95711B9C3987}" srcOrd="0" destOrd="0" presId="urn:microsoft.com/office/officeart/2005/8/layout/vProcess5"/>
    <dgm:cxn modelId="{6BACF96D-BD4A-4236-873A-C62D957B4877}" srcId="{5FC76073-772A-41BE-BC43-322B33F2B441}" destId="{9C8F3ADF-BCF5-480F-AF49-FFF5459521AC}" srcOrd="2" destOrd="0" parTransId="{99D743B7-50C1-468E-A27B-C0746DD2FFC9}" sibTransId="{56947D2D-96F6-4136-AE21-8FAE51348B55}"/>
    <dgm:cxn modelId="{8FC3A86E-F339-410C-8CB9-9A5BDCFCED87}" type="presOf" srcId="{04218E25-1D6E-4BA8-B1ED-7AC6175E987B}" destId="{530D613A-758C-4143-8AB5-B6A93E567E74}" srcOrd="1" destOrd="0" presId="urn:microsoft.com/office/officeart/2005/8/layout/vProcess5"/>
    <dgm:cxn modelId="{C571467B-7F87-448F-B2E2-87F4FB82EB82}" type="presOf" srcId="{5FC76073-772A-41BE-BC43-322B33F2B441}" destId="{13CCA92F-8352-40A6-B2BE-8F14ACCBEC3A}" srcOrd="0" destOrd="0" presId="urn:microsoft.com/office/officeart/2005/8/layout/vProcess5"/>
    <dgm:cxn modelId="{120EFA86-C455-423F-95F0-30E8DC545ACA}" type="presOf" srcId="{9C8F3ADF-BCF5-480F-AF49-FFF5459521AC}" destId="{95E9B012-729A-4E06-BEAC-9E2BFCAA06DA}" srcOrd="1" destOrd="0" presId="urn:microsoft.com/office/officeart/2005/8/layout/vProcess5"/>
    <dgm:cxn modelId="{B0DC1292-C84B-493C-B3D0-3C3C45DCB2AC}" type="presOf" srcId="{4641C5EB-95D6-4AF0-8104-4690EC8C92F4}" destId="{C0E93752-0014-4ADC-A1BE-4774495B58C3}" srcOrd="0" destOrd="0" presId="urn:microsoft.com/office/officeart/2005/8/layout/vProcess5"/>
    <dgm:cxn modelId="{A62C23A5-663C-4DFC-8097-2E8C674DE19B}" srcId="{5FC76073-772A-41BE-BC43-322B33F2B441}" destId="{04218E25-1D6E-4BA8-B1ED-7AC6175E987B}" srcOrd="3" destOrd="0" parTransId="{0E21AD06-1300-4336-AAFA-9D5C9515DE95}" sibTransId="{AF2E1F13-D494-4477-8395-A50FD7D9E01E}"/>
    <dgm:cxn modelId="{DB968ABB-8DA2-4BC9-95DF-6DEF2EF3CE1C}" type="presOf" srcId="{3939E6CB-D80C-4686-85D5-350A59FC2B87}" destId="{9418CB66-795D-4D78-B26B-EF87FCB24F22}" srcOrd="1" destOrd="0" presId="urn:microsoft.com/office/officeart/2005/8/layout/vProcess5"/>
    <dgm:cxn modelId="{231C15BE-7001-4C1A-9942-1404B55735EE}" type="presOf" srcId="{5411A7EE-53B6-4784-B808-EA3FFF081069}" destId="{3F935595-707E-4687-BB70-D65CAB65810D}" srcOrd="1" destOrd="0" presId="urn:microsoft.com/office/officeart/2005/8/layout/vProcess5"/>
    <dgm:cxn modelId="{B43A09DA-E00D-4863-AEB3-AECBE5BEEE59}" type="presOf" srcId="{9C8F3ADF-BCF5-480F-AF49-FFF5459521AC}" destId="{E54D6AE5-4949-4997-8F92-ED9122D3C390}" srcOrd="0" destOrd="0" presId="urn:microsoft.com/office/officeart/2005/8/layout/vProcess5"/>
    <dgm:cxn modelId="{31999BE2-BF57-44B3-A8CC-96EE0B2C8178}" srcId="{5FC76073-772A-41BE-BC43-322B33F2B441}" destId="{3939E6CB-D80C-4686-85D5-350A59FC2B87}" srcOrd="1" destOrd="0" parTransId="{660C401F-5BF6-4F4B-A6DE-A725A56AE0FD}" sibTransId="{4641C5EB-95D6-4AF0-8104-4690EC8C92F4}"/>
    <dgm:cxn modelId="{0CC98FE3-82EB-466C-BB94-89DE94BD0A3E}" type="presOf" srcId="{AF2E1F13-D494-4477-8395-A50FD7D9E01E}" destId="{5C25F21C-78EA-4B82-9A4A-1C183CFF3D50}" srcOrd="0" destOrd="0" presId="urn:microsoft.com/office/officeart/2005/8/layout/vProcess5"/>
    <dgm:cxn modelId="{3CE998F7-423C-4A90-9A41-8F7666A92A85}" srcId="{5FC76073-772A-41BE-BC43-322B33F2B441}" destId="{5411A7EE-53B6-4784-B808-EA3FFF081069}" srcOrd="4" destOrd="0" parTransId="{71BE9CE1-CB0A-49D3-9FCF-091CD9B537AF}" sibTransId="{B4DD0FF0-631A-42B1-AEED-16AEBEAFF4C4}"/>
    <dgm:cxn modelId="{F5BB535D-C735-4B3F-A468-89B86E835162}" type="presParOf" srcId="{13CCA92F-8352-40A6-B2BE-8F14ACCBEC3A}" destId="{678A35ED-869F-46F1-A5E3-EAABE57B2D41}" srcOrd="0" destOrd="0" presId="urn:microsoft.com/office/officeart/2005/8/layout/vProcess5"/>
    <dgm:cxn modelId="{810B459A-4820-4BAB-B6F8-6666D203B97C}" type="presParOf" srcId="{13CCA92F-8352-40A6-B2BE-8F14ACCBEC3A}" destId="{6172C859-4DFB-4215-98B5-95711B9C3987}" srcOrd="1" destOrd="0" presId="urn:microsoft.com/office/officeart/2005/8/layout/vProcess5"/>
    <dgm:cxn modelId="{358B23C9-CF14-4B14-B1C1-6832C69FD275}" type="presParOf" srcId="{13CCA92F-8352-40A6-B2BE-8F14ACCBEC3A}" destId="{F7AD6182-096A-418A-80F8-CE7B5D6894A7}" srcOrd="2" destOrd="0" presId="urn:microsoft.com/office/officeart/2005/8/layout/vProcess5"/>
    <dgm:cxn modelId="{7BF9D2BB-3C7E-4AB9-BE2C-3D6C6F4EC7BC}" type="presParOf" srcId="{13CCA92F-8352-40A6-B2BE-8F14ACCBEC3A}" destId="{E54D6AE5-4949-4997-8F92-ED9122D3C390}" srcOrd="3" destOrd="0" presId="urn:microsoft.com/office/officeart/2005/8/layout/vProcess5"/>
    <dgm:cxn modelId="{59692950-4D34-44E3-81A9-7C5E4688DD2F}" type="presParOf" srcId="{13CCA92F-8352-40A6-B2BE-8F14ACCBEC3A}" destId="{C39FD738-B8B6-4BDC-9D6C-666889AEE344}" srcOrd="4" destOrd="0" presId="urn:microsoft.com/office/officeart/2005/8/layout/vProcess5"/>
    <dgm:cxn modelId="{A285BD99-0EB9-41DD-991F-841A6FD4FFA9}" type="presParOf" srcId="{13CCA92F-8352-40A6-B2BE-8F14ACCBEC3A}" destId="{7A6A23B6-7F5F-475C-BC52-685CB0812285}" srcOrd="5" destOrd="0" presId="urn:microsoft.com/office/officeart/2005/8/layout/vProcess5"/>
    <dgm:cxn modelId="{74D01B76-8BE6-47F3-9763-23244E76D16D}" type="presParOf" srcId="{13CCA92F-8352-40A6-B2BE-8F14ACCBEC3A}" destId="{551805F4-0B48-49D9-94BA-2FD7E646232C}" srcOrd="6" destOrd="0" presId="urn:microsoft.com/office/officeart/2005/8/layout/vProcess5"/>
    <dgm:cxn modelId="{C99874E7-39DB-4702-9DB3-3D7B15474796}" type="presParOf" srcId="{13CCA92F-8352-40A6-B2BE-8F14ACCBEC3A}" destId="{C0E93752-0014-4ADC-A1BE-4774495B58C3}" srcOrd="7" destOrd="0" presId="urn:microsoft.com/office/officeart/2005/8/layout/vProcess5"/>
    <dgm:cxn modelId="{8B8F747B-5B5E-4DFB-9699-CDFD584C5162}" type="presParOf" srcId="{13CCA92F-8352-40A6-B2BE-8F14ACCBEC3A}" destId="{960F360A-3D90-49DF-97C8-041C86AC65BB}" srcOrd="8" destOrd="0" presId="urn:microsoft.com/office/officeart/2005/8/layout/vProcess5"/>
    <dgm:cxn modelId="{54996C37-2493-480B-88B8-51DA9EF574B3}" type="presParOf" srcId="{13CCA92F-8352-40A6-B2BE-8F14ACCBEC3A}" destId="{5C25F21C-78EA-4B82-9A4A-1C183CFF3D50}" srcOrd="9" destOrd="0" presId="urn:microsoft.com/office/officeart/2005/8/layout/vProcess5"/>
    <dgm:cxn modelId="{42DE2143-9A0A-4BBD-8814-1CF99F08C981}" type="presParOf" srcId="{13CCA92F-8352-40A6-B2BE-8F14ACCBEC3A}" destId="{3BADF1EC-3929-4070-B88C-20EB48043995}" srcOrd="10" destOrd="0" presId="urn:microsoft.com/office/officeart/2005/8/layout/vProcess5"/>
    <dgm:cxn modelId="{A2516766-6209-4988-9F21-058E416B6CEC}" type="presParOf" srcId="{13CCA92F-8352-40A6-B2BE-8F14ACCBEC3A}" destId="{9418CB66-795D-4D78-B26B-EF87FCB24F22}" srcOrd="11" destOrd="0" presId="urn:microsoft.com/office/officeart/2005/8/layout/vProcess5"/>
    <dgm:cxn modelId="{17B4C6F6-ECCB-4320-95DD-9271DB2E99F5}" type="presParOf" srcId="{13CCA92F-8352-40A6-B2BE-8F14ACCBEC3A}" destId="{95E9B012-729A-4E06-BEAC-9E2BFCAA06DA}" srcOrd="12" destOrd="0" presId="urn:microsoft.com/office/officeart/2005/8/layout/vProcess5"/>
    <dgm:cxn modelId="{08CF1868-95FE-46BA-A4AE-ED3B27B5A76A}" type="presParOf" srcId="{13CCA92F-8352-40A6-B2BE-8F14ACCBEC3A}" destId="{530D613A-758C-4143-8AB5-B6A93E567E74}" srcOrd="13" destOrd="0" presId="urn:microsoft.com/office/officeart/2005/8/layout/vProcess5"/>
    <dgm:cxn modelId="{CE0FABCE-D336-4D85-B6AD-28B7DC458D45}" type="presParOf" srcId="{13CCA92F-8352-40A6-B2BE-8F14ACCBEC3A}" destId="{3F935595-707E-4687-BB70-D65CAB65810D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69E8A4-E9FE-4770-BF8A-540C264D69B5}">
      <dsp:nvSpPr>
        <dsp:cNvPr id="0" name=""/>
        <dsp:cNvSpPr/>
      </dsp:nvSpPr>
      <dsp:spPr>
        <a:xfrm>
          <a:off x="0" y="497224"/>
          <a:ext cx="3038424" cy="18230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>
              <a:latin typeface="Times New Roman"/>
              <a:cs typeface="Times New Roman"/>
            </a:rPr>
            <a:t>Систематизировать и структурировать деятельность в определенной области.</a:t>
          </a:r>
        </a:p>
      </dsp:txBody>
      <dsp:txXfrm>
        <a:off x="0" y="497224"/>
        <a:ext cx="3038424" cy="1823054"/>
      </dsp:txXfrm>
    </dsp:sp>
    <dsp:sp modelId="{32C83BC3-EF1F-4E53-A86D-906F50AFBD62}">
      <dsp:nvSpPr>
        <dsp:cNvPr id="0" name=""/>
        <dsp:cNvSpPr/>
      </dsp:nvSpPr>
      <dsp:spPr>
        <a:xfrm>
          <a:off x="3342266" y="497224"/>
          <a:ext cx="3038424" cy="18230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>
              <a:latin typeface="Times New Roman"/>
              <a:cs typeface="Times New Roman"/>
            </a:rPr>
            <a:t>Определить приоритетные направления научных исследований и практических действий.</a:t>
          </a:r>
        </a:p>
      </dsp:txBody>
      <dsp:txXfrm>
        <a:off x="3342266" y="497224"/>
        <a:ext cx="3038424" cy="1823054"/>
      </dsp:txXfrm>
    </dsp:sp>
    <dsp:sp modelId="{F9E2670D-6EA3-4CA6-AC7C-11BC2B9AE7F9}">
      <dsp:nvSpPr>
        <dsp:cNvPr id="0" name=""/>
        <dsp:cNvSpPr/>
      </dsp:nvSpPr>
      <dsp:spPr>
        <a:xfrm>
          <a:off x="6684532" y="497224"/>
          <a:ext cx="3038424" cy="18230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>
              <a:latin typeface="Times New Roman"/>
              <a:cs typeface="Times New Roman"/>
            </a:rPr>
            <a:t>Обеспечить координацию между различными организациями и заинтересованными сторонами.</a:t>
          </a:r>
        </a:p>
      </dsp:txBody>
      <dsp:txXfrm>
        <a:off x="6684532" y="497224"/>
        <a:ext cx="3038424" cy="18230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144F29-0F43-45EA-86CF-BC2661E79601}">
      <dsp:nvSpPr>
        <dsp:cNvPr id="0" name=""/>
        <dsp:cNvSpPr/>
      </dsp:nvSpPr>
      <dsp:spPr>
        <a:xfrm>
          <a:off x="0" y="1518"/>
          <a:ext cx="6465454" cy="76938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A5C3AD-4C5B-4B63-AB70-B17C05A592D7}">
      <dsp:nvSpPr>
        <dsp:cNvPr id="0" name=""/>
        <dsp:cNvSpPr/>
      </dsp:nvSpPr>
      <dsp:spPr>
        <a:xfrm>
          <a:off x="232738" y="174628"/>
          <a:ext cx="423160" cy="42316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FCDF6C-0696-4CD7-A9A0-5DB5E9F191D7}">
      <dsp:nvSpPr>
        <dsp:cNvPr id="0" name=""/>
        <dsp:cNvSpPr/>
      </dsp:nvSpPr>
      <dsp:spPr>
        <a:xfrm>
          <a:off x="888636" y="1518"/>
          <a:ext cx="5576817" cy="7693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426" tIns="81426" rIns="81426" bIns="81426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>
              <a:latin typeface="Times New Roman"/>
              <a:cs typeface="Times New Roman"/>
            </a:rPr>
            <a:t>Улучшение качества жизни населения.</a:t>
          </a:r>
        </a:p>
      </dsp:txBody>
      <dsp:txXfrm>
        <a:off x="888636" y="1518"/>
        <a:ext cx="5576817" cy="769381"/>
      </dsp:txXfrm>
    </dsp:sp>
    <dsp:sp modelId="{5D0656E0-D529-4194-BE30-DFAC2E9F486D}">
      <dsp:nvSpPr>
        <dsp:cNvPr id="0" name=""/>
        <dsp:cNvSpPr/>
      </dsp:nvSpPr>
      <dsp:spPr>
        <a:xfrm>
          <a:off x="0" y="963245"/>
          <a:ext cx="6465454" cy="76938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71FBF4-67B3-4C80-A295-F29B29C51996}">
      <dsp:nvSpPr>
        <dsp:cNvPr id="0" name=""/>
        <dsp:cNvSpPr/>
      </dsp:nvSpPr>
      <dsp:spPr>
        <a:xfrm>
          <a:off x="232738" y="1136356"/>
          <a:ext cx="423160" cy="42316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74A5C8-D615-4DCE-99D3-E64D550F0546}">
      <dsp:nvSpPr>
        <dsp:cNvPr id="0" name=""/>
        <dsp:cNvSpPr/>
      </dsp:nvSpPr>
      <dsp:spPr>
        <a:xfrm>
          <a:off x="888636" y="963245"/>
          <a:ext cx="5576817" cy="7693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426" tIns="81426" rIns="81426" bIns="81426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>
              <a:latin typeface="Times New Roman"/>
              <a:cs typeface="Times New Roman"/>
            </a:rPr>
            <a:t>Развитие новых технологий.</a:t>
          </a:r>
        </a:p>
      </dsp:txBody>
      <dsp:txXfrm>
        <a:off x="888636" y="963245"/>
        <a:ext cx="5576817" cy="769381"/>
      </dsp:txXfrm>
    </dsp:sp>
    <dsp:sp modelId="{05C0A685-117B-4CBE-89C6-7EF679241387}">
      <dsp:nvSpPr>
        <dsp:cNvPr id="0" name=""/>
        <dsp:cNvSpPr/>
      </dsp:nvSpPr>
      <dsp:spPr>
        <a:xfrm>
          <a:off x="0" y="1924972"/>
          <a:ext cx="6465454" cy="76938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B22139-C05B-4493-9DBE-943DDE1A3493}">
      <dsp:nvSpPr>
        <dsp:cNvPr id="0" name=""/>
        <dsp:cNvSpPr/>
      </dsp:nvSpPr>
      <dsp:spPr>
        <a:xfrm>
          <a:off x="232738" y="2098083"/>
          <a:ext cx="423160" cy="42316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D27820-F117-410E-9652-3F9BB0380696}">
      <dsp:nvSpPr>
        <dsp:cNvPr id="0" name=""/>
        <dsp:cNvSpPr/>
      </dsp:nvSpPr>
      <dsp:spPr>
        <a:xfrm>
          <a:off x="888636" y="1924972"/>
          <a:ext cx="5576817" cy="7693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426" tIns="81426" rIns="81426" bIns="81426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>
              <a:latin typeface="Times New Roman"/>
              <a:cs typeface="Times New Roman"/>
            </a:rPr>
            <a:t>Защита окружающей среды.</a:t>
          </a:r>
        </a:p>
      </dsp:txBody>
      <dsp:txXfrm>
        <a:off x="888636" y="1924972"/>
        <a:ext cx="5576817" cy="769381"/>
      </dsp:txXfrm>
    </dsp:sp>
    <dsp:sp modelId="{B3868D36-AC73-4235-A5A3-10D866A032F5}">
      <dsp:nvSpPr>
        <dsp:cNvPr id="0" name=""/>
        <dsp:cNvSpPr/>
      </dsp:nvSpPr>
      <dsp:spPr>
        <a:xfrm>
          <a:off x="0" y="2886700"/>
          <a:ext cx="6465454" cy="76938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541262-524F-4967-9BD2-476E3B210BFE}">
      <dsp:nvSpPr>
        <dsp:cNvPr id="0" name=""/>
        <dsp:cNvSpPr/>
      </dsp:nvSpPr>
      <dsp:spPr>
        <a:xfrm>
          <a:off x="232738" y="3059811"/>
          <a:ext cx="423160" cy="42316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E51B89-654D-4E87-8330-062A07911A1F}">
      <dsp:nvSpPr>
        <dsp:cNvPr id="0" name=""/>
        <dsp:cNvSpPr/>
      </dsp:nvSpPr>
      <dsp:spPr>
        <a:xfrm>
          <a:off x="888636" y="2886700"/>
          <a:ext cx="5576817" cy="7693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426" tIns="81426" rIns="81426" bIns="81426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>
              <a:latin typeface="Times New Roman"/>
              <a:cs typeface="Times New Roman"/>
            </a:rPr>
            <a:t>Повышение уровня образования.</a:t>
          </a:r>
        </a:p>
      </dsp:txBody>
      <dsp:txXfrm>
        <a:off x="888636" y="2886700"/>
        <a:ext cx="5576817" cy="7693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FF1E8A-CD55-42BE-9E07-67B8C46A16ED}">
      <dsp:nvSpPr>
        <dsp:cNvPr id="0" name=""/>
        <dsp:cNvSpPr/>
      </dsp:nvSpPr>
      <dsp:spPr>
        <a:xfrm>
          <a:off x="3574" y="637291"/>
          <a:ext cx="2835901" cy="17015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/>
              <a:ea typeface="Calibri"/>
              <a:cs typeface="Calibri"/>
            </a:rPr>
            <a:t>Целевое назначение: Каждая целевая программа имеет четко определенные цели и задачи, которые нужно достичь. Цели могут быть как краткосрочными, так и долгосрочными.</a:t>
          </a:r>
          <a:endParaRPr lang="en-US" sz="1400" kern="1200" dirty="0">
            <a:latin typeface="Times New Roman"/>
            <a:ea typeface="Calibri"/>
            <a:cs typeface="Calibri"/>
          </a:endParaRPr>
        </a:p>
      </dsp:txBody>
      <dsp:txXfrm>
        <a:off x="3574" y="637291"/>
        <a:ext cx="2835901" cy="1701540"/>
      </dsp:txXfrm>
    </dsp:sp>
    <dsp:sp modelId="{2599947D-D057-4A78-838E-7D5D378199FD}">
      <dsp:nvSpPr>
        <dsp:cNvPr id="0" name=""/>
        <dsp:cNvSpPr/>
      </dsp:nvSpPr>
      <dsp:spPr>
        <a:xfrm>
          <a:off x="3123066" y="637291"/>
          <a:ext cx="2835901" cy="17015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/>
              <a:ea typeface="Calibri"/>
              <a:cs typeface="Calibri"/>
            </a:rPr>
            <a:t>Структурированность: Целевые программы обычно имеют четкую структуру, включающую описание целей, мероприятий, сроков исполнения и необходимых ресурсов. Это позволяет организовать работу и мониторить прогресс.</a:t>
          </a:r>
          <a:endParaRPr lang="en-US" sz="1400" kern="1200" dirty="0">
            <a:latin typeface="Times New Roman"/>
            <a:ea typeface="Calibri"/>
            <a:cs typeface="Calibri"/>
          </a:endParaRPr>
        </a:p>
      </dsp:txBody>
      <dsp:txXfrm>
        <a:off x="3123066" y="637291"/>
        <a:ext cx="2835901" cy="1701540"/>
      </dsp:txXfrm>
    </dsp:sp>
    <dsp:sp modelId="{135510AC-7391-4404-9B11-BC40DD723ED9}">
      <dsp:nvSpPr>
        <dsp:cNvPr id="0" name=""/>
        <dsp:cNvSpPr/>
      </dsp:nvSpPr>
      <dsp:spPr>
        <a:xfrm>
          <a:off x="6242557" y="637291"/>
          <a:ext cx="2835901" cy="17015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/>
              <a:ea typeface="Calibri"/>
              <a:cs typeface="Calibri"/>
            </a:rPr>
            <a:t>Интеграция ресурсов: Программы объединяют различные ресурсы: финансовые, материальные, человеческие и информационные. Это обеспечивает более эффективное использование ресурсов для достижения поставленных задач.</a:t>
          </a:r>
          <a:endParaRPr lang="en-US" sz="1400" kern="1200" dirty="0">
            <a:latin typeface="Times New Roman"/>
            <a:ea typeface="Calibri"/>
            <a:cs typeface="Calibri"/>
          </a:endParaRPr>
        </a:p>
      </dsp:txBody>
      <dsp:txXfrm>
        <a:off x="6242557" y="637291"/>
        <a:ext cx="2835901" cy="1701540"/>
      </dsp:txXfrm>
    </dsp:sp>
    <dsp:sp modelId="{962F78C8-A608-460B-8AB9-7FD4F0E44E73}">
      <dsp:nvSpPr>
        <dsp:cNvPr id="0" name=""/>
        <dsp:cNvSpPr/>
      </dsp:nvSpPr>
      <dsp:spPr>
        <a:xfrm>
          <a:off x="9362049" y="637291"/>
          <a:ext cx="2835901" cy="17015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 err="1">
              <a:latin typeface="Times New Roman"/>
              <a:ea typeface="Calibri"/>
              <a:cs typeface="Calibri"/>
            </a:rPr>
            <a:t>Междисциплинарность</a:t>
          </a:r>
          <a:r>
            <a:rPr lang="ru-RU" sz="1400" kern="1200" dirty="0">
              <a:latin typeface="Times New Roman"/>
              <a:ea typeface="Calibri"/>
              <a:cs typeface="Calibri"/>
            </a:rPr>
            <a:t>: Часто целевые программы требуют участия специалистов из разных областей, что способствует комплексному подходу к решению проблем.</a:t>
          </a:r>
          <a:endParaRPr lang="en-US" sz="1400" kern="1200" dirty="0">
            <a:latin typeface="Times New Roman"/>
            <a:ea typeface="Calibri"/>
            <a:cs typeface="Calibri"/>
          </a:endParaRPr>
        </a:p>
      </dsp:txBody>
      <dsp:txXfrm>
        <a:off x="9362049" y="637291"/>
        <a:ext cx="2835901" cy="1701540"/>
      </dsp:txXfrm>
    </dsp:sp>
    <dsp:sp modelId="{58B1584A-EB18-4BE6-85FC-3C3A4D97403F}">
      <dsp:nvSpPr>
        <dsp:cNvPr id="0" name=""/>
        <dsp:cNvSpPr/>
      </dsp:nvSpPr>
      <dsp:spPr>
        <a:xfrm>
          <a:off x="1563320" y="2622422"/>
          <a:ext cx="2835901" cy="17015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/>
              <a:ea typeface="Calibri"/>
              <a:cs typeface="Calibri"/>
            </a:rPr>
            <a:t>Мониторинг и оценка: Целевые программы включают механизмы мониторинга и оценки результатов, что позволяет корректировать действия и повышать эффективность.</a:t>
          </a:r>
          <a:endParaRPr lang="en-US" sz="1400" kern="1200" dirty="0">
            <a:latin typeface="Times New Roman"/>
            <a:ea typeface="Calibri"/>
            <a:cs typeface="Calibri"/>
          </a:endParaRPr>
        </a:p>
      </dsp:txBody>
      <dsp:txXfrm>
        <a:off x="1563320" y="2622422"/>
        <a:ext cx="2835901" cy="1701540"/>
      </dsp:txXfrm>
    </dsp:sp>
    <dsp:sp modelId="{FE36D02A-619D-45BF-9728-DCB8C43DEBE9}">
      <dsp:nvSpPr>
        <dsp:cNvPr id="0" name=""/>
        <dsp:cNvSpPr/>
      </dsp:nvSpPr>
      <dsp:spPr>
        <a:xfrm>
          <a:off x="4682811" y="2622422"/>
          <a:ext cx="2835901" cy="17015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/>
              <a:ea typeface="Calibri"/>
              <a:cs typeface="Calibri"/>
            </a:rPr>
            <a:t>Гибкость: Программы могут адаптироваться к изменяющимся условиям и потребностям, что позволяет реагировать на новые вызовы и возможности.</a:t>
          </a:r>
          <a:endParaRPr lang="en-US" sz="1400" kern="1200" dirty="0">
            <a:latin typeface="Times New Roman"/>
            <a:ea typeface="Calibri"/>
            <a:cs typeface="Calibri"/>
          </a:endParaRPr>
        </a:p>
      </dsp:txBody>
      <dsp:txXfrm>
        <a:off x="4682811" y="2622422"/>
        <a:ext cx="2835901" cy="1701540"/>
      </dsp:txXfrm>
    </dsp:sp>
    <dsp:sp modelId="{C314BB6A-EA8D-498B-9064-5CD6081F0603}">
      <dsp:nvSpPr>
        <dsp:cNvPr id="0" name=""/>
        <dsp:cNvSpPr/>
      </dsp:nvSpPr>
      <dsp:spPr>
        <a:xfrm>
          <a:off x="7802303" y="2622422"/>
          <a:ext cx="2835901" cy="17015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/>
              <a:ea typeface="Calibri"/>
              <a:cs typeface="Calibri"/>
            </a:rPr>
            <a:t>Участие заинтересованных сторон: В разработке и реализации целевых программ принимают участие различные заинтересованные стороны: государственные органы, НПО, бизнес и общественность. Это помогает учесть разные мнения и интересы.</a:t>
          </a:r>
          <a:endParaRPr lang="en-US" sz="1400" kern="1200" dirty="0">
            <a:latin typeface="Times New Roman"/>
            <a:ea typeface="Calibri"/>
            <a:cs typeface="Calibri"/>
          </a:endParaRPr>
        </a:p>
      </dsp:txBody>
      <dsp:txXfrm>
        <a:off x="7802303" y="2622422"/>
        <a:ext cx="2835901" cy="17015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C4B2B4-8B3A-4745-AD0F-D8B3A7FF80BE}">
      <dsp:nvSpPr>
        <dsp:cNvPr id="0" name=""/>
        <dsp:cNvSpPr/>
      </dsp:nvSpPr>
      <dsp:spPr>
        <a:xfrm>
          <a:off x="5552" y="2314747"/>
          <a:ext cx="1721229" cy="19041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solidFill>
                <a:srgbClr val="262626"/>
              </a:solidFill>
              <a:latin typeface="Corbel"/>
            </a:rPr>
            <a:t>Достижение конкретных результатов</a:t>
          </a:r>
          <a:r>
            <a:rPr lang="ru-RU" sz="1100" kern="1200" dirty="0">
              <a:solidFill>
                <a:srgbClr val="262626"/>
              </a:solidFill>
              <a:latin typeface="Corbel"/>
            </a:rPr>
            <a:t>: Основная цель программы заключается в решении определённой проблемы или достижении значимого результата, который имеет значение для общества или конкретной отрасли.</a:t>
          </a:r>
          <a:endParaRPr lang="ru-RU" sz="1100" kern="1200" dirty="0">
            <a:solidFill>
              <a:srgbClr val="000000"/>
            </a:solidFill>
          </a:endParaRPr>
        </a:p>
      </dsp:txBody>
      <dsp:txXfrm>
        <a:off x="55965" y="2365160"/>
        <a:ext cx="1620403" cy="1803283"/>
      </dsp:txXfrm>
    </dsp:sp>
    <dsp:sp modelId="{827C13BC-ED1C-4AB6-9EC0-93450530015B}">
      <dsp:nvSpPr>
        <dsp:cNvPr id="0" name=""/>
        <dsp:cNvSpPr/>
      </dsp:nvSpPr>
      <dsp:spPr>
        <a:xfrm>
          <a:off x="1898904" y="3053370"/>
          <a:ext cx="364900" cy="4268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/>
        </a:p>
      </dsp:txBody>
      <dsp:txXfrm>
        <a:off x="1898904" y="3138743"/>
        <a:ext cx="255430" cy="256118"/>
      </dsp:txXfrm>
    </dsp:sp>
    <dsp:sp modelId="{47AFC1EB-1B1E-42F3-83C9-9C5DB60514D9}">
      <dsp:nvSpPr>
        <dsp:cNvPr id="0" name=""/>
        <dsp:cNvSpPr/>
      </dsp:nvSpPr>
      <dsp:spPr>
        <a:xfrm>
          <a:off x="2415273" y="2314747"/>
          <a:ext cx="1721229" cy="19041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>
              <a:solidFill>
                <a:srgbClr val="262626"/>
              </a:solidFill>
              <a:latin typeface="Corbel"/>
            </a:rPr>
            <a:t>Улучшение качества жизни</a:t>
          </a:r>
          <a:r>
            <a:rPr lang="ru-RU" sz="1100" kern="1200">
              <a:solidFill>
                <a:srgbClr val="262626"/>
              </a:solidFill>
              <a:latin typeface="Corbel"/>
            </a:rPr>
            <a:t>: Программы часто нацелены на повышение уровня жизни населения, улучшение доступа к услугам, развитию социальных инициатив.</a:t>
          </a:r>
          <a:endParaRPr lang="ru-RU" sz="1100" kern="1200">
            <a:solidFill>
              <a:srgbClr val="000000"/>
            </a:solidFill>
            <a:latin typeface="Corbel"/>
          </a:endParaRPr>
        </a:p>
      </dsp:txBody>
      <dsp:txXfrm>
        <a:off x="2465686" y="2365160"/>
        <a:ext cx="1620403" cy="1803283"/>
      </dsp:txXfrm>
    </dsp:sp>
    <dsp:sp modelId="{252E8BF9-5DF0-422F-A437-07538734A6FD}">
      <dsp:nvSpPr>
        <dsp:cNvPr id="0" name=""/>
        <dsp:cNvSpPr/>
      </dsp:nvSpPr>
      <dsp:spPr>
        <a:xfrm>
          <a:off x="4308625" y="3053370"/>
          <a:ext cx="364900" cy="4268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/>
        </a:p>
      </dsp:txBody>
      <dsp:txXfrm>
        <a:off x="4308625" y="3138743"/>
        <a:ext cx="255430" cy="256118"/>
      </dsp:txXfrm>
    </dsp:sp>
    <dsp:sp modelId="{2F435779-44D5-4319-834B-6B30A7AC28B3}">
      <dsp:nvSpPr>
        <dsp:cNvPr id="0" name=""/>
        <dsp:cNvSpPr/>
      </dsp:nvSpPr>
      <dsp:spPr>
        <a:xfrm>
          <a:off x="4824994" y="2314747"/>
          <a:ext cx="1721229" cy="19041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>
              <a:solidFill>
                <a:srgbClr val="262626"/>
              </a:solidFill>
              <a:latin typeface="Corbel"/>
            </a:rPr>
            <a:t>Инновационное развитие</a:t>
          </a:r>
          <a:r>
            <a:rPr lang="ru-RU" sz="1100" kern="1200">
              <a:solidFill>
                <a:srgbClr val="262626"/>
              </a:solidFill>
              <a:latin typeface="Corbel"/>
            </a:rPr>
            <a:t>: Поддержка внедрения новых технологий и инновационных решений, что способствует модернизации процессов и повышению их эффективности.</a:t>
          </a:r>
          <a:endParaRPr lang="ru-RU" sz="1100" kern="1200">
            <a:solidFill>
              <a:srgbClr val="000000"/>
            </a:solidFill>
            <a:latin typeface="Corbel"/>
          </a:endParaRPr>
        </a:p>
      </dsp:txBody>
      <dsp:txXfrm>
        <a:off x="4875407" y="2365160"/>
        <a:ext cx="1620403" cy="1803283"/>
      </dsp:txXfrm>
    </dsp:sp>
    <dsp:sp modelId="{E6E3A529-B76A-43B8-979A-3DC4CA4BFDA7}">
      <dsp:nvSpPr>
        <dsp:cNvPr id="0" name=""/>
        <dsp:cNvSpPr/>
      </dsp:nvSpPr>
      <dsp:spPr>
        <a:xfrm>
          <a:off x="6718346" y="3053370"/>
          <a:ext cx="364900" cy="4268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/>
        </a:p>
      </dsp:txBody>
      <dsp:txXfrm>
        <a:off x="6718346" y="3138743"/>
        <a:ext cx="255430" cy="256118"/>
      </dsp:txXfrm>
    </dsp:sp>
    <dsp:sp modelId="{4641DE56-667A-415C-A497-DAFE7BA8107E}">
      <dsp:nvSpPr>
        <dsp:cNvPr id="0" name=""/>
        <dsp:cNvSpPr/>
      </dsp:nvSpPr>
      <dsp:spPr>
        <a:xfrm>
          <a:off x="7234715" y="2314747"/>
          <a:ext cx="1721229" cy="19041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solidFill>
                <a:srgbClr val="262626"/>
              </a:solidFill>
              <a:latin typeface="Corbel"/>
            </a:rPr>
            <a:t>Устойчивое развитие</a:t>
          </a:r>
          <a:r>
            <a:rPr lang="ru-RU" sz="1100" kern="1200" dirty="0">
              <a:solidFill>
                <a:srgbClr val="262626"/>
              </a:solidFill>
              <a:latin typeface="Corbel"/>
            </a:rPr>
            <a:t>: Включение экологических и социальных аспектов, направленных на обеспечение сбалансированного и устойчивого развития.</a:t>
          </a:r>
          <a:endParaRPr lang="ru-RU" sz="1100" kern="1200" dirty="0">
            <a:solidFill>
              <a:srgbClr val="000000"/>
            </a:solidFill>
            <a:latin typeface="Corbel"/>
          </a:endParaRPr>
        </a:p>
      </dsp:txBody>
      <dsp:txXfrm>
        <a:off x="7285128" y="2365160"/>
        <a:ext cx="1620403" cy="1803283"/>
      </dsp:txXfrm>
    </dsp:sp>
    <dsp:sp modelId="{EE4FD33A-7EF3-4C4F-B33C-33B399762B39}">
      <dsp:nvSpPr>
        <dsp:cNvPr id="0" name=""/>
        <dsp:cNvSpPr/>
      </dsp:nvSpPr>
      <dsp:spPr>
        <a:xfrm>
          <a:off x="9128067" y="3053370"/>
          <a:ext cx="364900" cy="4268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/>
        </a:p>
      </dsp:txBody>
      <dsp:txXfrm>
        <a:off x="9128067" y="3138743"/>
        <a:ext cx="255430" cy="256118"/>
      </dsp:txXfrm>
    </dsp:sp>
    <dsp:sp modelId="{8A3D1E01-3872-486C-91CF-71EA9087AF00}">
      <dsp:nvSpPr>
        <dsp:cNvPr id="0" name=""/>
        <dsp:cNvSpPr/>
      </dsp:nvSpPr>
      <dsp:spPr>
        <a:xfrm>
          <a:off x="9644436" y="2314747"/>
          <a:ext cx="1721229" cy="19041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solidFill>
                <a:srgbClr val="262626"/>
              </a:solidFill>
              <a:latin typeface="Corbel"/>
            </a:rPr>
            <a:t>Создание и развитие инфраструктуры</a:t>
          </a:r>
          <a:r>
            <a:rPr lang="ru-RU" sz="1100" kern="1200" dirty="0">
              <a:solidFill>
                <a:srgbClr val="262626"/>
              </a:solidFill>
              <a:latin typeface="Corbel"/>
            </a:rPr>
            <a:t>: Направлены на модернизацию и создание новых объектов, необходимых для развития определённых секторов (например, IT-инфраструктуры).</a:t>
          </a:r>
          <a:endParaRPr lang="ru-RU" sz="1100" kern="1200" dirty="0"/>
        </a:p>
      </dsp:txBody>
      <dsp:txXfrm>
        <a:off x="9694849" y="2365160"/>
        <a:ext cx="1620403" cy="180328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65092C-774D-41B1-98DE-AE18CDDD90F2}">
      <dsp:nvSpPr>
        <dsp:cNvPr id="0" name=""/>
        <dsp:cNvSpPr/>
      </dsp:nvSpPr>
      <dsp:spPr>
        <a:xfrm>
          <a:off x="0" y="37017"/>
          <a:ext cx="10951028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b="0" kern="1200" dirty="0">
              <a:solidFill>
                <a:schemeClr val="tx1"/>
              </a:solidFill>
            </a:rPr>
            <a:t>Определение приоритетных направлений</a:t>
          </a:r>
          <a:endParaRPr lang="ru-RU" sz="2600" b="1" kern="1200" dirty="0">
            <a:solidFill>
              <a:schemeClr val="tx1"/>
            </a:solidFill>
            <a:latin typeface="Corbel"/>
          </a:endParaRPr>
        </a:p>
      </dsp:txBody>
      <dsp:txXfrm>
        <a:off x="30442" y="67459"/>
        <a:ext cx="10890144" cy="562726"/>
      </dsp:txXfrm>
    </dsp:sp>
    <dsp:sp modelId="{0ADC0C7B-3CCE-4BF3-94CB-C643CA438762}">
      <dsp:nvSpPr>
        <dsp:cNvPr id="0" name=""/>
        <dsp:cNvSpPr/>
      </dsp:nvSpPr>
      <dsp:spPr>
        <a:xfrm>
          <a:off x="0" y="660627"/>
          <a:ext cx="10951028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7695" tIns="33020" rIns="184912" bIns="3302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000" kern="1200" dirty="0">
              <a:solidFill>
                <a:schemeClr val="tx1"/>
              </a:solidFill>
            </a:rPr>
            <a:t>Фокусировка на актуальных </a:t>
          </a:r>
          <a:r>
            <a:rPr lang="ru-RU" sz="2000" kern="1200" dirty="0" err="1">
              <a:solidFill>
                <a:schemeClr val="tx1"/>
              </a:solidFill>
            </a:rPr>
            <a:t>проблемах;Стратегическое</a:t>
          </a:r>
          <a:r>
            <a:rPr lang="ru-RU" sz="2000" kern="1200" dirty="0">
              <a:solidFill>
                <a:schemeClr val="tx1"/>
              </a:solidFill>
            </a:rPr>
            <a:t> планирование.</a:t>
          </a:r>
        </a:p>
      </dsp:txBody>
      <dsp:txXfrm>
        <a:off x="0" y="660627"/>
        <a:ext cx="10951028" cy="430560"/>
      </dsp:txXfrm>
    </dsp:sp>
    <dsp:sp modelId="{BF374920-6900-481A-911D-D32135EF56B2}">
      <dsp:nvSpPr>
        <dsp:cNvPr id="0" name=""/>
        <dsp:cNvSpPr/>
      </dsp:nvSpPr>
      <dsp:spPr>
        <a:xfrm>
          <a:off x="0" y="1091187"/>
          <a:ext cx="10951028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>
              <a:solidFill>
                <a:schemeClr val="tx1"/>
              </a:solidFill>
            </a:rPr>
            <a:t>Интеграция науки и </a:t>
          </a:r>
          <a:r>
            <a:rPr lang="ru-RU" sz="2600" kern="1200" dirty="0">
              <a:solidFill>
                <a:schemeClr val="tx1"/>
              </a:solidFill>
              <a:latin typeface="Calibri"/>
              <a:ea typeface="Calibri"/>
              <a:cs typeface="Calibri"/>
            </a:rPr>
            <a:t>практики</a:t>
          </a:r>
        </a:p>
      </dsp:txBody>
      <dsp:txXfrm>
        <a:off x="30442" y="1121629"/>
        <a:ext cx="10890144" cy="562726"/>
      </dsp:txXfrm>
    </dsp:sp>
    <dsp:sp modelId="{51DA3531-59CC-4FDC-9FFA-5C42E7207599}">
      <dsp:nvSpPr>
        <dsp:cNvPr id="0" name=""/>
        <dsp:cNvSpPr/>
      </dsp:nvSpPr>
      <dsp:spPr>
        <a:xfrm>
          <a:off x="0" y="1714797"/>
          <a:ext cx="10951028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7695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000" kern="1200" dirty="0">
              <a:solidFill>
                <a:schemeClr val="tx1"/>
              </a:solidFill>
            </a:rPr>
            <a:t>Внедрение научных результатов;Сотрудничество с промышленностью.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0" y="1714797"/>
        <a:ext cx="10951028" cy="430560"/>
      </dsp:txXfrm>
    </dsp:sp>
    <dsp:sp modelId="{724C2BE0-20B0-4AF7-97D9-911251C91D9B}">
      <dsp:nvSpPr>
        <dsp:cNvPr id="0" name=""/>
        <dsp:cNvSpPr/>
      </dsp:nvSpPr>
      <dsp:spPr>
        <a:xfrm>
          <a:off x="0" y="2145357"/>
          <a:ext cx="10951028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>
              <a:solidFill>
                <a:schemeClr val="tx1"/>
              </a:solidFill>
            </a:rPr>
            <a:t>Финансирование и ресурсное обеспечение</a:t>
          </a:r>
          <a:endParaRPr lang="en-US" sz="2600" kern="1200" dirty="0">
            <a:solidFill>
              <a:schemeClr val="tx1"/>
            </a:solidFill>
            <a:latin typeface="Calibri"/>
            <a:ea typeface="Calibri"/>
            <a:cs typeface="Calibri"/>
          </a:endParaRPr>
        </a:p>
      </dsp:txBody>
      <dsp:txXfrm>
        <a:off x="30442" y="2175799"/>
        <a:ext cx="10890144" cy="562726"/>
      </dsp:txXfrm>
    </dsp:sp>
    <dsp:sp modelId="{19632C92-1ABA-42E6-BFEA-2D0FBE928719}">
      <dsp:nvSpPr>
        <dsp:cNvPr id="0" name=""/>
        <dsp:cNvSpPr/>
      </dsp:nvSpPr>
      <dsp:spPr>
        <a:xfrm>
          <a:off x="0" y="2768967"/>
          <a:ext cx="10951028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7695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000" kern="1200" dirty="0">
              <a:solidFill>
                <a:schemeClr val="tx1"/>
              </a:solidFill>
              <a:latin typeface="Calibri"/>
              <a:ea typeface="Calibri"/>
              <a:cs typeface="Calibri"/>
            </a:rPr>
            <a:t>Привлечение инвестиций;Рациональное распределение ресурсов.</a:t>
          </a:r>
          <a:endParaRPr lang="en-US" sz="2000" kern="1200" dirty="0">
            <a:solidFill>
              <a:schemeClr val="tx1"/>
            </a:solidFill>
            <a:latin typeface="Calibri"/>
            <a:ea typeface="Calibri"/>
            <a:cs typeface="Calibri"/>
          </a:endParaRPr>
        </a:p>
      </dsp:txBody>
      <dsp:txXfrm>
        <a:off x="0" y="2768967"/>
        <a:ext cx="10951028" cy="430560"/>
      </dsp:txXfrm>
    </dsp:sp>
    <dsp:sp modelId="{F291A05F-9E20-46C4-A754-AE54A76DE1BC}">
      <dsp:nvSpPr>
        <dsp:cNvPr id="0" name=""/>
        <dsp:cNvSpPr/>
      </dsp:nvSpPr>
      <dsp:spPr>
        <a:xfrm>
          <a:off x="0" y="3199527"/>
          <a:ext cx="10951028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>
              <a:solidFill>
                <a:schemeClr val="tx1"/>
              </a:solidFill>
            </a:rPr>
            <a:t>Мониторинг и оценка результатов</a:t>
          </a:r>
          <a:endParaRPr lang="en-US" sz="2600" kern="1200" dirty="0">
            <a:solidFill>
              <a:schemeClr val="tx1"/>
            </a:solidFill>
            <a:latin typeface="Calibri"/>
            <a:ea typeface="Calibri"/>
            <a:cs typeface="Calibri"/>
          </a:endParaRPr>
        </a:p>
      </dsp:txBody>
      <dsp:txXfrm>
        <a:off x="30442" y="3229969"/>
        <a:ext cx="10890144" cy="562726"/>
      </dsp:txXfrm>
    </dsp:sp>
    <dsp:sp modelId="{0C06251A-1596-46F5-A10A-2E2BEB30E158}">
      <dsp:nvSpPr>
        <dsp:cNvPr id="0" name=""/>
        <dsp:cNvSpPr/>
      </dsp:nvSpPr>
      <dsp:spPr>
        <a:xfrm>
          <a:off x="0" y="3823137"/>
          <a:ext cx="10951028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7695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000" kern="1200" dirty="0">
              <a:solidFill>
                <a:schemeClr val="tx1"/>
              </a:solidFill>
            </a:rPr>
            <a:t>Контроль за эффективностью;Обратная связь.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0" y="3823137"/>
        <a:ext cx="10951028" cy="430560"/>
      </dsp:txXfrm>
    </dsp:sp>
    <dsp:sp modelId="{99FDA27B-960F-4C11-913A-F47D8B26C4C7}">
      <dsp:nvSpPr>
        <dsp:cNvPr id="0" name=""/>
        <dsp:cNvSpPr/>
      </dsp:nvSpPr>
      <dsp:spPr>
        <a:xfrm>
          <a:off x="0" y="4253697"/>
          <a:ext cx="10951028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>
              <a:solidFill>
                <a:schemeClr val="tx1"/>
              </a:solidFill>
              <a:latin typeface="Calibri"/>
              <a:ea typeface="Calibri"/>
              <a:cs typeface="Calibri"/>
            </a:rPr>
            <a:t>Развитие кадрового потенциала</a:t>
          </a:r>
          <a:endParaRPr lang="en-US" sz="2600" kern="1200" dirty="0">
            <a:solidFill>
              <a:schemeClr val="tx1"/>
            </a:solidFill>
            <a:latin typeface="Calibri"/>
            <a:ea typeface="Calibri"/>
            <a:cs typeface="Calibri"/>
          </a:endParaRPr>
        </a:p>
      </dsp:txBody>
      <dsp:txXfrm>
        <a:off x="30442" y="4284139"/>
        <a:ext cx="10890144" cy="562726"/>
      </dsp:txXfrm>
    </dsp:sp>
    <dsp:sp modelId="{7AB70D9B-1840-437F-BAAE-2CA088E95C10}">
      <dsp:nvSpPr>
        <dsp:cNvPr id="0" name=""/>
        <dsp:cNvSpPr/>
      </dsp:nvSpPr>
      <dsp:spPr>
        <a:xfrm>
          <a:off x="0" y="4877307"/>
          <a:ext cx="10951028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7695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000" kern="1200" dirty="0">
              <a:solidFill>
                <a:schemeClr val="tx1"/>
              </a:solidFill>
            </a:rPr>
            <a:t>Образовательные инициативы;Создание сетей и сотрудничества</a:t>
          </a:r>
          <a:endParaRPr lang="en-US" sz="2000" kern="1200" dirty="0">
            <a:solidFill>
              <a:schemeClr val="tx1"/>
            </a:solidFill>
            <a:latin typeface="Calibri"/>
            <a:ea typeface="Calibri"/>
            <a:cs typeface="Calibri"/>
          </a:endParaRPr>
        </a:p>
      </dsp:txBody>
      <dsp:txXfrm>
        <a:off x="0" y="4877307"/>
        <a:ext cx="10951028" cy="43056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15AA3A-713A-448C-B1F5-A8B1606B5FCB}">
      <dsp:nvSpPr>
        <dsp:cNvPr id="0" name=""/>
        <dsp:cNvSpPr/>
      </dsp:nvSpPr>
      <dsp:spPr>
        <a:xfrm rot="16200000">
          <a:off x="481" y="282158"/>
          <a:ext cx="5520343" cy="5520343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tx1"/>
              </a:solidFill>
              <a:latin typeface="Times New Roman"/>
              <a:cs typeface="Times New Roman"/>
            </a:rPr>
            <a:t>Критерии оценки определяют, какие показатели будут использоваться для анализа эффективности. Основные критерии </a:t>
          </a:r>
          <a:r>
            <a:rPr lang="ru-RU" sz="1200" kern="1200" dirty="0" err="1">
              <a:solidFill>
                <a:schemeClr val="tx1"/>
              </a:solidFill>
              <a:latin typeface="Times New Roman"/>
              <a:cs typeface="Times New Roman"/>
            </a:rPr>
            <a:t>включают:</a:t>
          </a:r>
          <a:r>
            <a:rPr lang="ru-RU" sz="1200" b="1" kern="1200" dirty="0" err="1">
              <a:solidFill>
                <a:schemeClr val="tx1"/>
              </a:solidFill>
              <a:latin typeface="Times New Roman"/>
              <a:cs typeface="Times New Roman"/>
            </a:rPr>
            <a:t>Релевантность</a:t>
          </a:r>
          <a:r>
            <a:rPr lang="ru-RU" sz="1200" kern="1200" dirty="0">
              <a:solidFill>
                <a:schemeClr val="tx1"/>
              </a:solidFill>
              <a:latin typeface="Times New Roman"/>
              <a:cs typeface="Times New Roman"/>
            </a:rPr>
            <a:t>: Соответствие целей программы актуальным проблемам и потребностям </a:t>
          </a:r>
          <a:r>
            <a:rPr lang="ru-RU" sz="1200" kern="1200" dirty="0" err="1">
              <a:solidFill>
                <a:schemeClr val="tx1"/>
              </a:solidFill>
              <a:latin typeface="Times New Roman"/>
              <a:cs typeface="Times New Roman"/>
            </a:rPr>
            <a:t>общества.</a:t>
          </a:r>
          <a:r>
            <a:rPr lang="ru-RU" sz="1200" b="1" kern="1200" dirty="0" err="1">
              <a:solidFill>
                <a:schemeClr val="tx1"/>
              </a:solidFill>
              <a:latin typeface="Times New Roman"/>
              <a:cs typeface="Times New Roman"/>
            </a:rPr>
            <a:t>Эффективность</a:t>
          </a:r>
          <a:r>
            <a:rPr lang="ru-RU" sz="1200" kern="1200" dirty="0">
              <a:solidFill>
                <a:schemeClr val="tx1"/>
              </a:solidFill>
              <a:latin typeface="Times New Roman"/>
              <a:cs typeface="Times New Roman"/>
            </a:rPr>
            <a:t>: оценка соотношения затрат и полученных результатов, то есть насколько эффективно используются </a:t>
          </a:r>
          <a:r>
            <a:rPr lang="ru-RU" sz="1200" kern="1200" dirty="0" err="1">
              <a:solidFill>
                <a:schemeClr val="tx1"/>
              </a:solidFill>
              <a:latin typeface="Times New Roman"/>
              <a:cs typeface="Times New Roman"/>
            </a:rPr>
            <a:t>ресурсы.</a:t>
          </a:r>
          <a:r>
            <a:rPr lang="ru-RU" sz="1200" b="1" kern="1200" dirty="0" err="1">
              <a:solidFill>
                <a:schemeClr val="tx1"/>
              </a:solidFill>
              <a:latin typeface="Times New Roman"/>
              <a:cs typeface="Times New Roman"/>
            </a:rPr>
            <a:t>Своевременность</a:t>
          </a:r>
          <a:r>
            <a:rPr lang="ru-RU" sz="1200" kern="1200" dirty="0">
              <a:solidFill>
                <a:schemeClr val="tx1"/>
              </a:solidFill>
              <a:latin typeface="Times New Roman"/>
              <a:cs typeface="Times New Roman"/>
            </a:rPr>
            <a:t>: оценка достижения целей в установленные сроки, что позволяет выявить возможные задержки и </a:t>
          </a:r>
          <a:r>
            <a:rPr lang="ru-RU" sz="1200" kern="1200" dirty="0" err="1">
              <a:solidFill>
                <a:schemeClr val="tx1"/>
              </a:solidFill>
              <a:latin typeface="Times New Roman"/>
              <a:cs typeface="Times New Roman"/>
            </a:rPr>
            <a:t>проблемы.</a:t>
          </a:r>
          <a:r>
            <a:rPr lang="ru-RU" sz="1200" b="1" kern="1200" dirty="0" err="1">
              <a:solidFill>
                <a:schemeClr val="tx1"/>
              </a:solidFill>
              <a:latin typeface="Times New Roman"/>
              <a:cs typeface="Times New Roman"/>
            </a:rPr>
            <a:t>Устойчивость</a:t>
          </a:r>
          <a:r>
            <a:rPr lang="ru-RU" sz="1200" kern="1200" dirty="0">
              <a:solidFill>
                <a:schemeClr val="tx1"/>
              </a:solidFill>
              <a:latin typeface="Times New Roman"/>
              <a:cs typeface="Times New Roman"/>
            </a:rPr>
            <a:t>: оценка долговечности достигнутых результатов и способности программы продолжать функционировать после завершения.</a:t>
          </a:r>
        </a:p>
      </dsp:txBody>
      <dsp:txXfrm rot="5400000">
        <a:off x="966541" y="1662244"/>
        <a:ext cx="4554283" cy="2760171"/>
      </dsp:txXfrm>
    </dsp:sp>
    <dsp:sp modelId="{D7E5F3B6-417D-40FB-9F82-AD242FD8CB8A}">
      <dsp:nvSpPr>
        <dsp:cNvPr id="0" name=""/>
        <dsp:cNvSpPr/>
      </dsp:nvSpPr>
      <dsp:spPr>
        <a:xfrm rot="5400000">
          <a:off x="6074726" y="282158"/>
          <a:ext cx="5520343" cy="5520343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tx1"/>
              </a:solidFill>
              <a:latin typeface="Times New Roman"/>
              <a:cs typeface="Times New Roman"/>
            </a:rPr>
            <a:t>Инструменты для мониторинга результатовДля мониторинга результатов целевых программ применяются различные инструменты, включая:</a:t>
          </a:r>
          <a:r>
            <a:rPr lang="ru-RU" sz="1200" b="1" kern="1200" dirty="0">
              <a:solidFill>
                <a:schemeClr val="tx1"/>
              </a:solidFill>
              <a:latin typeface="Times New Roman"/>
              <a:cs typeface="Times New Roman"/>
            </a:rPr>
            <a:t>Анкеты и опросы</a:t>
          </a:r>
          <a:r>
            <a:rPr lang="ru-RU" sz="1200" kern="1200" dirty="0">
              <a:solidFill>
                <a:schemeClr val="tx1"/>
              </a:solidFill>
              <a:latin typeface="Times New Roman"/>
              <a:cs typeface="Times New Roman"/>
            </a:rPr>
            <a:t>: сбор данных о мнении участников и заинтересованных сторон, что позволяет оценить уровень удовлетворенности и восприятия программы.</a:t>
          </a:r>
          <a:r>
            <a:rPr lang="ru-RU" sz="1200" b="1" kern="1200" dirty="0">
              <a:solidFill>
                <a:schemeClr val="tx1"/>
              </a:solidFill>
              <a:latin typeface="Times New Roman"/>
              <a:cs typeface="Times New Roman"/>
            </a:rPr>
            <a:t>Фокус-группы</a:t>
          </a:r>
          <a:r>
            <a:rPr lang="ru-RU" sz="1200" kern="1200" dirty="0">
              <a:solidFill>
                <a:schemeClr val="tx1"/>
              </a:solidFill>
              <a:latin typeface="Times New Roman"/>
              <a:cs typeface="Times New Roman"/>
            </a:rPr>
            <a:t>: обсуждения с группами заинтересованных лиц для более глубокого понимания их мнений и ожиданий.</a:t>
          </a:r>
          <a:r>
            <a:rPr lang="ru-RU" sz="1200" b="1" kern="1200" dirty="0">
              <a:solidFill>
                <a:schemeClr val="tx1"/>
              </a:solidFill>
              <a:latin typeface="Times New Roman"/>
              <a:cs typeface="Times New Roman"/>
            </a:rPr>
            <a:t>Анализ данных</a:t>
          </a:r>
          <a:r>
            <a:rPr lang="ru-RU" sz="1200" kern="1200" dirty="0">
              <a:solidFill>
                <a:schemeClr val="tx1"/>
              </a:solidFill>
              <a:latin typeface="Times New Roman"/>
              <a:cs typeface="Times New Roman"/>
            </a:rPr>
            <a:t>: использование статистических методов для обработки количественных данных и выявления тенденций.</a:t>
          </a:r>
          <a:r>
            <a:rPr lang="ru-RU" sz="1200" b="1" kern="1200" dirty="0">
              <a:solidFill>
                <a:schemeClr val="tx1"/>
              </a:solidFill>
              <a:latin typeface="Times New Roman"/>
              <a:cs typeface="Times New Roman"/>
            </a:rPr>
            <a:t>Регулярные отчеты</a:t>
          </a:r>
          <a:r>
            <a:rPr lang="ru-RU" sz="1200" kern="1200" dirty="0">
              <a:solidFill>
                <a:schemeClr val="tx1"/>
              </a:solidFill>
              <a:latin typeface="Times New Roman"/>
              <a:cs typeface="Times New Roman"/>
            </a:rPr>
            <a:t>: Подготовка промежуточных и итоговых отчетов, содержащих анализ достигнутых результатов и рекомендации по улучшению.</a:t>
          </a:r>
          <a:r>
            <a:rPr lang="ru-RU" sz="1200" b="1" kern="1200" dirty="0">
              <a:solidFill>
                <a:schemeClr val="tx1"/>
              </a:solidFill>
              <a:latin typeface="Times New Roman"/>
              <a:cs typeface="Times New Roman"/>
            </a:rPr>
            <a:t>Электронные платформы</a:t>
          </a:r>
          <a:r>
            <a:rPr lang="ru-RU" sz="1200" kern="1200" dirty="0">
              <a:solidFill>
                <a:schemeClr val="tx1"/>
              </a:solidFill>
              <a:latin typeface="Times New Roman"/>
              <a:cs typeface="Times New Roman"/>
            </a:rPr>
            <a:t>: Применение информационных систем для сбора и анализа данных в реальном времени, что позволяет оперативно отслеживать результаты.</a:t>
          </a:r>
        </a:p>
      </dsp:txBody>
      <dsp:txXfrm rot="-5400000">
        <a:off x="6074726" y="1662244"/>
        <a:ext cx="4554283" cy="276017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48628D-951C-4974-8E28-FCFE937B3252}">
      <dsp:nvSpPr>
        <dsp:cNvPr id="0" name=""/>
        <dsp:cNvSpPr/>
      </dsp:nvSpPr>
      <dsp:spPr>
        <a:xfrm>
          <a:off x="5012492" y="2189"/>
          <a:ext cx="2145240" cy="13944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l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262626"/>
              </a:solidFill>
              <a:latin typeface="Corbel"/>
            </a:rPr>
            <a:t>Улучшение качества жизни</a:t>
          </a:r>
          <a:r>
            <a:rPr lang="ru-RU" sz="900" kern="1200">
              <a:solidFill>
                <a:srgbClr val="262626"/>
              </a:solidFill>
              <a:latin typeface="Corbel"/>
            </a:rPr>
            <a:t>: Реализация целевых программ в таких сферах, как здравоохранение, образование и социальная защита, способствует повышению уровня жизни и доступности услуг для населения.</a:t>
          </a:r>
          <a:endParaRPr lang="ru-RU" sz="900" kern="1200">
            <a:solidFill>
              <a:srgbClr val="000000"/>
            </a:solidFill>
            <a:latin typeface="Corbel"/>
          </a:endParaRPr>
        </a:p>
      </dsp:txBody>
      <dsp:txXfrm>
        <a:off x="5080561" y="70258"/>
        <a:ext cx="2009102" cy="1258268"/>
      </dsp:txXfrm>
    </dsp:sp>
    <dsp:sp modelId="{5841436B-7104-48DE-BCC7-EB3306B72625}">
      <dsp:nvSpPr>
        <dsp:cNvPr id="0" name=""/>
        <dsp:cNvSpPr/>
      </dsp:nvSpPr>
      <dsp:spPr>
        <a:xfrm>
          <a:off x="3780048" y="699392"/>
          <a:ext cx="4610128" cy="4610128"/>
        </a:xfrm>
        <a:custGeom>
          <a:avLst/>
          <a:gdLst/>
          <a:ahLst/>
          <a:cxnLst/>
          <a:rect l="0" t="0" r="0" b="0"/>
          <a:pathLst>
            <a:path>
              <a:moveTo>
                <a:pt x="3393157" y="272978"/>
              </a:moveTo>
              <a:arcTo wR="2305064" hR="2305064" stAng="17890027" swAng="262750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C3122C-D4D0-42EF-B4DA-717268A18241}">
      <dsp:nvSpPr>
        <dsp:cNvPr id="0" name=""/>
        <dsp:cNvSpPr/>
      </dsp:nvSpPr>
      <dsp:spPr>
        <a:xfrm>
          <a:off x="7317557" y="2307253"/>
          <a:ext cx="2145240" cy="13944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262626"/>
              </a:solidFill>
              <a:latin typeface="Corbel"/>
            </a:rPr>
            <a:t>Социальная справедливость</a:t>
          </a:r>
          <a:r>
            <a:rPr lang="ru-RU" sz="900" kern="1200">
              <a:solidFill>
                <a:srgbClr val="262626"/>
              </a:solidFill>
              <a:latin typeface="Corbel"/>
            </a:rPr>
            <a:t>: Программы могут быть направлены на поддержку уязвимых групп, что помогает снизить социальное неравенство и обеспечить более равные возможности для всех граждан.</a:t>
          </a:r>
          <a:endParaRPr lang="ru-RU" sz="900" kern="1200">
            <a:solidFill>
              <a:srgbClr val="000000"/>
            </a:solidFill>
            <a:latin typeface="Corbel"/>
          </a:endParaRPr>
        </a:p>
      </dsp:txBody>
      <dsp:txXfrm>
        <a:off x="7385626" y="2375322"/>
        <a:ext cx="2009102" cy="1258268"/>
      </dsp:txXfrm>
    </dsp:sp>
    <dsp:sp modelId="{171D4AA0-BECE-41B0-ABAE-86271AD17ED8}">
      <dsp:nvSpPr>
        <dsp:cNvPr id="0" name=""/>
        <dsp:cNvSpPr/>
      </dsp:nvSpPr>
      <dsp:spPr>
        <a:xfrm>
          <a:off x="3780048" y="699392"/>
          <a:ext cx="4610128" cy="4610128"/>
        </a:xfrm>
        <a:custGeom>
          <a:avLst/>
          <a:gdLst/>
          <a:ahLst/>
          <a:cxnLst/>
          <a:rect l="0" t="0" r="0" b="0"/>
          <a:pathLst>
            <a:path>
              <a:moveTo>
                <a:pt x="4496798" y="3018943"/>
              </a:moveTo>
              <a:arcTo wR="2305064" hR="2305064" stAng="1082470" swAng="262750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365731-6D40-437E-AAA4-4B2FF4ADCC02}">
      <dsp:nvSpPr>
        <dsp:cNvPr id="0" name=""/>
        <dsp:cNvSpPr/>
      </dsp:nvSpPr>
      <dsp:spPr>
        <a:xfrm>
          <a:off x="5012492" y="4612318"/>
          <a:ext cx="2145240" cy="13944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262626"/>
              </a:solidFill>
              <a:latin typeface="Corbel"/>
            </a:rPr>
            <a:t>Экономическое развитие</a:t>
          </a:r>
          <a:r>
            <a:rPr lang="ru-RU" sz="900" kern="1200">
              <a:solidFill>
                <a:srgbClr val="262626"/>
              </a:solidFill>
              <a:latin typeface="Corbel"/>
            </a:rPr>
            <a:t>: Целевые программы стимулируют экономический рост, создавая новые рабочие места и привлекая инвестиции в различные сектора.</a:t>
          </a:r>
          <a:endParaRPr lang="ru-RU" sz="900" kern="1200">
            <a:solidFill>
              <a:srgbClr val="000000"/>
            </a:solidFill>
            <a:latin typeface="Corbel"/>
          </a:endParaRPr>
        </a:p>
      </dsp:txBody>
      <dsp:txXfrm>
        <a:off x="5080561" y="4680387"/>
        <a:ext cx="2009102" cy="1258268"/>
      </dsp:txXfrm>
    </dsp:sp>
    <dsp:sp modelId="{E40331F1-C4F4-4257-BB29-76D801C71E6F}">
      <dsp:nvSpPr>
        <dsp:cNvPr id="0" name=""/>
        <dsp:cNvSpPr/>
      </dsp:nvSpPr>
      <dsp:spPr>
        <a:xfrm>
          <a:off x="3780048" y="699392"/>
          <a:ext cx="4610128" cy="4610128"/>
        </a:xfrm>
        <a:custGeom>
          <a:avLst/>
          <a:gdLst/>
          <a:ahLst/>
          <a:cxnLst/>
          <a:rect l="0" t="0" r="0" b="0"/>
          <a:pathLst>
            <a:path>
              <a:moveTo>
                <a:pt x="1216970" y="4337150"/>
              </a:moveTo>
              <a:arcTo wR="2305064" hR="2305064" stAng="7090027" swAng="262750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8E2B7A-74E9-4B7F-9655-2B3F78BE0B7D}">
      <dsp:nvSpPr>
        <dsp:cNvPr id="0" name=""/>
        <dsp:cNvSpPr/>
      </dsp:nvSpPr>
      <dsp:spPr>
        <a:xfrm>
          <a:off x="2707428" y="2307253"/>
          <a:ext cx="2145240" cy="13944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 dirty="0">
              <a:solidFill>
                <a:srgbClr val="262626"/>
              </a:solidFill>
              <a:latin typeface="Corbel"/>
            </a:rPr>
            <a:t>Экологическая устойчивость</a:t>
          </a:r>
          <a:r>
            <a:rPr lang="ru-RU" sz="900" kern="1200" dirty="0">
              <a:solidFill>
                <a:srgbClr val="262626"/>
              </a:solidFill>
              <a:latin typeface="Corbel"/>
            </a:rPr>
            <a:t>: Многие целевые программы фокусируются на охране окружающей среды и устойчивом развитии, что способствует более рациональному использованию природных ресурсов и снижению негативного влияния на экосистему.</a:t>
          </a:r>
          <a:endParaRPr lang="ru-RU" sz="900" kern="1200" dirty="0">
            <a:solidFill>
              <a:srgbClr val="000000"/>
            </a:solidFill>
            <a:latin typeface="Corbel"/>
          </a:endParaRPr>
        </a:p>
      </dsp:txBody>
      <dsp:txXfrm>
        <a:off x="2775497" y="2375322"/>
        <a:ext cx="2009102" cy="1258268"/>
      </dsp:txXfrm>
    </dsp:sp>
    <dsp:sp modelId="{5F238106-0836-43BC-BB34-30485242DFA4}">
      <dsp:nvSpPr>
        <dsp:cNvPr id="0" name=""/>
        <dsp:cNvSpPr/>
      </dsp:nvSpPr>
      <dsp:spPr>
        <a:xfrm>
          <a:off x="3780048" y="699392"/>
          <a:ext cx="4610128" cy="4610128"/>
        </a:xfrm>
        <a:custGeom>
          <a:avLst/>
          <a:gdLst/>
          <a:ahLst/>
          <a:cxnLst/>
          <a:rect l="0" t="0" r="0" b="0"/>
          <a:pathLst>
            <a:path>
              <a:moveTo>
                <a:pt x="113330" y="1591185"/>
              </a:moveTo>
              <a:arcTo wR="2305064" hR="2305064" stAng="11882470" swAng="262750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72C859-4DFB-4215-98B5-95711B9C3987}">
      <dsp:nvSpPr>
        <dsp:cNvPr id="0" name=""/>
        <dsp:cNvSpPr/>
      </dsp:nvSpPr>
      <dsp:spPr>
        <a:xfrm>
          <a:off x="0" y="0"/>
          <a:ext cx="8018780" cy="6789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>
              <a:latin typeface="Corbel"/>
            </a:rPr>
            <a:t>Каковы основные цели и задачи целевых программ в научно-практической деятельности?</a:t>
          </a:r>
          <a:endParaRPr lang="en-US" sz="1700" kern="1200">
            <a:latin typeface="Corbel"/>
          </a:endParaRPr>
        </a:p>
      </dsp:txBody>
      <dsp:txXfrm>
        <a:off x="19885" y="19885"/>
        <a:ext cx="7206739" cy="639149"/>
      </dsp:txXfrm>
    </dsp:sp>
    <dsp:sp modelId="{F7AD6182-096A-418A-80F8-CE7B5D6894A7}">
      <dsp:nvSpPr>
        <dsp:cNvPr id="0" name=""/>
        <dsp:cNvSpPr/>
      </dsp:nvSpPr>
      <dsp:spPr>
        <a:xfrm>
          <a:off x="598805" y="773213"/>
          <a:ext cx="8018780" cy="6789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>
              <a:latin typeface="Corbel"/>
            </a:rPr>
            <a:t>Как целевые программы способствуют интеграции научных исследований и практических решений?</a:t>
          </a:r>
          <a:endParaRPr lang="en-US" sz="1700" kern="1200">
            <a:latin typeface="Corbel"/>
          </a:endParaRPr>
        </a:p>
      </dsp:txBody>
      <dsp:txXfrm>
        <a:off x="618690" y="793098"/>
        <a:ext cx="6938907" cy="639149"/>
      </dsp:txXfrm>
    </dsp:sp>
    <dsp:sp modelId="{E54D6AE5-4949-4997-8F92-ED9122D3C390}">
      <dsp:nvSpPr>
        <dsp:cNvPr id="0" name=""/>
        <dsp:cNvSpPr/>
      </dsp:nvSpPr>
      <dsp:spPr>
        <a:xfrm>
          <a:off x="1197610" y="1546427"/>
          <a:ext cx="8018780" cy="6789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>
              <a:latin typeface="Corbel"/>
            </a:rPr>
            <a:t>В чем заключается роль заинтересованных сторон в разработке и реализации целевых программ?</a:t>
          </a:r>
        </a:p>
      </dsp:txBody>
      <dsp:txXfrm>
        <a:off x="1217495" y="1566312"/>
        <a:ext cx="6938907" cy="639149"/>
      </dsp:txXfrm>
    </dsp:sp>
    <dsp:sp modelId="{C39FD738-B8B6-4BDC-9D6C-666889AEE344}">
      <dsp:nvSpPr>
        <dsp:cNvPr id="0" name=""/>
        <dsp:cNvSpPr/>
      </dsp:nvSpPr>
      <dsp:spPr>
        <a:xfrm>
          <a:off x="1796415" y="2319641"/>
          <a:ext cx="8018780" cy="6789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>
              <a:latin typeface="Corbel"/>
            </a:rPr>
            <a:t>Какие критерии используются для оценки эффективности целевых программ?</a:t>
          </a:r>
        </a:p>
      </dsp:txBody>
      <dsp:txXfrm>
        <a:off x="1816300" y="2339526"/>
        <a:ext cx="6938907" cy="639149"/>
      </dsp:txXfrm>
    </dsp:sp>
    <dsp:sp modelId="{7A6A23B6-7F5F-475C-BC52-685CB0812285}">
      <dsp:nvSpPr>
        <dsp:cNvPr id="0" name=""/>
        <dsp:cNvSpPr/>
      </dsp:nvSpPr>
      <dsp:spPr>
        <a:xfrm>
          <a:off x="2395220" y="3092855"/>
          <a:ext cx="8018780" cy="6789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>
              <a:latin typeface="Corbel"/>
            </a:rPr>
            <a:t>Как целевые программы влияют на кадровый потенциал в научной сфере?</a:t>
          </a:r>
        </a:p>
      </dsp:txBody>
      <dsp:txXfrm>
        <a:off x="2415105" y="3112740"/>
        <a:ext cx="6938907" cy="639149"/>
      </dsp:txXfrm>
    </dsp:sp>
    <dsp:sp modelId="{551805F4-0B48-49D9-94BA-2FD7E646232C}">
      <dsp:nvSpPr>
        <dsp:cNvPr id="0" name=""/>
        <dsp:cNvSpPr/>
      </dsp:nvSpPr>
      <dsp:spPr>
        <a:xfrm>
          <a:off x="7577482" y="495988"/>
          <a:ext cx="441297" cy="44129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/>
        </a:p>
      </dsp:txBody>
      <dsp:txXfrm>
        <a:off x="7676774" y="495988"/>
        <a:ext cx="242713" cy="332076"/>
      </dsp:txXfrm>
    </dsp:sp>
    <dsp:sp modelId="{C0E93752-0014-4ADC-A1BE-4774495B58C3}">
      <dsp:nvSpPr>
        <dsp:cNvPr id="0" name=""/>
        <dsp:cNvSpPr/>
      </dsp:nvSpPr>
      <dsp:spPr>
        <a:xfrm>
          <a:off x="8176287" y="1269202"/>
          <a:ext cx="441297" cy="44129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/>
        </a:p>
      </dsp:txBody>
      <dsp:txXfrm>
        <a:off x="8275579" y="1269202"/>
        <a:ext cx="242713" cy="332076"/>
      </dsp:txXfrm>
    </dsp:sp>
    <dsp:sp modelId="{960F360A-3D90-49DF-97C8-041C86AC65BB}">
      <dsp:nvSpPr>
        <dsp:cNvPr id="0" name=""/>
        <dsp:cNvSpPr/>
      </dsp:nvSpPr>
      <dsp:spPr>
        <a:xfrm>
          <a:off x="8775092" y="2031100"/>
          <a:ext cx="441297" cy="44129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/>
        </a:p>
      </dsp:txBody>
      <dsp:txXfrm>
        <a:off x="8874384" y="2031100"/>
        <a:ext cx="242713" cy="332076"/>
      </dsp:txXfrm>
    </dsp:sp>
    <dsp:sp modelId="{5C25F21C-78EA-4B82-9A4A-1C183CFF3D50}">
      <dsp:nvSpPr>
        <dsp:cNvPr id="0" name=""/>
        <dsp:cNvSpPr/>
      </dsp:nvSpPr>
      <dsp:spPr>
        <a:xfrm>
          <a:off x="9373897" y="2811858"/>
          <a:ext cx="441297" cy="44129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/>
        </a:p>
      </dsp:txBody>
      <dsp:txXfrm>
        <a:off x="9473189" y="2811858"/>
        <a:ext cx="242713" cy="3320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18F4DFC5-E278-45BD-8C86-73EFA730B6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716496A-7374-4DA6-9B5D-E2BB0AC3CF7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9DFA32-3086-456A-908E-517273C9B9CF}" type="datetime1">
              <a:rPr lang="ru-RU" smtClean="0"/>
              <a:t>05.10.2024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B18F4BD-F1C3-4A35-8D73-CD5398895F5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ED9A6A4-5386-4A58-A887-D0FA63008E5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0D45F-9DBE-4332-992B-8E59AFFEB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464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CFCF5-89C6-4F5F-83E2-3B94554EBFAF}" type="datetime1">
              <a:rPr lang="ru-RU" smtClean="0"/>
              <a:pPr/>
              <a:t>05.10.2024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Щелкните, чтобы изменить стили текста образца слайда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C3529-9EB8-4093-9B6B-A4685D336D3A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2025273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rtlCol="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F8595B-9DBD-4041-8F66-AB8726308C58}" type="datetime1">
              <a:rPr lang="ru-RU" noProof="0" smtClean="0"/>
              <a:t>05.10.2024</a:t>
            </a:fld>
            <a:endParaRPr lang="ru-RU" noProof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>
                <a:latin typeface="Calibri" panose="020F050202020403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85CA10B-1F12-4617-BEB4-C0A9411D9269}" type="datetime1">
              <a:rPr lang="ru-RU" noProof="0" smtClean="0"/>
              <a:t>05.10.2024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2231136" y="937260"/>
            <a:ext cx="6198489" cy="4983480"/>
          </a:xfrm>
        </p:spPr>
        <p:txBody>
          <a:bodyPr vert="eaVert" rtlCol="0"/>
          <a:lstStyle>
            <a:lvl5pPr>
              <a:defRPr>
                <a:latin typeface="Calibri" panose="020F050202020403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CAA6825-6127-4637-B72C-C3AC3780FAD8}" type="datetime1">
              <a:rPr lang="ru-RU" noProof="0" smtClean="0"/>
              <a:t>05.10.2024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>
                <a:latin typeface="Calibri" panose="020F050202020403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8BD59A8-C393-4E06-9D1B-19B8D088A842}" type="datetime1">
              <a:rPr lang="ru-RU" noProof="0" smtClean="0"/>
              <a:t>05.10.2024</a:t>
            </a:fld>
            <a:endParaRPr lang="ru-RU" noProof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rtlCol="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2695194" y="4352465"/>
            <a:ext cx="6801612" cy="1265082"/>
          </a:xfrm>
        </p:spPr>
        <p:txBody>
          <a:bodyPr rtlCol="0"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5DE9FE7-6980-43A5-BE22-FDED6FC28500}" type="datetime1">
              <a:rPr lang="ru-RU" noProof="0" smtClean="0"/>
              <a:t>05.10.2024</a:t>
            </a:fld>
            <a:endParaRPr lang="ru-RU" noProof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 hasCustomPrompt="1"/>
          </p:nvPr>
        </p:nvSpPr>
        <p:spPr>
          <a:xfrm>
            <a:off x="1581912" y="2638044"/>
            <a:ext cx="4271771" cy="3101982"/>
          </a:xfrm>
        </p:spPr>
        <p:txBody>
          <a:bodyPr rtlCol="0"/>
          <a:lstStyle>
            <a:lvl5pPr>
              <a:defRPr>
                <a:latin typeface="Calibri" panose="020F050202020403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6338315" y="2638044"/>
            <a:ext cx="4270247" cy="3101982"/>
          </a:xfrm>
        </p:spPr>
        <p:txBody>
          <a:bodyPr rtlCol="0"/>
          <a:lstStyle>
            <a:lvl5pPr>
              <a:defRPr>
                <a:latin typeface="Calibri" panose="020F050202020403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139DC04-ED46-4F0C-BDB2-900C3B1935FE}" type="datetime1">
              <a:rPr lang="ru-RU" noProof="0" smtClean="0"/>
              <a:t>05.10.2024</a:t>
            </a:fld>
            <a:endParaRPr lang="ru-RU" noProof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1583436" y="2313433"/>
            <a:ext cx="4270248" cy="704087"/>
          </a:xfrm>
        </p:spPr>
        <p:txBody>
          <a:bodyPr rtlCol="0"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1583436" y="3143250"/>
            <a:ext cx="4270248" cy="2596776"/>
          </a:xfrm>
        </p:spPr>
        <p:txBody>
          <a:bodyPr rtlCol="0"/>
          <a:lstStyle>
            <a:lvl5pPr>
              <a:defRPr>
                <a:latin typeface="Calibri" panose="020F050202020403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 hasCustomPrompt="1"/>
          </p:nvPr>
        </p:nvSpPr>
        <p:spPr>
          <a:xfrm>
            <a:off x="6338316" y="3143250"/>
            <a:ext cx="4253484" cy="2596776"/>
          </a:xfrm>
        </p:spPr>
        <p:txBody>
          <a:bodyPr rtlCol="0"/>
          <a:lstStyle>
            <a:lvl5pPr>
              <a:defRPr>
                <a:latin typeface="Calibri" panose="020F050202020403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1" name="Текст 4"/>
          <p:cNvSpPr>
            <a:spLocks noGrp="1"/>
          </p:cNvSpPr>
          <p:nvPr>
            <p:ph type="body" sz="quarter" idx="13" hasCustomPrompt="1"/>
          </p:nvPr>
        </p:nvSpPr>
        <p:spPr>
          <a:xfrm>
            <a:off x="6338316" y="2313433"/>
            <a:ext cx="4270248" cy="704087"/>
          </a:xfrm>
        </p:spPr>
        <p:txBody>
          <a:bodyPr rtlCol="0"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17AE27B-C495-4283-9A22-AF05A51B5C75}" type="datetime1">
              <a:rPr lang="ru-RU" noProof="0" smtClean="0"/>
              <a:t>05.10.2024</a:t>
            </a:fld>
            <a:endParaRPr lang="ru-RU" noProof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8C3238-EA94-4F40-BF92-EA531A5C9AB8}" type="datetime1">
              <a:rPr lang="ru-RU" noProof="0" smtClean="0"/>
              <a:t>05.10.2024</a:t>
            </a:fld>
            <a:endParaRPr lang="ru-RU" noProof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CEC7307-608D-43BB-8E86-8627538EC8E9}" type="datetime1">
              <a:rPr lang="ru-RU" noProof="0" smtClean="0"/>
              <a:t>05.10.2024</a:t>
            </a:fld>
            <a:endParaRPr lang="ru-RU" noProof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rtlCol="0"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6736080" y="804672"/>
            <a:ext cx="4815840" cy="5248656"/>
          </a:xfrm>
        </p:spPr>
        <p:txBody>
          <a:bodyPr rtlCol="0"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115568" y="3549918"/>
            <a:ext cx="3794760" cy="2194036"/>
          </a:xfrm>
        </p:spPr>
        <p:txBody>
          <a:bodyPr rtlCol="0"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749A6E7-F24F-4D27-B663-4B9BA50104C1}" type="datetime1">
              <a:rPr lang="ru-RU" noProof="0" smtClean="0"/>
              <a:t>05.10.2024</a:t>
            </a:fld>
            <a:endParaRPr lang="ru-RU" noProof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 rtlCol="0"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rtlCol="0"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rtlCol="0"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115568" y="3549918"/>
            <a:ext cx="3794760" cy="2194037"/>
          </a:xfrm>
        </p:spPr>
        <p:txBody>
          <a:bodyPr rtlCol="0"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 rtl="0"/>
            <a:fld id="{DD8657C7-5D29-4D96-BBB0-A7486626B51E}" type="datetime1">
              <a:rPr lang="ru-RU" noProof="0" smtClean="0"/>
              <a:t>05.10.2024</a:t>
            </a:fld>
            <a:endParaRPr lang="ru-RU" noProof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 rtlCol="0"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F2B85EF-ACCE-4117-9ED7-05147DBC5241}" type="datetime1">
              <a:rPr lang="ru-RU" noProof="0" smtClean="0"/>
              <a:t>05.10.2024</a:t>
            </a:fld>
            <a:endParaRPr lang="ru-RU" noProof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ru-RU" noProof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8A7A6979-0714-4377-B894-6BE4C2D6E202}" type="slidenum">
              <a:rPr lang="ru-RU" noProof="0" smtClean="0"/>
              <a:pPr/>
              <a:t>‹#›</a:t>
            </a:fld>
            <a:endParaRPr lang="ru-RU" noProof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4">
            <a:extLst>
              <a:ext uri="{FF2B5EF4-FFF2-40B4-BE49-F238E27FC236}">
                <a16:creationId xmlns:a16="http://schemas.microsoft.com/office/drawing/2014/main" id="{460D84FC-884B-46AE-8D34-B5070AAC56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718" y="3272"/>
            <a:ext cx="5348287" cy="6829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C073270-D796-4557-9A88-0ED6563A9BCE}"/>
              </a:ext>
            </a:extLst>
          </p:cNvPr>
          <p:cNvSpPr txBox="1"/>
          <p:nvPr/>
        </p:nvSpPr>
        <p:spPr>
          <a:xfrm>
            <a:off x="3192782" y="292240"/>
            <a:ext cx="5800755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16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АО «АЛМАТИНСКИЙ ТЕХНОЛОГИЧЕСКИЙ УНИВЕРСИТЕТ»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C7B259-F47A-475A-BCA2-0EC5F1B97819}"/>
              </a:ext>
            </a:extLst>
          </p:cNvPr>
          <p:cNvSpPr txBox="1"/>
          <p:nvPr/>
        </p:nvSpPr>
        <p:spPr>
          <a:xfrm>
            <a:off x="2296160" y="665465"/>
            <a:ext cx="7597587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«ПИЩЕВЫХ ПРОИЗВОДСТВ»</a:t>
            </a:r>
          </a:p>
          <a:p>
            <a:pPr algn="ctr">
              <a:defRPr/>
            </a:pP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«БЕЗОПАСНОСТЬ И КАЧЕСТВО ПИЩЕВЫХ ПРОДУКТОВ»</a:t>
            </a:r>
            <a:endParaRPr lang="en-US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 «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Организация и планирование научных исследований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n-US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sz="1400" i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8396C1-3E7C-4FD0-87E9-3AB9E54446EE}"/>
              </a:ext>
            </a:extLst>
          </p:cNvPr>
          <p:cNvSpPr txBox="1"/>
          <p:nvPr/>
        </p:nvSpPr>
        <p:spPr>
          <a:xfrm>
            <a:off x="2191045" y="1826884"/>
            <a:ext cx="7814163" cy="182357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defRPr/>
            </a:pPr>
            <a:endParaRPr lang="ru-RU" sz="1350">
              <a:solidFill>
                <a:srgbClr val="4F81BD">
                  <a:lumMod val="75000"/>
                </a:srgbClr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 lang="ru-RU" sz="1350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 lang="ru-RU" sz="1350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ru-RU" sz="2400" b="1" i="1" dirty="0">
                <a:solidFill>
                  <a:schemeClr val="bg1"/>
                </a:solidFill>
                <a:latin typeface="Times New Roman"/>
                <a:cs typeface="Times New Roman"/>
              </a:rPr>
              <a:t>Лекция №11</a:t>
            </a:r>
            <a:endParaRPr lang="ru-RU" sz="2400" b="1" i="1" dirty="0">
              <a:solidFill>
                <a:schemeClr val="bg1"/>
              </a:solidFill>
              <a:latin typeface="Times New Roman"/>
              <a:ea typeface="+mn-lt"/>
              <a:cs typeface="Times New Roman"/>
            </a:endParaRPr>
          </a:p>
          <a:p>
            <a:pPr algn="ctr">
              <a:defRPr/>
            </a:pPr>
            <a:r>
              <a:rPr lang="ru-RU" sz="2400" dirty="0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Целевые программы: важное звено долгосрочного плана научно- практической деятельности</a:t>
            </a:r>
            <a:endParaRPr lang="ru-RU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D7FB55-7606-45F5-B220-338F2FC977BE}"/>
              </a:ext>
            </a:extLst>
          </p:cNvPr>
          <p:cNvSpPr txBox="1"/>
          <p:nvPr/>
        </p:nvSpPr>
        <p:spPr>
          <a:xfrm>
            <a:off x="4406106" y="5022056"/>
            <a:ext cx="185738" cy="3000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1272" name="Рисунок 1">
            <a:extLst>
              <a:ext uri="{FF2B5EF4-FFF2-40B4-BE49-F238E27FC236}">
                <a16:creationId xmlns:a16="http://schemas.microsoft.com/office/drawing/2014/main" id="{81EEE1A1-00E9-4174-8400-0EC32EF128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40" y="4424073"/>
            <a:ext cx="2357454" cy="221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3803322" y="532607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PhD </a:t>
            </a:r>
            <a:r>
              <a:rPr lang="ru-RU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доктор, </a:t>
            </a:r>
            <a:r>
              <a:rPr lang="ru-RU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ассоц</a:t>
            </a:r>
            <a:r>
              <a:rPr lang="ru-RU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проф. кафедры </a:t>
            </a:r>
            <a:r>
              <a:rPr lang="ru-RU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БиКПП</a:t>
            </a:r>
            <a:r>
              <a:rPr lang="ru-RU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ru-RU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Раб.тел.:8 (727) 396-71-33 (</a:t>
            </a:r>
            <a:r>
              <a:rPr lang="ru-RU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вн</a:t>
            </a:r>
            <a:r>
              <a:rPr lang="ru-RU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118)</a:t>
            </a:r>
          </a:p>
          <a:p>
            <a:pPr algn="ctr">
              <a:defRPr/>
            </a:pPr>
            <a:r>
              <a:rPr lang="ru-RU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эл.адрес</a:t>
            </a:r>
            <a:r>
              <a:rPr lang="ru-RU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sanaazimova@mail.ru</a:t>
            </a:r>
            <a:endParaRPr lang="ru-RU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611024-1249-7B39-182A-6F3ADC9E9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6936" y="485720"/>
            <a:ext cx="6369014" cy="666206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Times New Roman"/>
                <a:cs typeface="Times New Roman"/>
              </a:rPr>
              <a:t>Цели целевых программ</a:t>
            </a:r>
            <a:endParaRPr lang="ru-RU" sz="3600" dirty="0">
              <a:latin typeface="Times New Roman"/>
              <a:cs typeface="Times New Roman"/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DA1A755B-8A1E-9108-8787-CF1FBB1ECC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60986"/>
              </p:ext>
            </p:extLst>
          </p:nvPr>
        </p:nvGraphicFramePr>
        <p:xfrm>
          <a:off x="413656" y="163286"/>
          <a:ext cx="11371218" cy="6533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2686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530FE0-C542-45A1-BCD8-935787009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51" y="640080"/>
            <a:ext cx="8924024" cy="5200996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0543" y="825096"/>
            <a:ext cx="8549640" cy="48309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2DE4B1-9C52-3F0C-1916-14D6D71BF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6984" y="1283546"/>
            <a:ext cx="5988059" cy="4142663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ru-RU" sz="1600" b="1" dirty="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Исследование и анализ</a:t>
            </a:r>
            <a:r>
              <a:rPr lang="ru-RU" sz="1600" dirty="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: Проведение исследований для выявления актуальных проблем и потребностей, которые требуют решения.</a:t>
            </a:r>
            <a:endParaRPr lang="ru-RU" sz="1600" dirty="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ru-RU" sz="1600" b="1" dirty="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Разработка и внедрение технологий</a:t>
            </a:r>
            <a:r>
              <a:rPr lang="ru-RU" sz="1600" dirty="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: Создание новых решений или технологий, необходимых для достижения поставленных целей.</a:t>
            </a:r>
            <a:endParaRPr lang="ru-RU" sz="1600" dirty="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ru-RU" sz="1600" b="1" dirty="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Организация и координация действий</a:t>
            </a:r>
            <a:r>
              <a:rPr lang="ru-RU" sz="1600" dirty="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: Установление взаимодействия между различными участниками процесса (государственными органами, научными учреждениями, частными компаниями).</a:t>
            </a:r>
            <a:endParaRPr lang="ru-RU" sz="1600" dirty="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ru-RU" sz="1600" b="1" dirty="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Обучение и подготовка кадров</a:t>
            </a:r>
            <a:r>
              <a:rPr lang="ru-RU" sz="1600" dirty="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: Обеспечение повышения квалификации специалистов и развитие компетенций в области, связанной с программой.</a:t>
            </a:r>
            <a:endParaRPr lang="ru-RU" sz="1600" dirty="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ru-RU" sz="1600" b="1" dirty="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Мониторинг и оценка результатов</a:t>
            </a:r>
            <a:r>
              <a:rPr lang="ru-RU" sz="1600" dirty="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: Установление механизмов контроля за выполнением программы и оценка её эффективности для корректировки действий при необходимости.</a:t>
            </a:r>
            <a:endParaRPr lang="ru-RU" sz="1600" dirty="0">
              <a:solidFill>
                <a:srgbClr val="404040"/>
              </a:solidFill>
              <a:latin typeface="Times New Roman"/>
              <a:cs typeface="Times New Roman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6718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4A591A-69DD-E5AF-E663-6FC224BF1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0168" y="1586484"/>
            <a:ext cx="3685032" cy="368503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ru-RU" sz="3000">
                <a:solidFill>
                  <a:srgbClr val="FFFFFF"/>
                </a:solidFill>
                <a:latin typeface="Corbel"/>
              </a:rPr>
              <a:t>Задачи целевых программ</a:t>
            </a:r>
            <a:endParaRPr lang="ru-RU" sz="3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111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7D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EC4757-2547-D41C-325F-6590BC166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ru-RU" sz="1900">
                <a:solidFill>
                  <a:schemeClr val="tx1"/>
                </a:solidFill>
                <a:ea typeface="Calibri"/>
                <a:cs typeface="Calibri"/>
              </a:rPr>
              <a:t>Значение долгосрочного планирования в науке и практике</a:t>
            </a:r>
            <a:endParaRPr lang="ru-RU" sz="1900">
              <a:solidFill>
                <a:schemeClr val="tx1"/>
              </a:solidFill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7767AE-47B5-3E7B-94A6-114AA3969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ru-RU">
                <a:solidFill>
                  <a:schemeClr val="bg1"/>
                </a:solidFill>
                <a:latin typeface="Corbel"/>
                <a:ea typeface="+mn-lt"/>
                <a:cs typeface="+mn-lt"/>
              </a:rPr>
              <a:t>Долгосрочное планирование в науке и практике имеет ключевое значение, и целевые программы играют важную роль в этом процессе, способствуя развитию научных исследований.</a:t>
            </a:r>
          </a:p>
          <a:p>
            <a:pPr marL="0" indent="0">
              <a:buNone/>
            </a:pPr>
            <a:r>
              <a:rPr lang="ru-RU">
                <a:solidFill>
                  <a:schemeClr val="bg1"/>
                </a:solidFill>
                <a:latin typeface="Corbel"/>
                <a:ea typeface="+mn-lt"/>
                <a:cs typeface="+mn-lt"/>
              </a:rPr>
              <a:t>Долгосрочное планирование через целевые программы также поддерживает развитие кадрового потенциала, включая образовательные инициативы и повышение квалификации специалистов. Это создает условия для формирования профессиональных сообществ, которые могут обмениваться знаниями и опытом.</a:t>
            </a:r>
            <a:endParaRPr lang="ru-RU">
              <a:solidFill>
                <a:schemeClr val="bg1"/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7219788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5AB86D-41B4-BF2C-E05E-F25BB1918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51892"/>
            <a:ext cx="7773270" cy="10036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000"/>
              </a:spcBef>
            </a:pPr>
            <a:r>
              <a:rPr lang="ru-RU" sz="1200" dirty="0">
                <a:latin typeface="Times New Roman"/>
                <a:cs typeface="Times New Roman"/>
              </a:rPr>
              <a:t>основные аспекты, как целевые программы способствуют развитию научных исследований в контексте долгосрочного планирования:</a:t>
            </a:r>
            <a:endParaRPr lang="ru-RU" sz="12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E5B587AC-332A-A8FB-1983-099E39060A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3503253"/>
              </p:ext>
            </p:extLst>
          </p:nvPr>
        </p:nvGraphicFramePr>
        <p:xfrm>
          <a:off x="620486" y="1273628"/>
          <a:ext cx="10951028" cy="53448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8248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C935B4-E0C9-72A6-0AB2-1263D94CA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ru-RU">
                <a:latin typeface="Times New Roman"/>
                <a:ea typeface="Calibri"/>
                <a:cs typeface="Times New Roman"/>
              </a:rPr>
              <a:t>Инструменты управления целевыми программами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ABF891-4E30-11D3-0F1B-D110C6B48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6062" y="1910262"/>
            <a:ext cx="8779512" cy="3260256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ru-RU" sz="160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Управление целевыми программами требует использования различных инструментов и методов, которые позволяют эффективно планировать, реализовывать и контролировать программы. К основным инструментам управления целевыми программами относятся стратегии, мониторинг и корректировка программ.</a:t>
            </a:r>
          </a:p>
          <a:p>
            <a:pPr>
              <a:lnSpc>
                <a:spcPct val="90000"/>
              </a:lnSpc>
            </a:pPr>
            <a:r>
              <a:rPr lang="ru-RU" sz="1600">
                <a:solidFill>
                  <a:srgbClr val="404040"/>
                </a:solidFill>
                <a:latin typeface="Times New Roman"/>
                <a:cs typeface="Times New Roman"/>
              </a:rPr>
              <a:t>Стратегии управления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160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Стратегия управления целевыми программами включает в себя разработку четкого плана действий, который определяет цели, задачи и методы их достижения.</a:t>
            </a:r>
            <a:endParaRPr lang="ru-RU" sz="160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ru-RU" sz="1600">
                <a:solidFill>
                  <a:srgbClr val="404040"/>
                </a:solidFill>
                <a:latin typeface="Times New Roman"/>
                <a:cs typeface="Times New Roman"/>
              </a:rPr>
              <a:t>Мониторинг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160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Мониторинг — это процесс постоянного отслеживания хода реализации целевой программы, который позволяет оценивать ее эффективность и результативность. </a:t>
            </a:r>
            <a:endParaRPr lang="ru-RU" sz="160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ru-RU" sz="1600" dirty="0">
                <a:solidFill>
                  <a:srgbClr val="404040"/>
                </a:solidFill>
                <a:latin typeface="Times New Roman"/>
                <a:cs typeface="Times New Roman"/>
              </a:rPr>
              <a:t>Корректировка программ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160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Корректировка программ необходима для адаптации к меняющимся условиям и достижения поставленных целей.</a:t>
            </a:r>
            <a:endParaRPr lang="ru-RU" sz="160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endParaRPr lang="ru-RU" sz="1600">
              <a:solidFill>
                <a:srgbClr val="40404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047618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C4C5EA-0F6B-1043-3F0E-C546BBCC4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343" y="1444753"/>
            <a:ext cx="4379439" cy="3968496"/>
          </a:xfrm>
          <a:prstGeom prst="rect">
            <a:avLst/>
          </a:prstGeom>
          <a:solidFill>
            <a:schemeClr val="accent1"/>
          </a:solidFill>
          <a:ln w="190500" cap="sq" cmpd="thinThick">
            <a:solidFill>
              <a:schemeClr val="accent1"/>
            </a:solidFill>
            <a:miter lim="800000"/>
          </a:ln>
        </p:spPr>
        <p:txBody>
          <a:bodyPr wrap="square" anchor="ctr">
            <a:normAutofit/>
          </a:bodyPr>
          <a:lstStyle/>
          <a:p>
            <a:r>
              <a:rPr lang="ru-RU" sz="2000" cap="none" dirty="0">
                <a:solidFill>
                  <a:srgbClr val="FFFFFF"/>
                </a:solidFill>
                <a:latin typeface="Times New Roman"/>
                <a:cs typeface="Times New Roman"/>
              </a:rPr>
              <a:t>Оценка эффективности целевых программ — важный этап управления, который позволяет понять, насколько успешно реализуются поставленные цели и задачи. Для этого используются различные методы, включая показатели, критерии и инструменты мониторинга</a:t>
            </a:r>
            <a:r>
              <a:rPr lang="ru-RU" sz="2000" cap="none" dirty="0">
                <a:solidFill>
                  <a:srgbClr val="FFFFFF"/>
                </a:solidFill>
                <a:latin typeface="Corbel"/>
              </a:rPr>
              <a:t>.</a:t>
            </a:r>
            <a:endParaRPr lang="ru-RU" sz="2000" cap="none" dirty="0">
              <a:solidFill>
                <a:srgbClr val="FFFFFF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91AD36-4DAD-E782-D1C8-775BE574F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599" y="987552"/>
            <a:ext cx="5872306" cy="488289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Показатели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ea typeface="+mn-lt"/>
                <a:cs typeface="Times New Roman"/>
              </a:rPr>
              <a:t>Показатели являются количественными или качественными характеристиками, по которым оценивается эффективность программы. Они могут быть разделены на несколько категорий: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ea typeface="+mn-lt"/>
                <a:cs typeface="Times New Roman"/>
              </a:rPr>
              <a:t>Количественные показатели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ea typeface="+mn-lt"/>
                <a:cs typeface="Times New Roman"/>
              </a:rPr>
              <a:t>: Измеримые значения, такие как количество реализованных мероприятий, объем финансирования, количество участников или повышение производительности.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ea typeface="+mn-lt"/>
                <a:cs typeface="Times New Roman"/>
              </a:rPr>
              <a:t>Качественные показатели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ea typeface="+mn-lt"/>
                <a:cs typeface="Times New Roman"/>
              </a:rPr>
              <a:t>: Оценка изменения в качестве услуг или процессов, таких как удовлетворенность пользователей, уровень инноваций или изменение общественного мнения.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ea typeface="+mn-lt"/>
                <a:cs typeface="Times New Roman"/>
              </a:rPr>
              <a:t>Индикаторы результата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ea typeface="+mn-lt"/>
                <a:cs typeface="Times New Roman"/>
              </a:rPr>
              <a:t>: Показатели, отражающие конечные результаты программы, например, уменьшение уровня загрязнения, улучшение здоровья населения или повышение уровня образования.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 algn="ctr">
              <a:lnSpc>
                <a:spcPct val="90000"/>
              </a:lnSpc>
            </a:pP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527357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CE3CB2A-F2C5-5C86-E5AE-526C849E02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2552713"/>
              </p:ext>
            </p:extLst>
          </p:nvPr>
        </p:nvGraphicFramePr>
        <p:xfrm>
          <a:off x="303668" y="254453"/>
          <a:ext cx="11595552" cy="6084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09562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DD3792-EC62-75D4-A03A-EDFE6D352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472" y="510690"/>
            <a:ext cx="6077710" cy="1316505"/>
          </a:xfrm>
        </p:spPr>
        <p:txBody>
          <a:bodyPr>
            <a:normAutofit/>
          </a:bodyPr>
          <a:lstStyle/>
          <a:p>
            <a:r>
              <a:rPr lang="ru-RU" sz="1200">
                <a:latin typeface="Times New Roman"/>
                <a:cs typeface="Times New Roman"/>
              </a:rPr>
              <a:t>Целевые программы оказывают значительное влияние на науку и общество, играя важную роль решении актуальных проблем и достижении устойчивого развития. Вот основные аспекты их воздействия: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13461F-B768-080C-244A-C85652995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101" y="2227034"/>
            <a:ext cx="6567567" cy="3875737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ru-RU">
                <a:latin typeface="Times New Roman"/>
                <a:cs typeface="Times New Roman"/>
              </a:rPr>
              <a:t>Влияние на науку</a:t>
            </a:r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ru-RU" b="1">
                <a:latin typeface="Times New Roman"/>
                <a:ea typeface="+mn-lt"/>
                <a:cs typeface="Times New Roman"/>
              </a:rPr>
              <a:t>Увеличение финансирования</a:t>
            </a:r>
            <a:r>
              <a:rPr lang="ru-RU">
                <a:latin typeface="Times New Roman"/>
                <a:ea typeface="+mn-lt"/>
                <a:cs typeface="Times New Roman"/>
              </a:rPr>
              <a:t>: Целевые программы часто обеспечивают дополнительное финансирование для научных исследований, что позволяет ученым сосредоточиться на важных и актуальных темах.</a:t>
            </a:r>
            <a:endParaRPr lang="ru-RU"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ru-RU" b="1" err="1">
                <a:latin typeface="Times New Roman"/>
                <a:ea typeface="+mn-lt"/>
                <a:cs typeface="Times New Roman"/>
              </a:rPr>
              <a:t>Стimulation</a:t>
            </a:r>
            <a:r>
              <a:rPr lang="ru-RU" b="1">
                <a:latin typeface="Times New Roman"/>
                <a:ea typeface="+mn-lt"/>
                <a:cs typeface="Times New Roman"/>
              </a:rPr>
              <a:t> инноваций</a:t>
            </a:r>
            <a:r>
              <a:rPr lang="ru-RU">
                <a:latin typeface="Times New Roman"/>
                <a:ea typeface="+mn-lt"/>
                <a:cs typeface="Times New Roman"/>
              </a:rPr>
              <a:t>: Поддержка инновационных проектов и технологий способствует созданию новых решений и продуктов, что укрепляет научные исследования и расширяет их горизонты.</a:t>
            </a:r>
            <a:endParaRPr lang="ru-RU"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ru-RU" b="1" dirty="0">
                <a:latin typeface="Times New Roman"/>
                <a:ea typeface="+mn-lt"/>
                <a:cs typeface="Times New Roman"/>
              </a:rPr>
              <a:t>Сотрудничество</a:t>
            </a:r>
            <a:r>
              <a:rPr lang="ru-RU" dirty="0">
                <a:latin typeface="Times New Roman"/>
                <a:ea typeface="+mn-lt"/>
                <a:cs typeface="Times New Roman"/>
              </a:rPr>
              <a:t>: Целевые программы создают платформы для сотрудничества между научными учреждениями, университетами и промышленностью, что способствует обмену знаниями и ресурсами.</a:t>
            </a:r>
            <a:endParaRPr lang="ru-RU" dirty="0"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ru-RU" b="1" dirty="0">
                <a:latin typeface="Times New Roman"/>
                <a:ea typeface="+mn-lt"/>
                <a:cs typeface="Times New Roman"/>
              </a:rPr>
              <a:t>Фокусировка на прикладных исследованиях</a:t>
            </a:r>
            <a:r>
              <a:rPr lang="ru-RU" dirty="0">
                <a:latin typeface="Times New Roman"/>
                <a:ea typeface="+mn-lt"/>
                <a:cs typeface="Times New Roman"/>
              </a:rPr>
              <a:t>: Программы часто ориентированы на практическое применение научных достижений, что усиливает связь между теорией и практикой.</a:t>
            </a:r>
            <a:endParaRPr lang="ru-RU" dirty="0">
              <a:latin typeface="Times New Roman"/>
              <a:cs typeface="Times New Roman"/>
            </a:endParaRPr>
          </a:p>
          <a:p>
            <a:pPr marL="0" indent="0">
              <a:lnSpc>
                <a:spcPct val="90000"/>
              </a:lnSpc>
              <a:buNone/>
            </a:pPr>
            <a:endParaRPr lang="ru-RU">
              <a:latin typeface="Times New Roman"/>
              <a:cs typeface="Times New Roman"/>
            </a:endParaRPr>
          </a:p>
        </p:txBody>
      </p:sp>
      <p:pic>
        <p:nvPicPr>
          <p:cNvPr id="4" name="Рисунок 3" descr="Picture background">
            <a:extLst>
              <a:ext uri="{FF2B5EF4-FFF2-40B4-BE49-F238E27FC236}">
                <a16:creationId xmlns:a16="http://schemas.microsoft.com/office/drawing/2014/main" id="{B7597130-EE8B-A62C-5521-B8348D50B4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103" r="40150"/>
          <a:stretch/>
        </p:blipFill>
        <p:spPr>
          <a:xfrm>
            <a:off x="7534654" y="10"/>
            <a:ext cx="4657345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080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F820A9-7502-CA01-B751-DC22A490F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564" y="213578"/>
            <a:ext cx="6075100" cy="513806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Bef>
                <a:spcPts val="1000"/>
              </a:spcBef>
            </a:pPr>
            <a:r>
              <a:rPr lang="ru-RU" sz="1500" dirty="0">
                <a:latin typeface="Times New Roman"/>
                <a:cs typeface="Times New Roman"/>
              </a:rPr>
              <a:t>Влияние на общество</a:t>
            </a:r>
            <a:endParaRPr lang="en-US" sz="15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64" name="Схема 63">
            <a:extLst>
              <a:ext uri="{FF2B5EF4-FFF2-40B4-BE49-F238E27FC236}">
                <a16:creationId xmlns:a16="http://schemas.microsoft.com/office/drawing/2014/main" id="{E4E2032E-C30F-FCFD-44FB-61FB78E4B5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310935"/>
              </p:ext>
            </p:extLst>
          </p:nvPr>
        </p:nvGraphicFramePr>
        <p:xfrm>
          <a:off x="1" y="849086"/>
          <a:ext cx="12170226" cy="6008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63138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7894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444C58-8060-CE90-2C7F-23D6C70F5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344" y="1586484"/>
            <a:ext cx="3685032" cy="3685032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sz="26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Заключение</a:t>
            </a:r>
            <a:endParaRPr lang="ru-RU" sz="2600" dirty="0">
              <a:solidFill>
                <a:srgbClr val="FFFFFF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5436DB-4E8B-43A5-AE55-1C527B62E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18743" y="797433"/>
            <a:ext cx="5934456" cy="526313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83335" y="960120"/>
            <a:ext cx="5605272" cy="4937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5EF3C9-B20E-C940-9E65-B673502F6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465" y="1325009"/>
            <a:ext cx="4827011" cy="4229753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ru-RU" sz="160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Целевые программы играют ключевую роль в достижении долгосрочных целей как в области науки, так и в сфере общественного развития. Они представляют собой структурированные и стратегически направленные инициативы, которые помогают эффективно решать актуальные социальные, экономические и технологические задачи.</a:t>
            </a:r>
            <a:endParaRPr lang="ru-RU" sz="160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sz="160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Обобщая, можно выделить несколько основных аспектов значимости целевых программ. Во-первых, они способствуют мобилизации ресурсов и координации усилий различных заинтересованных сторон, что позволяет максимально эффективно использовать доступные средства и знания. Во-вторых, целевые программы обеспечивают фокусировку на приоритетных направлениях, позволяя более точно определять цели и задачи, соответствующие потребностям общества и вызовам времени.</a:t>
            </a:r>
            <a:endParaRPr lang="ru-RU" sz="160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endParaRPr lang="ru-RU" sz="1600">
              <a:solidFill>
                <a:srgbClr val="40404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87592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7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7894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6FDFC5-88DE-504D-EC27-59E5D49C5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344" y="1596644"/>
            <a:ext cx="3685032" cy="368503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ru-RU" sz="3000" dirty="0">
                <a:solidFill>
                  <a:srgbClr val="FFFFFF"/>
                </a:solidFill>
                <a:latin typeface="Times New Roman"/>
                <a:cs typeface="Times New Roman"/>
              </a:rPr>
              <a:t>Введение</a:t>
            </a:r>
            <a:endParaRPr lang="en-US" sz="3000">
              <a:solidFill>
                <a:srgbClr val="FFFFFF"/>
              </a:solidFill>
              <a:latin typeface="Times New Roman"/>
              <a:cs typeface="Times New Roman"/>
            </a:endParaRPr>
          </a:p>
          <a:p>
            <a:endParaRPr lang="ru-RU" sz="3000">
              <a:solidFill>
                <a:srgbClr val="FFFFFF"/>
              </a:solidFill>
              <a:ea typeface="Calibri"/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5436DB-4E8B-43A5-AE55-1C527B62E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18743" y="797433"/>
            <a:ext cx="5934456" cy="526313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83335" y="960120"/>
            <a:ext cx="5605272" cy="4937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2D095C-41CE-E2A5-44C9-5BD9F72C1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9551" y="1444752"/>
            <a:ext cx="4652840" cy="396849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rgbClr val="404040"/>
                </a:solidFill>
                <a:latin typeface="Times New Roman"/>
                <a:ea typeface="+mn-lt"/>
                <a:cs typeface="+mn-lt"/>
              </a:rPr>
              <a:t>Целевые программы представляют собой важный инструмент, используемый для решения актуальных задач в различных сферах общественной жизни. Они помогают интегрировать научные исследования и практические действия, обеспечивая целенаправленное использование ресурсов и координацию усилий различных участников.</a:t>
            </a:r>
            <a:endParaRPr lang="ru-RU" sz="2000" dirty="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endParaRPr lang="ru-RU" sz="2000" dirty="0">
              <a:solidFill>
                <a:srgbClr val="40404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034218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98896C-8E38-27EA-5A5D-E53A751D2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2649" y="823178"/>
            <a:ext cx="7457586" cy="894806"/>
          </a:xfrm>
        </p:spPr>
        <p:txBody>
          <a:bodyPr>
            <a:normAutofit/>
          </a:bodyPr>
          <a:lstStyle/>
          <a:p>
            <a:r>
              <a:rPr lang="ru-RU" dirty="0">
                <a:latin typeface="Calibri"/>
                <a:ea typeface="Calibri"/>
                <a:cs typeface="Calibri"/>
              </a:rPr>
              <a:t>Вопросы:</a:t>
            </a:r>
            <a:endParaRPr lang="ru-RU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DFE77CBB-32C3-30BF-5838-55DA8E75CD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1383492"/>
              </p:ext>
            </p:extLst>
          </p:nvPr>
        </p:nvGraphicFramePr>
        <p:xfrm>
          <a:off x="899886" y="2235654"/>
          <a:ext cx="10414000" cy="3771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44518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1750B4-3AE2-5316-1231-AC8430970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ru-RU" sz="2400">
                <a:solidFill>
                  <a:schemeClr val="tx1"/>
                </a:solidFill>
                <a:latin typeface="Times New Roman"/>
                <a:ea typeface="Calibri Light"/>
                <a:cs typeface="Times New Roman"/>
              </a:rPr>
              <a:t>Список источников: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AFC526-68AE-E542-1C01-2A7F6CA51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b="1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Баранов, В. А.</a:t>
            </a:r>
            <a:r>
              <a:rPr lang="ru-RU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 (2015). </a:t>
            </a:r>
            <a:r>
              <a:rPr lang="ru-RU" i="1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Целевые программы: методология и практика</a:t>
            </a:r>
            <a:r>
              <a:rPr lang="ru-RU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. Москва: Научный мир.</a:t>
            </a:r>
            <a:endParaRPr lang="ru-RU">
              <a:solidFill>
                <a:schemeClr val="bg1"/>
              </a:solidFill>
              <a:latin typeface="Times New Roman"/>
              <a:cs typeface="Times New Roman"/>
            </a:endParaRPr>
          </a:p>
          <a:p>
            <a:r>
              <a:rPr lang="ru-RU" b="1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Громова, Т. Н.</a:t>
            </a:r>
            <a:r>
              <a:rPr lang="ru-RU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 (2018). </a:t>
            </a:r>
            <a:r>
              <a:rPr lang="ru-RU" i="1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Социальные и экономические эффекты целевых программ</a:t>
            </a:r>
            <a:r>
              <a:rPr lang="ru-RU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. Санкт-Петербург: Издательство «Наука».</a:t>
            </a:r>
            <a:endParaRPr lang="ru-RU">
              <a:solidFill>
                <a:schemeClr val="bg1"/>
              </a:solidFill>
              <a:latin typeface="Times New Roman"/>
              <a:cs typeface="Times New Roman"/>
            </a:endParaRPr>
          </a:p>
          <a:p>
            <a:r>
              <a:rPr lang="ru-RU" b="1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Залесская, И. В.</a:t>
            </a:r>
            <a:r>
              <a:rPr lang="ru-RU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 (2020). </a:t>
            </a:r>
            <a:r>
              <a:rPr lang="ru-RU" i="1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Целевые программы и их влияние на развитие науки и технологий</a:t>
            </a:r>
            <a:r>
              <a:rPr lang="ru-RU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. Москва: Высшая школа экономики.</a:t>
            </a:r>
            <a:endParaRPr lang="ru-RU">
              <a:solidFill>
                <a:schemeClr val="bg1"/>
              </a:solidFill>
              <a:latin typeface="Times New Roman"/>
              <a:cs typeface="Times New Roman"/>
            </a:endParaRPr>
          </a:p>
          <a:p>
            <a:endParaRPr lang="ru-RU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09654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42FFEA-6CDB-8335-66A6-54BCB31CA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835056"/>
            <a:ext cx="7729728" cy="1188720"/>
          </a:xfrm>
        </p:spPr>
        <p:txBody>
          <a:bodyPr/>
          <a:lstStyle/>
          <a:p>
            <a:r>
              <a:rPr lang="ru-RU" dirty="0">
                <a:latin typeface="Calibri"/>
                <a:ea typeface="Calibri"/>
                <a:cs typeface="Calibri"/>
              </a:rPr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5850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FF968E-E2BB-8F48-206B-2FA74011D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58292"/>
            <a:ext cx="7729728" cy="843280"/>
          </a:xfrm>
          <a:noFill/>
          <a:ln>
            <a:solidFill>
              <a:schemeClr val="tx1"/>
            </a:solidFill>
          </a:ln>
        </p:spPr>
        <p:txBody>
          <a:bodyPr vert="horz" lIns="182880" tIns="182880" rIns="182880" bIns="182880" rtlCol="0" anchor="ctr">
            <a:normAutofit fontScale="90000"/>
          </a:bodyPr>
          <a:lstStyle/>
          <a:p>
            <a:r>
              <a:rPr lang="en-US" sz="2400">
                <a:solidFill>
                  <a:schemeClr val="tx1"/>
                </a:solidFill>
                <a:latin typeface="Times New Roman"/>
                <a:cs typeface="Times New Roman"/>
              </a:rPr>
              <a:t>Определение и значение целевых программ</a:t>
            </a:r>
          </a:p>
        </p:txBody>
      </p:sp>
      <p:sp>
        <p:nvSpPr>
          <p:cNvPr id="88" name="Объект 87">
            <a:extLst>
              <a:ext uri="{FF2B5EF4-FFF2-40B4-BE49-F238E27FC236}">
                <a16:creationId xmlns:a16="http://schemas.microsoft.com/office/drawing/2014/main" id="{D763930C-A16F-F8F8-6735-FC01ABBE6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5296" y="1825244"/>
            <a:ext cx="9721088" cy="1120783"/>
          </a:xfrm>
        </p:spPr>
        <p:txBody>
          <a:bodyPr/>
          <a:lstStyle/>
          <a:p>
            <a:r>
              <a:rPr lang="ru-RU" sz="2000">
                <a:solidFill>
                  <a:srgbClr val="262626"/>
                </a:solidFill>
                <a:latin typeface="Times New Roman"/>
                <a:cs typeface="Times New Roman"/>
              </a:rPr>
              <a:t>Целевые программы можно определить как комплекс мероприятий, направленных на достижение определенных целей в заданный срок. Их значимость заключается в том, что они позволяют:</a:t>
            </a:r>
            <a:endParaRPr lang="ru-RU" sz="2000">
              <a:latin typeface="Times New Roman"/>
              <a:cs typeface="Times New Roman"/>
            </a:endParaRP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1AE24D99-76DE-5CA0-7F19-DBDDFBB0E2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656951"/>
              </p:ext>
            </p:extLst>
          </p:nvPr>
        </p:nvGraphicFramePr>
        <p:xfrm>
          <a:off x="1225296" y="2942844"/>
          <a:ext cx="9722957" cy="2817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6270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F50B8F-5FAB-45EE-FF92-8EF008C9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978776"/>
            <a:ext cx="5925310" cy="1174991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/>
                <a:cs typeface="Times New Roman"/>
              </a:rPr>
              <a:t>История и развитие целевых программ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041BEC-E363-61EC-F786-2ED8796B7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640692"/>
            <a:ext cx="5925310" cy="325525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/>
                <a:ea typeface="+mn-lt"/>
                <a:cs typeface="+mn-lt"/>
              </a:rPr>
              <a:t>Первые целевые программы начали разрабатываться в 1960-х годах, когда многие страны осознали необходимость системного подхода к решению социальных и экономических проблем. С тех пор целевые программы эволюционировали, адаптируясь к изменениям в общественных запросах и технологическом прогрессе.</a:t>
            </a:r>
            <a:endParaRPr lang="ru-RU" sz="2400">
              <a:latin typeface="Times New Roman"/>
              <a:cs typeface="Times New Roman"/>
            </a:endParaRPr>
          </a:p>
          <a:p>
            <a:endParaRPr lang="ru-RU" sz="2000" dirty="0">
              <a:latin typeface="Corbel"/>
            </a:endParaRPr>
          </a:p>
        </p:txBody>
      </p:sp>
      <p:pic>
        <p:nvPicPr>
          <p:cNvPr id="4" name="Рисунок 3" descr="Picture background">
            <a:extLst>
              <a:ext uri="{FF2B5EF4-FFF2-40B4-BE49-F238E27FC236}">
                <a16:creationId xmlns:a16="http://schemas.microsoft.com/office/drawing/2014/main" id="{E51C4CF2-BD28-032B-D547-66AFF4CE3BF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601" r="17415" b="-2"/>
          <a:stretch/>
        </p:blipFill>
        <p:spPr>
          <a:xfrm>
            <a:off x="7534654" y="10"/>
            <a:ext cx="4657345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870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9A8C8B-91DF-CE7D-4DB5-091FE8995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41237"/>
            <a:ext cx="7729728" cy="865448"/>
          </a:xfrm>
        </p:spPr>
        <p:txBody>
          <a:bodyPr/>
          <a:lstStyle/>
          <a:p>
            <a:r>
              <a:rPr lang="ru-RU" sz="1800" dirty="0">
                <a:latin typeface="Times New Roman"/>
                <a:cs typeface="Times New Roman"/>
              </a:rPr>
              <a:t>Основные цели и задачи</a:t>
            </a:r>
            <a:endParaRPr lang="ru-RU" dirty="0">
              <a:latin typeface="Times New Roman"/>
              <a:cs typeface="Times New Roman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ED971F-F16E-D24A-90D2-806735951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598954"/>
            <a:ext cx="7729728" cy="434983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buNone/>
            </a:pPr>
            <a:r>
              <a:rPr lang="ru-RU" sz="2000" dirty="0">
                <a:latin typeface="Times New Roman"/>
                <a:ea typeface="+mn-lt"/>
                <a:cs typeface="Times New Roman"/>
              </a:rPr>
              <a:t>Целевые программы нацелены на решение конкретных задач, таких как:</a:t>
            </a:r>
            <a:endParaRPr lang="ru-RU" sz="20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ru-RU" sz="2000" dirty="0">
              <a:latin typeface="Times New Roman"/>
              <a:cs typeface="Times New Roman"/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D9E12F2E-9441-51B9-5583-E66B29FE6D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6376655"/>
              </p:ext>
            </p:extLst>
          </p:nvPr>
        </p:nvGraphicFramePr>
        <p:xfrm>
          <a:off x="2863273" y="2281382"/>
          <a:ext cx="6465454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5886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AF226D-BFF2-2A61-495F-3AEC5C4BC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44932"/>
            <a:ext cx="7729728" cy="1188720"/>
          </a:xfrm>
        </p:spPr>
        <p:txBody>
          <a:bodyPr>
            <a:noAutofit/>
          </a:bodyPr>
          <a:lstStyle/>
          <a:p>
            <a:r>
              <a:rPr lang="ru-RU" sz="2000" dirty="0">
                <a:latin typeface="Times New Roman"/>
                <a:ea typeface="Calibri"/>
                <a:cs typeface="Times New Roman"/>
              </a:rPr>
              <a:t>Определение целевых программ: Определение и основные характеристики.</a:t>
            </a:r>
            <a:endParaRPr lang="ru-RU" sz="2000" dirty="0">
              <a:latin typeface="Times New Roman"/>
              <a:cs typeface="Times New Roman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C616BAD-52B4-471F-9853-DD4406A413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4061859"/>
              </p:ext>
            </p:extLst>
          </p:nvPr>
        </p:nvGraphicFramePr>
        <p:xfrm>
          <a:off x="-4762" y="1876425"/>
          <a:ext cx="12201525" cy="4961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6" name="TextBox 245">
            <a:extLst>
              <a:ext uri="{FF2B5EF4-FFF2-40B4-BE49-F238E27FC236}">
                <a16:creationId xmlns:a16="http://schemas.microsoft.com/office/drawing/2014/main" id="{A166EE22-0071-FC29-5569-5645EE66E095}"/>
              </a:ext>
            </a:extLst>
          </p:cNvPr>
          <p:cNvSpPr txBox="1"/>
          <p:nvPr/>
        </p:nvSpPr>
        <p:spPr>
          <a:xfrm>
            <a:off x="3627120" y="1696720"/>
            <a:ext cx="494792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>
                <a:latin typeface="Times New Roman"/>
                <a:cs typeface="Times New Roman"/>
              </a:rPr>
              <a:t>Основные характеристики целевых программ:</a:t>
            </a:r>
            <a:endParaRPr lang="ru-RU"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34981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5BDEA9-7F03-EE99-3432-E77BD00FF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3699" y="1598535"/>
            <a:ext cx="8871875" cy="357198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ru-RU" sz="160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Классификация целевых программ — это систематизация различных целевых программ по определенным критериям, что позволяет лучше понять их структуру, цели и область применения. Это помогает в планировании, реализации и оценке эффективности программ.</a:t>
            </a:r>
            <a:endParaRPr lang="ru-RU" sz="160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sz="160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Классификация целевых программ помогает:</a:t>
            </a:r>
            <a:endParaRPr lang="ru-RU" sz="160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ru-RU" sz="160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Упорядочить информацию о программах.</a:t>
            </a:r>
            <a:endParaRPr lang="ru-RU" sz="160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ru-RU" sz="160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Упростить анализ и мониторинг их выполнения.</a:t>
            </a:r>
            <a:endParaRPr lang="ru-RU" sz="160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ru-RU" sz="1600" dirty="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Обеспечить более эффективное распределение ресурсов.</a:t>
            </a:r>
            <a:endParaRPr lang="ru-RU" sz="1600" dirty="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ru-RU" sz="1600" dirty="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Оценивать результаты и эффективность реализации программ.</a:t>
            </a:r>
            <a:endParaRPr lang="ru-RU" sz="1600" dirty="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sz="1600" dirty="0">
                <a:solidFill>
                  <a:srgbClr val="404040"/>
                </a:solidFill>
                <a:latin typeface="Times New Roman"/>
                <a:ea typeface="+mn-lt"/>
                <a:cs typeface="Times New Roman"/>
              </a:rPr>
              <a:t>Таким образом, классификация является важным инструментом в управлении и планировании целевых программ.</a:t>
            </a:r>
            <a:endParaRPr lang="ru-RU" sz="1600" dirty="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endParaRPr lang="ru-RU" sz="1600">
              <a:solidFill>
                <a:srgbClr val="40404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01540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706679-3635-DE0A-B17F-C963C955D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ru-RU" sz="2400">
                <a:solidFill>
                  <a:schemeClr val="tx1"/>
                </a:solidFill>
                <a:ea typeface="Calibri"/>
                <a:cs typeface="Calibri"/>
              </a:rPr>
              <a:t>Классификация целевых программ</a:t>
            </a: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59404D-01A8-03EA-B7BE-0EA0BD5C4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5342" y="527592"/>
            <a:ext cx="5886216" cy="579120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ru-RU" dirty="0">
                <a:solidFill>
                  <a:schemeClr val="bg1"/>
                </a:solidFill>
                <a:latin typeface="Times New Roman"/>
                <a:ea typeface="+mn-lt"/>
                <a:cs typeface="+mn-lt"/>
              </a:rPr>
              <a:t>Целевые программы можно классифицировать по различным критериям, включая уровень реализации, предметную область, срок действия и другие. Вот основные виды классификации целевых программ:</a:t>
            </a:r>
            <a:endParaRPr lang="ru-RU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indent="0">
              <a:lnSpc>
                <a:spcPct val="90000"/>
              </a:lnSpc>
              <a:buNone/>
            </a:pPr>
            <a:endParaRPr lang="ru-RU" dirty="0">
              <a:solidFill>
                <a:schemeClr val="bg1"/>
              </a:solidFill>
              <a:latin typeface="Times New Roman"/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ru-RU" b="1" dirty="0">
                <a:solidFill>
                  <a:schemeClr val="bg1"/>
                </a:solidFill>
                <a:latin typeface="Times New Roman"/>
                <a:ea typeface="+mn-lt"/>
                <a:cs typeface="+mn-lt"/>
              </a:rPr>
              <a:t>Федеральные целевые программы</a:t>
            </a:r>
            <a:r>
              <a:rPr lang="ru-RU" dirty="0">
                <a:solidFill>
                  <a:schemeClr val="bg1"/>
                </a:solidFill>
                <a:latin typeface="Times New Roman"/>
                <a:ea typeface="+mn-lt"/>
                <a:cs typeface="+mn-lt"/>
              </a:rPr>
              <a:t>:</a:t>
            </a:r>
            <a:endParaRPr lang="ru-RU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228600" lvl="1" indent="0">
              <a:lnSpc>
                <a:spcPct val="90000"/>
              </a:lnSpc>
              <a:buNone/>
            </a:pPr>
            <a:endParaRPr lang="ru-RU" sz="1800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ru-RU" b="1" dirty="0">
                <a:solidFill>
                  <a:schemeClr val="bg1"/>
                </a:solidFill>
                <a:latin typeface="Times New Roman"/>
                <a:ea typeface="+mn-lt"/>
                <a:cs typeface="+mn-lt"/>
              </a:rPr>
              <a:t>Региональные целевые программы</a:t>
            </a:r>
            <a:r>
              <a:rPr lang="ru-RU" dirty="0">
                <a:solidFill>
                  <a:schemeClr val="bg1"/>
                </a:solidFill>
                <a:latin typeface="Times New Roman"/>
                <a:ea typeface="+mn-lt"/>
                <a:cs typeface="+mn-lt"/>
              </a:rPr>
              <a:t>:</a:t>
            </a:r>
            <a:endParaRPr lang="ru-RU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228600" lvl="1" indent="0">
              <a:lnSpc>
                <a:spcPct val="90000"/>
              </a:lnSpc>
              <a:buNone/>
            </a:pPr>
            <a:endParaRPr lang="ru-RU" sz="1800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ru-RU" b="1" dirty="0">
                <a:solidFill>
                  <a:schemeClr val="bg1"/>
                </a:solidFill>
                <a:latin typeface="Times New Roman"/>
                <a:ea typeface="+mn-lt"/>
                <a:cs typeface="+mn-lt"/>
              </a:rPr>
              <a:t>Местные (муниципальные) целевые программы</a:t>
            </a:r>
            <a:r>
              <a:rPr lang="ru-RU" dirty="0">
                <a:solidFill>
                  <a:schemeClr val="bg1"/>
                </a:solidFill>
                <a:latin typeface="Times New Roman"/>
                <a:ea typeface="+mn-lt"/>
                <a:cs typeface="+mn-lt"/>
              </a:rPr>
              <a:t>:</a:t>
            </a:r>
            <a:endParaRPr lang="ru-RU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endParaRPr lang="ru-RU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193794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icture background">
            <a:extLst>
              <a:ext uri="{FF2B5EF4-FFF2-40B4-BE49-F238E27FC236}">
                <a16:creationId xmlns:a16="http://schemas.microsoft.com/office/drawing/2014/main" id="{BA146D22-4370-9126-512B-1F703DFB7D1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t="14987" b="74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0801065C-97EC-8EBA-C537-C97E17F40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7222" y="1451502"/>
            <a:ext cx="8328442" cy="3951067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ru-RU" sz="1400" b="1" dirty="0">
                <a:latin typeface="Times New Roman"/>
                <a:ea typeface="+mn-lt"/>
                <a:cs typeface="Times New Roman"/>
              </a:rPr>
              <a:t>Федеральные целевые программы</a:t>
            </a:r>
            <a:r>
              <a:rPr lang="ru-RU" sz="1400" dirty="0">
                <a:latin typeface="Times New Roman"/>
                <a:ea typeface="+mn-lt"/>
                <a:cs typeface="Times New Roman"/>
              </a:rPr>
              <a:t>:</a:t>
            </a:r>
            <a:endParaRPr lang="ru-RU" sz="1400" dirty="0"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ru-RU" sz="1400" b="1" dirty="0">
                <a:latin typeface="Times New Roman"/>
                <a:ea typeface="+mn-lt"/>
                <a:cs typeface="Times New Roman"/>
              </a:rPr>
              <a:t>Определение</a:t>
            </a:r>
            <a:r>
              <a:rPr lang="ru-RU" sz="1400" dirty="0">
                <a:latin typeface="Times New Roman"/>
                <a:ea typeface="+mn-lt"/>
                <a:cs typeface="Times New Roman"/>
              </a:rPr>
              <a:t>: Это программы, разработанные и финансируемые на уровне федерального правительства. Они охватывают широкие масштабы и касаются вопросов, актуальных для всей страны.</a:t>
            </a:r>
            <a:endParaRPr lang="ru-RU" sz="1400" dirty="0"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ru-RU" sz="1400" b="1" dirty="0">
                <a:latin typeface="Times New Roman"/>
                <a:ea typeface="+mn-lt"/>
                <a:cs typeface="Times New Roman"/>
              </a:rPr>
              <a:t>Цели</a:t>
            </a:r>
            <a:r>
              <a:rPr lang="ru-RU" sz="1400" dirty="0">
                <a:latin typeface="Times New Roman"/>
                <a:ea typeface="+mn-lt"/>
                <a:cs typeface="Times New Roman"/>
              </a:rPr>
              <a:t>: Обеспечение комплексного подхода к решению общегосударственных задач, таких как экономическое развитие и социальное благополучие.</a:t>
            </a:r>
            <a:endParaRPr lang="ru-RU" sz="1400" dirty="0">
              <a:latin typeface="Times New Roman"/>
              <a:cs typeface="Times New Roman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sz="1400" b="1" dirty="0">
                <a:latin typeface="Times New Roman"/>
                <a:ea typeface="+mn-lt"/>
                <a:cs typeface="Times New Roman"/>
              </a:rPr>
              <a:t>Региональные целевые программы</a:t>
            </a:r>
            <a:r>
              <a:rPr lang="ru-RU" sz="1400" dirty="0">
                <a:latin typeface="Times New Roman"/>
                <a:ea typeface="+mn-lt"/>
                <a:cs typeface="Times New Roman"/>
              </a:rPr>
              <a:t>:</a:t>
            </a:r>
            <a:endParaRPr lang="ru-RU" sz="1400" dirty="0"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ru-RU" sz="1400" b="1" dirty="0">
                <a:latin typeface="Times New Roman"/>
                <a:ea typeface="+mn-lt"/>
                <a:cs typeface="Times New Roman"/>
              </a:rPr>
              <a:t>Определение</a:t>
            </a:r>
            <a:r>
              <a:rPr lang="ru-RU" sz="1400" dirty="0">
                <a:latin typeface="Times New Roman"/>
                <a:ea typeface="+mn-lt"/>
                <a:cs typeface="Times New Roman"/>
              </a:rPr>
              <a:t>: Эти программы направлены на решение специфических проблем, касающихся определенного региона или субъекта Федерации. Они учитывают местные особенности и потребности.</a:t>
            </a:r>
            <a:endParaRPr lang="ru-RU" sz="1400" dirty="0"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ru-RU" sz="1400" b="1" dirty="0">
                <a:latin typeface="Times New Roman"/>
                <a:ea typeface="+mn-lt"/>
                <a:cs typeface="Times New Roman"/>
              </a:rPr>
              <a:t>Цели</a:t>
            </a:r>
            <a:r>
              <a:rPr lang="ru-RU" sz="1400" dirty="0">
                <a:latin typeface="Times New Roman"/>
                <a:ea typeface="+mn-lt"/>
                <a:cs typeface="Times New Roman"/>
              </a:rPr>
              <a:t>: Оптимизация ресурсов для решения региональных задач и улучшение качества жизни населения.</a:t>
            </a:r>
            <a:endParaRPr lang="ru-RU" sz="1400" dirty="0">
              <a:latin typeface="Times New Roman"/>
              <a:cs typeface="Times New Roman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sz="1400" b="1" dirty="0">
                <a:latin typeface="Times New Roman"/>
                <a:ea typeface="+mn-lt"/>
                <a:cs typeface="Times New Roman"/>
              </a:rPr>
              <a:t>Муниципальные (местные) целевые программы</a:t>
            </a:r>
            <a:r>
              <a:rPr lang="ru-RU" sz="1400" dirty="0">
                <a:latin typeface="Times New Roman"/>
                <a:ea typeface="+mn-lt"/>
                <a:cs typeface="Times New Roman"/>
              </a:rPr>
              <a:t>:</a:t>
            </a:r>
            <a:endParaRPr lang="ru-RU" sz="1400" dirty="0"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ru-RU" sz="1400" b="1" dirty="0">
                <a:latin typeface="Times New Roman"/>
                <a:ea typeface="+mn-lt"/>
                <a:cs typeface="Times New Roman"/>
              </a:rPr>
              <a:t>Определение</a:t>
            </a:r>
            <a:r>
              <a:rPr lang="ru-RU" sz="1400" dirty="0">
                <a:latin typeface="Times New Roman"/>
                <a:ea typeface="+mn-lt"/>
                <a:cs typeface="Times New Roman"/>
              </a:rPr>
              <a:t>: Эти программы разрабатываются и реализуются на уровне местных органов власти и направлены на решение конкретных задач в населенных пунктах.</a:t>
            </a:r>
            <a:endParaRPr lang="ru-RU" sz="1400" dirty="0"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ru-RU" sz="1400" b="1" dirty="0">
                <a:latin typeface="Times New Roman"/>
                <a:ea typeface="+mn-lt"/>
                <a:cs typeface="Times New Roman"/>
              </a:rPr>
              <a:t>Цели</a:t>
            </a:r>
            <a:r>
              <a:rPr lang="ru-RU" sz="1400" dirty="0">
                <a:latin typeface="Times New Roman"/>
                <a:ea typeface="+mn-lt"/>
                <a:cs typeface="Times New Roman"/>
              </a:rPr>
              <a:t>: Прямое улучшение жизни местных жителей и решение локальных проблем.</a:t>
            </a:r>
            <a:endParaRPr lang="ru-RU"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23047146"/>
      </p:ext>
    </p:extLst>
  </p:cSld>
  <p:clrMapOvr>
    <a:masterClrMapping/>
  </p:clrMapOvr>
</p:sld>
</file>

<file path=ppt/theme/theme1.xml><?xml version="1.0" encoding="utf-8"?>
<a:theme xmlns:a="http://schemas.openxmlformats.org/drawingml/2006/main" name="Посылка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TF00001246</Template>
  <TotalTime>0</TotalTime>
  <Words>1</Words>
  <Application>Microsoft Office PowerPoint</Application>
  <PresentationFormat>Широкоэкранный</PresentationFormat>
  <Paragraphs>1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Посылка</vt:lpstr>
      <vt:lpstr>Презентация PowerPoint</vt:lpstr>
      <vt:lpstr>Введение </vt:lpstr>
      <vt:lpstr>Определение и значение целевых программ</vt:lpstr>
      <vt:lpstr>История и развитие целевых программ</vt:lpstr>
      <vt:lpstr>Основные цели и задачи</vt:lpstr>
      <vt:lpstr>Определение целевых программ: Определение и основные характеристики.</vt:lpstr>
      <vt:lpstr>Презентация PowerPoint</vt:lpstr>
      <vt:lpstr>Классификация целевых программ</vt:lpstr>
      <vt:lpstr>Презентация PowerPoint</vt:lpstr>
      <vt:lpstr>Цели целевых программ</vt:lpstr>
      <vt:lpstr>Задачи целевых программ</vt:lpstr>
      <vt:lpstr>Значение долгосрочного планирования в науке и практике</vt:lpstr>
      <vt:lpstr>основные аспекты, как целевые программы способствуют развитию научных исследований в контексте долгосрочного планирования:</vt:lpstr>
      <vt:lpstr>Инструменты управления целевыми программами</vt:lpstr>
      <vt:lpstr>Оценка эффективности целевых программ — важный этап управления, который позволяет понять, насколько успешно реализуются поставленные цели и задачи. Для этого используются различные методы, включая показатели, критерии и инструменты мониторинга.</vt:lpstr>
      <vt:lpstr>Презентация PowerPoint</vt:lpstr>
      <vt:lpstr>Целевые программы оказывают значительное влияние на науку и общество, играя важную роль решении актуальных проблем и достижении устойчивого развития. Вот основные аспекты их воздействия:</vt:lpstr>
      <vt:lpstr>Влияние на общество</vt:lpstr>
      <vt:lpstr>Заключение</vt:lpstr>
      <vt:lpstr>Вопросы:</vt:lpstr>
      <vt:lpstr>Список источников: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Ainat Nurgalieva</cp:lastModifiedBy>
  <cp:revision>555</cp:revision>
  <dcterms:created xsi:type="dcterms:W3CDTF">2024-10-01T20:27:30Z</dcterms:created>
  <dcterms:modified xsi:type="dcterms:W3CDTF">2024-10-05T13:32:10Z</dcterms:modified>
</cp:coreProperties>
</file>