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370" y="-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5550" cy="10292420"/>
          </a:xfrm>
          <a:custGeom>
            <a:avLst/>
            <a:gdLst/>
            <a:ahLst/>
            <a:cxnLst/>
            <a:rect l="l" t="t" r="r" b="b"/>
            <a:pathLst>
              <a:path w="18295550" h="10292420">
                <a:moveTo>
                  <a:pt x="0" y="0"/>
                </a:moveTo>
                <a:lnTo>
                  <a:pt x="18295550" y="0"/>
                </a:lnTo>
                <a:lnTo>
                  <a:pt x="18295550" y="10292420"/>
                </a:lnTo>
                <a:lnTo>
                  <a:pt x="0" y="1029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20" b="-7797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855593" y="610328"/>
            <a:ext cx="11156580" cy="836744"/>
          </a:xfrm>
          <a:custGeom>
            <a:avLst/>
            <a:gdLst/>
            <a:ahLst/>
            <a:cxnLst/>
            <a:rect l="l" t="t" r="r" b="b"/>
            <a:pathLst>
              <a:path w="11156580" h="836744">
                <a:moveTo>
                  <a:pt x="0" y="0"/>
                </a:moveTo>
                <a:lnTo>
                  <a:pt x="11156580" y="0"/>
                </a:lnTo>
                <a:lnTo>
                  <a:pt x="11156580" y="836744"/>
                </a:lnTo>
                <a:lnTo>
                  <a:pt x="0" y="8367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519715" y="1599522"/>
            <a:ext cx="13828336" cy="1935967"/>
          </a:xfrm>
          <a:custGeom>
            <a:avLst/>
            <a:gdLst/>
            <a:ahLst/>
            <a:cxnLst/>
            <a:rect l="l" t="t" r="r" b="b"/>
            <a:pathLst>
              <a:path w="13828336" h="1935967">
                <a:moveTo>
                  <a:pt x="0" y="0"/>
                </a:moveTo>
                <a:lnTo>
                  <a:pt x="13828336" y="0"/>
                </a:lnTo>
                <a:lnTo>
                  <a:pt x="13828336" y="1935968"/>
                </a:lnTo>
                <a:lnTo>
                  <a:pt x="0" y="19359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906152" y="7384585"/>
            <a:ext cx="11140586" cy="2540054"/>
          </a:xfrm>
          <a:custGeom>
            <a:avLst/>
            <a:gdLst/>
            <a:ahLst/>
            <a:cxnLst/>
            <a:rect l="l" t="t" r="r" b="b"/>
            <a:pathLst>
              <a:path w="11140586" h="2540054">
                <a:moveTo>
                  <a:pt x="0" y="0"/>
                </a:moveTo>
                <a:lnTo>
                  <a:pt x="11140586" y="0"/>
                </a:lnTo>
                <a:lnTo>
                  <a:pt x="11140586" y="2540053"/>
                </a:lnTo>
                <a:lnTo>
                  <a:pt x="0" y="25400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0422" y="4745221"/>
            <a:ext cx="5759804" cy="5417490"/>
          </a:xfrm>
          <a:custGeom>
            <a:avLst/>
            <a:gdLst/>
            <a:ahLst/>
            <a:cxnLst/>
            <a:rect l="l" t="t" r="r" b="b"/>
            <a:pathLst>
              <a:path w="5759804" h="5417490">
                <a:moveTo>
                  <a:pt x="0" y="0"/>
                </a:moveTo>
                <a:lnTo>
                  <a:pt x="5759804" y="0"/>
                </a:lnTo>
                <a:lnTo>
                  <a:pt x="5759804" y="5417490"/>
                </a:lnTo>
                <a:lnTo>
                  <a:pt x="0" y="54174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938719" y="4509914"/>
            <a:ext cx="12475001" cy="636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30"/>
              </a:lnSpc>
              <a:spcBef>
                <a:spcPct val="0"/>
              </a:spcBef>
            </a:pPr>
            <a:r>
              <a:rPr lang="en-US" sz="4700" b="1" spc="-235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Исследование в области медицины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29164" y="3516440"/>
            <a:ext cx="3589377" cy="10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b="1" spc="-274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Лекция №1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314910" y="5143500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3" y="0"/>
                </a:moveTo>
                <a:lnTo>
                  <a:pt x="0" y="0"/>
                </a:lnTo>
                <a:lnTo>
                  <a:pt x="0" y="11715241"/>
                </a:lnTo>
                <a:lnTo>
                  <a:pt x="11374433" y="11715241"/>
                </a:lnTo>
                <a:lnTo>
                  <a:pt x="11374433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899333" flipH="1">
            <a:off x="-3269562" y="-4828920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4" y="0"/>
                </a:moveTo>
                <a:lnTo>
                  <a:pt x="0" y="0"/>
                </a:lnTo>
                <a:lnTo>
                  <a:pt x="0" y="11715240"/>
                </a:lnTo>
                <a:lnTo>
                  <a:pt x="11374434" y="11715240"/>
                </a:lnTo>
                <a:lnTo>
                  <a:pt x="11374434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067800" y="3322233"/>
            <a:ext cx="6977823" cy="5137960"/>
            <a:chOff x="0" y="0"/>
            <a:chExt cx="9303763" cy="6850613"/>
          </a:xfrm>
        </p:grpSpPr>
        <p:sp>
          <p:nvSpPr>
            <p:cNvPr id="5" name="TextBox 5"/>
            <p:cNvSpPr txBox="1"/>
            <p:nvPr/>
          </p:nvSpPr>
          <p:spPr>
            <a:xfrm>
              <a:off x="0" y="2185480"/>
              <a:ext cx="7987175" cy="4665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79502" lvl="2" indent="-359834" algn="l">
                <a:lnSpc>
                  <a:spcPts val="3500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5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Регрессионный анализ: Статистический метод для выявления взаимосвязей между переменными.</a:t>
              </a:r>
            </a:p>
            <a:p>
              <a:pPr marL="1079502" lvl="2" indent="-359834" algn="l">
                <a:lnSpc>
                  <a:spcPts val="3500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5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Временные ряды: Анализ данных за определенные временные промежутки для выявления трендов.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9303763" cy="1844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49"/>
                </a:lnSpc>
                <a:spcBef>
                  <a:spcPct val="0"/>
                </a:spcBef>
              </a:pPr>
              <a:r>
                <a:rPr lang="en-US" sz="5499" b="1" spc="-274">
                  <a:solidFill>
                    <a:srgbClr val="000000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Количественные методы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314910" y="5143500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3" y="0"/>
                </a:moveTo>
                <a:lnTo>
                  <a:pt x="0" y="0"/>
                </a:lnTo>
                <a:lnTo>
                  <a:pt x="0" y="11715241"/>
                </a:lnTo>
                <a:lnTo>
                  <a:pt x="11374433" y="11715241"/>
                </a:lnTo>
                <a:lnTo>
                  <a:pt x="11374433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899333" flipH="1">
            <a:off x="-3269562" y="-4828920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4" y="0"/>
                </a:moveTo>
                <a:lnTo>
                  <a:pt x="0" y="0"/>
                </a:lnTo>
                <a:lnTo>
                  <a:pt x="0" y="11715240"/>
                </a:lnTo>
                <a:lnTo>
                  <a:pt x="11374434" y="11715240"/>
                </a:lnTo>
                <a:lnTo>
                  <a:pt x="11374434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067800" y="3322233"/>
            <a:ext cx="6977823" cy="3385360"/>
            <a:chOff x="0" y="0"/>
            <a:chExt cx="9303763" cy="4513813"/>
          </a:xfrm>
        </p:grpSpPr>
        <p:sp>
          <p:nvSpPr>
            <p:cNvPr id="5" name="TextBox 5"/>
            <p:cNvSpPr txBox="1"/>
            <p:nvPr/>
          </p:nvSpPr>
          <p:spPr>
            <a:xfrm>
              <a:off x="0" y="2185480"/>
              <a:ext cx="7987175" cy="2328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Кейс: Применение регрессионного анализа в изучении влияния финансирования на количество публикаций в научных журналах.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9303763" cy="1844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49"/>
                </a:lnSpc>
                <a:spcBef>
                  <a:spcPct val="0"/>
                </a:spcBef>
              </a:pPr>
              <a:r>
                <a:rPr lang="en-US" sz="5499" b="1" spc="-274">
                  <a:solidFill>
                    <a:srgbClr val="000000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Примеры применения методов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314910" y="5143500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3" y="0"/>
                </a:moveTo>
                <a:lnTo>
                  <a:pt x="0" y="0"/>
                </a:lnTo>
                <a:lnTo>
                  <a:pt x="0" y="11715241"/>
                </a:lnTo>
                <a:lnTo>
                  <a:pt x="11374433" y="11715241"/>
                </a:lnTo>
                <a:lnTo>
                  <a:pt x="11374433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899333" flipH="1">
            <a:off x="-3269562" y="-4828920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4" y="0"/>
                </a:moveTo>
                <a:lnTo>
                  <a:pt x="0" y="0"/>
                </a:lnTo>
                <a:lnTo>
                  <a:pt x="0" y="11715240"/>
                </a:lnTo>
                <a:lnTo>
                  <a:pt x="11374434" y="11715240"/>
                </a:lnTo>
                <a:lnTo>
                  <a:pt x="11374434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067800" y="3322233"/>
            <a:ext cx="6977823" cy="3642535"/>
            <a:chOff x="0" y="0"/>
            <a:chExt cx="9303763" cy="4856713"/>
          </a:xfrm>
        </p:grpSpPr>
        <p:sp>
          <p:nvSpPr>
            <p:cNvPr id="5" name="TextBox 5"/>
            <p:cNvSpPr txBox="1"/>
            <p:nvPr/>
          </p:nvSpPr>
          <p:spPr>
            <a:xfrm>
              <a:off x="0" y="1359980"/>
              <a:ext cx="7987175" cy="3496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Таблица: Достоинства и недостатки качественных и количественных методов (например, качественные методы — субъективность, количественные — необходимость в большом объеме данных).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9303763" cy="1019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49"/>
                </a:lnSpc>
                <a:spcBef>
                  <a:spcPct val="0"/>
                </a:spcBef>
              </a:pPr>
              <a:r>
                <a:rPr lang="en-US" sz="5499" b="1" spc="-274">
                  <a:solidFill>
                    <a:srgbClr val="000000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Сравнение методов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3767" flipH="1">
            <a:off x="-1013477" y="4794268"/>
            <a:ext cx="9552070" cy="9838274"/>
          </a:xfrm>
          <a:custGeom>
            <a:avLst/>
            <a:gdLst/>
            <a:ahLst/>
            <a:cxnLst/>
            <a:rect l="l" t="t" r="r" b="b"/>
            <a:pathLst>
              <a:path w="9552070" h="9838274">
                <a:moveTo>
                  <a:pt x="9552069" y="0"/>
                </a:moveTo>
                <a:lnTo>
                  <a:pt x="0" y="0"/>
                </a:lnTo>
                <a:lnTo>
                  <a:pt x="0" y="9838274"/>
                </a:lnTo>
                <a:lnTo>
                  <a:pt x="9552069" y="9838274"/>
                </a:lnTo>
                <a:lnTo>
                  <a:pt x="9552069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0" y="2498725"/>
            <a:ext cx="7548032" cy="661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Этапы программирования</a:t>
            </a:r>
          </a:p>
          <a:p>
            <a:pPr marL="0" lvl="0" indent="0" algn="l">
              <a:lnSpc>
                <a:spcPts val="1197"/>
              </a:lnSpc>
            </a:pPr>
            <a:endParaRPr lang="en-US" sz="1711">
              <a:solidFill>
                <a:srgbClr val="000000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marL="738867" lvl="2" indent="-246289" algn="l">
              <a:lnSpc>
                <a:spcPts val="2395"/>
              </a:lnSpc>
              <a:buFont typeface="Arial"/>
              <a:buChar char="⚬"/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Определение целей.</a:t>
            </a:r>
          </a:p>
          <a:p>
            <a:pPr marL="738867" lvl="2" indent="-246289" algn="l">
              <a:lnSpc>
                <a:spcPts val="2395"/>
              </a:lnSpc>
              <a:buFont typeface="Arial"/>
              <a:buChar char="⚬"/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Выбор методов (количественные/качественные).</a:t>
            </a:r>
          </a:p>
          <a:p>
            <a:pPr marL="738867" lvl="2" indent="-246289" algn="l">
              <a:lnSpc>
                <a:spcPts val="2395"/>
              </a:lnSpc>
              <a:buFont typeface="Arial"/>
              <a:buChar char="⚬"/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Разработка бюджета и временных рамок.</a:t>
            </a:r>
          </a:p>
          <a:p>
            <a:pPr marL="738867" lvl="2" indent="-246289" algn="l">
              <a:lnSpc>
                <a:spcPts val="2395"/>
              </a:lnSpc>
              <a:buFont typeface="Arial"/>
              <a:buChar char="⚬"/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Оценка рисков.</a:t>
            </a:r>
          </a:p>
          <a:p>
            <a:pPr marL="0" lvl="0" indent="0" algn="l">
              <a:lnSpc>
                <a:spcPts val="1197"/>
              </a:lnSpc>
            </a:pPr>
            <a:endParaRPr lang="en-US" sz="1711">
              <a:solidFill>
                <a:srgbClr val="000000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marL="0" lvl="0" indent="0" algn="l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Инструменты программирования</a:t>
            </a:r>
          </a:p>
          <a:p>
            <a:pPr marL="0" lvl="0" indent="0" algn="l">
              <a:lnSpc>
                <a:spcPts val="1197"/>
              </a:lnSpc>
            </a:pPr>
            <a:endParaRPr lang="en-US" sz="1711">
              <a:solidFill>
                <a:srgbClr val="000000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marL="738867" lvl="2" indent="-246289" algn="l">
              <a:lnSpc>
                <a:spcPts val="2395"/>
              </a:lnSpc>
              <a:buFont typeface="Arial"/>
              <a:buChar char="⚬"/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Программное обеспечение: MS Project, Trello, Asana для управления проектами.</a:t>
            </a:r>
          </a:p>
          <a:p>
            <a:pPr marL="738867" lvl="2" indent="-246289" algn="l">
              <a:lnSpc>
                <a:spcPts val="2395"/>
              </a:lnSpc>
              <a:buFont typeface="Arial"/>
              <a:buChar char="⚬"/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Методы визуализации: Графики Ганта для представления временных рамок.</a:t>
            </a:r>
          </a:p>
          <a:p>
            <a:pPr marL="0" lvl="0" indent="0" algn="l">
              <a:lnSpc>
                <a:spcPts val="1197"/>
              </a:lnSpc>
            </a:pPr>
            <a:endParaRPr lang="en-US" sz="1711">
              <a:solidFill>
                <a:srgbClr val="000000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marL="0" lvl="0" indent="0" algn="l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Примеры успешного программирования</a:t>
            </a:r>
          </a:p>
          <a:p>
            <a:pPr marL="0" lvl="0" indent="0" algn="l">
              <a:lnSpc>
                <a:spcPts val="1197"/>
              </a:lnSpc>
            </a:pPr>
            <a:endParaRPr lang="en-US" sz="1711">
              <a:solidFill>
                <a:srgbClr val="000000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marL="738867" lvl="2" indent="-246289" algn="l">
              <a:lnSpc>
                <a:spcPts val="2395"/>
              </a:lnSpc>
              <a:buFont typeface="Arial"/>
              <a:buChar char="⚬"/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Кейс: Программа по разработке новых медицинских технологий с четким планом, что привело к успешному патентованию.</a:t>
            </a:r>
          </a:p>
          <a:p>
            <a:pPr marL="0" lvl="0" indent="0" algn="l">
              <a:lnSpc>
                <a:spcPts val="1197"/>
              </a:lnSpc>
            </a:pPr>
            <a:endParaRPr lang="en-US" sz="1711">
              <a:solidFill>
                <a:srgbClr val="000000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marL="0" lvl="0" indent="0" algn="l">
              <a:lnSpc>
                <a:spcPts val="2395"/>
              </a:lnSpc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Проблемы программирования</a:t>
            </a:r>
          </a:p>
          <a:p>
            <a:pPr marL="0" lvl="0" indent="0" algn="l">
              <a:lnSpc>
                <a:spcPts val="1197"/>
              </a:lnSpc>
            </a:pPr>
            <a:endParaRPr lang="en-US" sz="1711">
              <a:solidFill>
                <a:srgbClr val="000000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marL="738867" lvl="2" indent="-246289" algn="l">
              <a:lnSpc>
                <a:spcPts val="2395"/>
              </a:lnSpc>
              <a:buFont typeface="Arial"/>
              <a:buChar char="⚬"/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Общие ошибки:</a:t>
            </a:r>
          </a:p>
          <a:p>
            <a:pPr marL="1108301" lvl="3" indent="-277075" algn="l">
              <a:lnSpc>
                <a:spcPts val="2395"/>
              </a:lnSpc>
              <a:buFont typeface="Arial"/>
              <a:buChar char="￭"/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Неправильная оценка сроков.</a:t>
            </a:r>
          </a:p>
          <a:p>
            <a:pPr marL="1108301" lvl="3" indent="-277075" algn="l">
              <a:lnSpc>
                <a:spcPts val="2395"/>
              </a:lnSpc>
              <a:buFont typeface="Arial"/>
              <a:buChar char="￭"/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Недостаточная проработка бюджета.</a:t>
            </a:r>
          </a:p>
          <a:p>
            <a:pPr marL="1108301" lvl="3" indent="-277075" algn="l">
              <a:lnSpc>
                <a:spcPts val="2395"/>
              </a:lnSpc>
              <a:buFont typeface="Arial"/>
              <a:buChar char="￭"/>
            </a:pPr>
            <a:r>
              <a:rPr lang="en-US" sz="171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Игнорирование возможных рисков.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84300" y="2593975"/>
            <a:ext cx="6299200" cy="819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3267" b="1" spc="-163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4. Программирование научных исследований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3767" flipH="1">
            <a:off x="-1253337" y="4694891"/>
            <a:ext cx="8081378" cy="8323517"/>
          </a:xfrm>
          <a:custGeom>
            <a:avLst/>
            <a:gdLst/>
            <a:ahLst/>
            <a:cxnLst/>
            <a:rect l="l" t="t" r="r" b="b"/>
            <a:pathLst>
              <a:path w="8081378" h="8323517">
                <a:moveTo>
                  <a:pt x="8081379" y="0"/>
                </a:moveTo>
                <a:lnTo>
                  <a:pt x="0" y="0"/>
                </a:lnTo>
                <a:lnTo>
                  <a:pt x="0" y="8323517"/>
                </a:lnTo>
                <a:lnTo>
                  <a:pt x="8081379" y="8323517"/>
                </a:lnTo>
                <a:lnTo>
                  <a:pt x="8081379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84300" y="2438651"/>
            <a:ext cx="14565458" cy="3260670"/>
            <a:chOff x="0" y="0"/>
            <a:chExt cx="19420611" cy="4347560"/>
          </a:xfrm>
        </p:grpSpPr>
        <p:sp>
          <p:nvSpPr>
            <p:cNvPr id="4" name="TextBox 4"/>
            <p:cNvSpPr txBox="1"/>
            <p:nvPr/>
          </p:nvSpPr>
          <p:spPr>
            <a:xfrm>
              <a:off x="0" y="2593901"/>
              <a:ext cx="19420611" cy="1753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79499" lvl="2" indent="-359833" algn="l">
                <a:lnSpc>
                  <a:spcPts val="3499"/>
                </a:lnSpc>
                <a:buFont typeface="Arial"/>
                <a:buChar char="⚬"/>
              </a:pPr>
              <a:r>
                <a:rPr lang="en-US" sz="24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ROI: (Прибыль - Инвестиции) / Инвестиции.</a:t>
              </a:r>
            </a:p>
            <a:p>
              <a:pPr marL="1079499" lvl="2" indent="-359833" algn="l">
                <a:lnSpc>
                  <a:spcPts val="3499"/>
                </a:lnSpc>
                <a:buFont typeface="Arial"/>
                <a:buChar char="⚬"/>
              </a:pPr>
              <a:r>
                <a:rPr lang="en-US" sz="24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NPV: Сумма всех приведенных доходов - сумма всех приведенных затрат.</a:t>
              </a:r>
            </a:p>
            <a:p>
              <a:pPr marL="1079499" lvl="2" indent="-359833" algn="l">
                <a:lnSpc>
                  <a:spcPts val="3499"/>
                </a:lnSpc>
                <a:buFont typeface="Arial"/>
                <a:buChar char="⚬"/>
              </a:pPr>
              <a:r>
                <a:rPr lang="en-US" sz="24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IRR: Процент, при котором NPV равна нулю.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18342038" cy="1019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49"/>
                </a:lnSpc>
                <a:spcBef>
                  <a:spcPct val="0"/>
                </a:spcBef>
              </a:pPr>
              <a:r>
                <a:rPr lang="en-US" sz="5499" b="1" spc="-274">
                  <a:solidFill>
                    <a:srgbClr val="000000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5. Экономическая эффективность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37944"/>
              <a:ext cx="9303763" cy="466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49"/>
                </a:lnSpc>
                <a:spcBef>
                  <a:spcPct val="0"/>
                </a:spcBef>
              </a:pPr>
              <a:r>
                <a:rPr lang="en-US" sz="2499" b="1" spc="-124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Показатели экономической эффективности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5550" cy="10292420"/>
          </a:xfrm>
          <a:custGeom>
            <a:avLst/>
            <a:gdLst/>
            <a:ahLst/>
            <a:cxnLst/>
            <a:rect l="l" t="t" r="r" b="b"/>
            <a:pathLst>
              <a:path w="18295550" h="10292420">
                <a:moveTo>
                  <a:pt x="0" y="0"/>
                </a:moveTo>
                <a:lnTo>
                  <a:pt x="18295550" y="0"/>
                </a:lnTo>
                <a:lnTo>
                  <a:pt x="18295550" y="10292420"/>
                </a:lnTo>
                <a:lnTo>
                  <a:pt x="0" y="1029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20" b="-779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0275" y="4569948"/>
            <a:ext cx="12475001" cy="3567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87"/>
              </a:lnSpc>
              <a:spcBef>
                <a:spcPct val="0"/>
              </a:spcBef>
            </a:pPr>
            <a:r>
              <a:rPr lang="en-US" sz="9874" b="1" spc="-493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 Исследование эффективности новой вакцины.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050" y="0"/>
            <a:ext cx="18295550" cy="10292420"/>
          </a:xfrm>
          <a:custGeom>
            <a:avLst/>
            <a:gdLst/>
            <a:ahLst/>
            <a:cxnLst/>
            <a:rect l="l" t="t" r="r" b="b"/>
            <a:pathLst>
              <a:path w="18295550" h="10292420">
                <a:moveTo>
                  <a:pt x="0" y="0"/>
                </a:moveTo>
                <a:lnTo>
                  <a:pt x="18295550" y="0"/>
                </a:lnTo>
                <a:lnTo>
                  <a:pt x="18295550" y="10292420"/>
                </a:lnTo>
                <a:lnTo>
                  <a:pt x="0" y="1029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20" b="-779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0275" y="4503273"/>
            <a:ext cx="12475001" cy="405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22"/>
              </a:lnSpc>
              <a:spcBef>
                <a:spcPct val="0"/>
              </a:spcBef>
            </a:pPr>
            <a:r>
              <a:rPr lang="en-US" sz="6914" b="1" spc="-345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Анализ затрат на разработку и тестирование вакцины по сравнению с ожидаемыми экономическими и социальными выгодами.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5550" cy="10292420"/>
          </a:xfrm>
          <a:custGeom>
            <a:avLst/>
            <a:gdLst/>
            <a:ahLst/>
            <a:cxnLst/>
            <a:rect l="l" t="t" r="r" b="b"/>
            <a:pathLst>
              <a:path w="18295550" h="10292420">
                <a:moveTo>
                  <a:pt x="0" y="0"/>
                </a:moveTo>
                <a:lnTo>
                  <a:pt x="18295550" y="0"/>
                </a:lnTo>
                <a:lnTo>
                  <a:pt x="18295550" y="10292420"/>
                </a:lnTo>
                <a:lnTo>
                  <a:pt x="0" y="1029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20" b="-779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0275" y="4550898"/>
            <a:ext cx="12475001" cy="4051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724"/>
              </a:lnSpc>
              <a:spcBef>
                <a:spcPct val="0"/>
              </a:spcBef>
            </a:pPr>
            <a:r>
              <a:rPr lang="en-US" sz="8582" b="1" spc="-429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Результаты: ROI составил 300%, так как вакцина сократила расходы на лечение болезней.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-2616779" y="-2614644"/>
            <a:ext cx="8611179" cy="8869192"/>
          </a:xfrm>
          <a:custGeom>
            <a:avLst/>
            <a:gdLst/>
            <a:ahLst/>
            <a:cxnLst/>
            <a:rect l="l" t="t" r="r" b="b"/>
            <a:pathLst>
              <a:path w="8611179" h="8869192">
                <a:moveTo>
                  <a:pt x="8611179" y="0"/>
                </a:moveTo>
                <a:lnTo>
                  <a:pt x="0" y="0"/>
                </a:lnTo>
                <a:lnTo>
                  <a:pt x="0" y="8869192"/>
                </a:lnTo>
                <a:lnTo>
                  <a:pt x="8611179" y="8869192"/>
                </a:lnTo>
                <a:lnTo>
                  <a:pt x="8611179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84300" y="1560497"/>
            <a:ext cx="4762500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9"/>
              </a:lnSpc>
            </a:pPr>
            <a:r>
              <a:rPr lang="en-US" sz="5499" b="1" spc="-274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Исследование в области технологий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04900" y="5092498"/>
            <a:ext cx="5041900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000" b="1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Название: Внедрение новой технологии обработки данных.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25485" y="5092498"/>
            <a:ext cx="5275131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000" b="1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Описание: Оценка затрат на внедрение технологии и ее влияние на производительность компании.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81615" y="5048250"/>
            <a:ext cx="5275131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000" b="1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Результаты: Сокращение времени обработки данных на 50% и увеличение доходов на 20%.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5550" cy="10292420"/>
          </a:xfrm>
          <a:custGeom>
            <a:avLst/>
            <a:gdLst/>
            <a:ahLst/>
            <a:cxnLst/>
            <a:rect l="l" t="t" r="r" b="b"/>
            <a:pathLst>
              <a:path w="18295550" h="10292420">
                <a:moveTo>
                  <a:pt x="0" y="0"/>
                </a:moveTo>
                <a:lnTo>
                  <a:pt x="18295550" y="0"/>
                </a:lnTo>
                <a:lnTo>
                  <a:pt x="18295550" y="10292420"/>
                </a:lnTo>
                <a:lnTo>
                  <a:pt x="0" y="1029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20" b="-779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0275" y="4569948"/>
            <a:ext cx="12475001" cy="246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9999" b="1" spc="-499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Экологическое исследование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798753" y="3579313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4" y="0"/>
                </a:moveTo>
                <a:lnTo>
                  <a:pt x="0" y="0"/>
                </a:lnTo>
                <a:lnTo>
                  <a:pt x="0" y="11715240"/>
                </a:lnTo>
                <a:lnTo>
                  <a:pt x="11374434" y="11715240"/>
                </a:lnTo>
                <a:lnTo>
                  <a:pt x="11374434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899333" flipH="1">
            <a:off x="-5687217" y="-6704539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4" y="0"/>
                </a:moveTo>
                <a:lnTo>
                  <a:pt x="0" y="0"/>
                </a:lnTo>
                <a:lnTo>
                  <a:pt x="0" y="11715240"/>
                </a:lnTo>
                <a:lnTo>
                  <a:pt x="11374434" y="11715240"/>
                </a:lnTo>
                <a:lnTo>
                  <a:pt x="11374434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384300" y="2205866"/>
            <a:ext cx="7669926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9"/>
              </a:lnSpc>
              <a:spcBef>
                <a:spcPct val="0"/>
              </a:spcBef>
            </a:pPr>
            <a:r>
              <a:rPr lang="en-US" sz="5499" b="1" spc="-274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1. Введение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384300" y="4212966"/>
            <a:ext cx="7120715" cy="5022188"/>
            <a:chOff x="0" y="0"/>
            <a:chExt cx="9494287" cy="6696250"/>
          </a:xfrm>
        </p:grpSpPr>
        <p:sp>
          <p:nvSpPr>
            <p:cNvPr id="6" name="TextBox 6"/>
            <p:cNvSpPr txBox="1"/>
            <p:nvPr/>
          </p:nvSpPr>
          <p:spPr>
            <a:xfrm>
              <a:off x="0" y="1488073"/>
              <a:ext cx="9494287" cy="5208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56540" lvl="2" indent="-318847" algn="l">
                <a:lnSpc>
                  <a:spcPts val="3101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21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Определение: Экономическая эффективность — это степень, в которой достижения целей совпадают с затратами ресурсов (времени, денег, труда). Важно учитывать как прямые, так и косвенные затраты.</a:t>
              </a:r>
            </a:p>
            <a:p>
              <a:pPr marL="956540" lvl="2" indent="-318847" algn="l">
                <a:lnSpc>
                  <a:spcPts val="3101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21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Ключевые аспекты: Оптимизация затрат, увеличение производительности, сравнение различных проектов по эффективности.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7150"/>
              <a:ext cx="9303763" cy="1040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89"/>
                </a:lnSpc>
                <a:spcBef>
                  <a:spcPct val="0"/>
                </a:spcBef>
              </a:pPr>
              <a:r>
                <a:rPr lang="en-US" sz="3099" b="1" spc="-154">
                  <a:solidFill>
                    <a:srgbClr val="000000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Определение экономической эффективности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067800" y="4212966"/>
            <a:ext cx="7120715" cy="4241138"/>
            <a:chOff x="0" y="0"/>
            <a:chExt cx="9494287" cy="5654850"/>
          </a:xfrm>
        </p:grpSpPr>
        <p:sp>
          <p:nvSpPr>
            <p:cNvPr id="9" name="TextBox 9"/>
            <p:cNvSpPr txBox="1"/>
            <p:nvPr/>
          </p:nvSpPr>
          <p:spPr>
            <a:xfrm>
              <a:off x="0" y="1488073"/>
              <a:ext cx="9494287" cy="4166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56540" lvl="2" indent="-318847" algn="l">
                <a:lnSpc>
                  <a:spcPts val="3101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21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Прогнозирование: Оценка будущих результатов на основе текущих данных. Важно для определения направлений исследований.</a:t>
              </a:r>
            </a:p>
            <a:p>
              <a:pPr marL="956540" lvl="2" indent="-318847" algn="l">
                <a:lnSpc>
                  <a:spcPts val="3101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21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Программирование: Структурированный подход к планированию, который минимизирует риски и обеспечивает эффективное использование ресурсов.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7150"/>
              <a:ext cx="9303763" cy="1040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789"/>
                </a:lnSpc>
                <a:spcBef>
                  <a:spcPct val="0"/>
                </a:spcBef>
              </a:pPr>
              <a:r>
                <a:rPr lang="en-US" sz="3099" b="1" spc="-154">
                  <a:solidFill>
                    <a:srgbClr val="000000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Значение прогнозирования и программирования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5550" cy="10292420"/>
          </a:xfrm>
          <a:custGeom>
            <a:avLst/>
            <a:gdLst/>
            <a:ahLst/>
            <a:cxnLst/>
            <a:rect l="l" t="t" r="r" b="b"/>
            <a:pathLst>
              <a:path w="18295550" h="10292420">
                <a:moveTo>
                  <a:pt x="0" y="0"/>
                </a:moveTo>
                <a:lnTo>
                  <a:pt x="18295550" y="0"/>
                </a:lnTo>
                <a:lnTo>
                  <a:pt x="18295550" y="10292420"/>
                </a:lnTo>
                <a:lnTo>
                  <a:pt x="0" y="1029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20" b="-779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320793" y="2891167"/>
            <a:ext cx="12475001" cy="4691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87"/>
              </a:lnSpc>
              <a:spcBef>
                <a:spcPct val="0"/>
              </a:spcBef>
            </a:pPr>
            <a:r>
              <a:rPr lang="en-US" sz="9874" b="1" spc="-493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Оценка эффективности программы по утилизации отходов.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5550" cy="10292420"/>
          </a:xfrm>
          <a:custGeom>
            <a:avLst/>
            <a:gdLst/>
            <a:ahLst/>
            <a:cxnLst/>
            <a:rect l="l" t="t" r="r" b="b"/>
            <a:pathLst>
              <a:path w="18295550" h="10292420">
                <a:moveTo>
                  <a:pt x="0" y="0"/>
                </a:moveTo>
                <a:lnTo>
                  <a:pt x="18295550" y="0"/>
                </a:lnTo>
                <a:lnTo>
                  <a:pt x="18295550" y="10292420"/>
                </a:lnTo>
                <a:lnTo>
                  <a:pt x="0" y="1029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20" b="-779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0275" y="2856994"/>
            <a:ext cx="12475001" cy="4725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23"/>
              </a:lnSpc>
              <a:spcBef>
                <a:spcPct val="0"/>
              </a:spcBef>
            </a:pPr>
            <a:r>
              <a:rPr lang="en-US" sz="8026" b="1" spc="-401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Описание: Сравнение затрат на программу и экономии от сокращения воздействия на окружающую среду.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5550" cy="10292420"/>
          </a:xfrm>
          <a:custGeom>
            <a:avLst/>
            <a:gdLst/>
            <a:ahLst/>
            <a:cxnLst/>
            <a:rect l="l" t="t" r="r" b="b"/>
            <a:pathLst>
              <a:path w="18295550" h="10292420">
                <a:moveTo>
                  <a:pt x="0" y="0"/>
                </a:moveTo>
                <a:lnTo>
                  <a:pt x="18295550" y="0"/>
                </a:lnTo>
                <a:lnTo>
                  <a:pt x="18295550" y="10292420"/>
                </a:lnTo>
                <a:lnTo>
                  <a:pt x="0" y="1029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20" b="-779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06500" y="3662514"/>
            <a:ext cx="12475001" cy="4634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98"/>
              </a:lnSpc>
              <a:spcBef>
                <a:spcPct val="0"/>
              </a:spcBef>
            </a:pPr>
            <a:r>
              <a:rPr lang="en-US" sz="7887" b="1" spc="-394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Результаты: NPV программы составил $500,000, что подтвердило ее экономическую целесообразность.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5550" cy="10292420"/>
          </a:xfrm>
          <a:custGeom>
            <a:avLst/>
            <a:gdLst/>
            <a:ahLst/>
            <a:cxnLst/>
            <a:rect l="l" t="t" r="r" b="b"/>
            <a:pathLst>
              <a:path w="18295550" h="10292420">
                <a:moveTo>
                  <a:pt x="0" y="0"/>
                </a:moveTo>
                <a:lnTo>
                  <a:pt x="18295550" y="0"/>
                </a:lnTo>
                <a:lnTo>
                  <a:pt x="18295550" y="10292420"/>
                </a:lnTo>
                <a:lnTo>
                  <a:pt x="0" y="1029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20" b="-779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0275" y="4493748"/>
            <a:ext cx="12475001" cy="4716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21"/>
              </a:lnSpc>
              <a:spcBef>
                <a:spcPct val="0"/>
              </a:spcBef>
            </a:pPr>
            <a:r>
              <a:rPr lang="en-US" sz="5801" b="1" spc="-290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В ходе изучения экономической эффективности прогнозирования и программирования научных исследований было выявлено, что эти процессы являются критически важными для достижения успешных результатов в научной деятельности.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10275" y="1746894"/>
            <a:ext cx="11009600" cy="1158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2"/>
              </a:lnSpc>
              <a:spcBef>
                <a:spcPct val="0"/>
              </a:spcBef>
            </a:pPr>
            <a:r>
              <a:rPr lang="en-US" sz="6095" b="1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Заключение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314910" y="5143500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3" y="0"/>
                </a:moveTo>
                <a:lnTo>
                  <a:pt x="0" y="0"/>
                </a:lnTo>
                <a:lnTo>
                  <a:pt x="0" y="11715241"/>
                </a:lnTo>
                <a:lnTo>
                  <a:pt x="11374433" y="11715241"/>
                </a:lnTo>
                <a:lnTo>
                  <a:pt x="11374433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899333" flipH="1">
            <a:off x="-3269562" y="-4828920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4" y="0"/>
                </a:moveTo>
                <a:lnTo>
                  <a:pt x="0" y="0"/>
                </a:lnTo>
                <a:lnTo>
                  <a:pt x="0" y="11715240"/>
                </a:lnTo>
                <a:lnTo>
                  <a:pt x="11374434" y="11715240"/>
                </a:lnTo>
                <a:lnTo>
                  <a:pt x="11374434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067800" y="3322233"/>
            <a:ext cx="6977823" cy="5713349"/>
            <a:chOff x="0" y="0"/>
            <a:chExt cx="9303763" cy="7617798"/>
          </a:xfrm>
        </p:grpSpPr>
        <p:sp>
          <p:nvSpPr>
            <p:cNvPr id="5" name="TextBox 5"/>
            <p:cNvSpPr txBox="1"/>
            <p:nvPr/>
          </p:nvSpPr>
          <p:spPr>
            <a:xfrm>
              <a:off x="0" y="2034032"/>
              <a:ext cx="7987175" cy="5583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25526" lvl="2" indent="-341842" algn="l">
                <a:lnSpc>
                  <a:spcPts val="3325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37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Позволяет не только оптимизировать затраты, но и повышать качество исследований.</a:t>
              </a:r>
            </a:p>
            <a:p>
              <a:pPr marL="1025526" lvl="2" indent="-341842" algn="l">
                <a:lnSpc>
                  <a:spcPts val="3325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375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Правильное применение методов прогнозирования и программирования существенно снижает риски и увеличивает вероятность успешного завершения проектов.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5250"/>
              <a:ext cx="9303763" cy="1683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516"/>
                </a:lnSpc>
                <a:spcBef>
                  <a:spcPct val="0"/>
                </a:spcBef>
              </a:pPr>
              <a:r>
                <a:rPr lang="en-US" sz="5018" b="1" spc="-250">
                  <a:solidFill>
                    <a:srgbClr val="000000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Экономическая эффективность: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314910" y="5143500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3" y="0"/>
                </a:moveTo>
                <a:lnTo>
                  <a:pt x="0" y="0"/>
                </a:lnTo>
                <a:lnTo>
                  <a:pt x="0" y="11715241"/>
                </a:lnTo>
                <a:lnTo>
                  <a:pt x="11374433" y="11715241"/>
                </a:lnTo>
                <a:lnTo>
                  <a:pt x="11374433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899333" flipH="1">
            <a:off x="-3269562" y="-4828920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4" y="0"/>
                </a:moveTo>
                <a:lnTo>
                  <a:pt x="0" y="0"/>
                </a:lnTo>
                <a:lnTo>
                  <a:pt x="0" y="11715240"/>
                </a:lnTo>
                <a:lnTo>
                  <a:pt x="11374434" y="11715240"/>
                </a:lnTo>
                <a:lnTo>
                  <a:pt x="11374434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067800" y="3322233"/>
            <a:ext cx="6977823" cy="3385360"/>
            <a:chOff x="0" y="0"/>
            <a:chExt cx="9303763" cy="4513813"/>
          </a:xfrm>
        </p:grpSpPr>
        <p:sp>
          <p:nvSpPr>
            <p:cNvPr id="5" name="TextBox 5"/>
            <p:cNvSpPr txBox="1"/>
            <p:nvPr/>
          </p:nvSpPr>
          <p:spPr>
            <a:xfrm>
              <a:off x="0" y="2185480"/>
              <a:ext cx="7987175" cy="2328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00"/>
                </a:lnSpc>
                <a:spcBef>
                  <a:spcPct val="0"/>
                </a:spcBef>
              </a:pPr>
              <a:r>
                <a:rPr lang="en-US" sz="25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Эффективное планирование и организация исследований помогают лучше распределять ресурсы и достигать поставленных целей.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9303763" cy="1844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49"/>
                </a:lnSpc>
                <a:spcBef>
                  <a:spcPct val="0"/>
                </a:spcBef>
              </a:pPr>
              <a:r>
                <a:rPr lang="en-US" sz="5499" b="1" spc="-274">
                  <a:solidFill>
                    <a:srgbClr val="000000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Роль организации и планирования: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-2616779" y="-2614644"/>
            <a:ext cx="8611179" cy="8869192"/>
          </a:xfrm>
          <a:custGeom>
            <a:avLst/>
            <a:gdLst/>
            <a:ahLst/>
            <a:cxnLst/>
            <a:rect l="l" t="t" r="r" b="b"/>
            <a:pathLst>
              <a:path w="8611179" h="8869192">
                <a:moveTo>
                  <a:pt x="8611179" y="0"/>
                </a:moveTo>
                <a:lnTo>
                  <a:pt x="0" y="0"/>
                </a:lnTo>
                <a:lnTo>
                  <a:pt x="0" y="8869192"/>
                </a:lnTo>
                <a:lnTo>
                  <a:pt x="8611179" y="8869192"/>
                </a:lnTo>
                <a:lnTo>
                  <a:pt x="8611179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84300" y="1560497"/>
            <a:ext cx="476250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9"/>
              </a:lnSpc>
            </a:pPr>
            <a:r>
              <a:rPr lang="en-US" sz="5499" b="1" spc="-274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Рекомендации: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04900" y="5092498"/>
            <a:ext cx="5041900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000" b="1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Инвестировать в обучение сотрудников современным методам анализа и управления проектами.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25485" y="5092498"/>
            <a:ext cx="5275131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000" b="1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Использовать качественные и количественные методы прогнозирования для принятия обоснованных решений.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81615" y="5048250"/>
            <a:ext cx="5275131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000" b="1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Регулярно оценивать эффективность проводимых исследований и корректировать стратегии.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5550" cy="10292420"/>
          </a:xfrm>
          <a:custGeom>
            <a:avLst/>
            <a:gdLst/>
            <a:ahLst/>
            <a:cxnLst/>
            <a:rect l="l" t="t" r="r" b="b"/>
            <a:pathLst>
              <a:path w="18295550" h="10292420">
                <a:moveTo>
                  <a:pt x="0" y="0"/>
                </a:moveTo>
                <a:lnTo>
                  <a:pt x="18295550" y="0"/>
                </a:lnTo>
                <a:lnTo>
                  <a:pt x="18295550" y="10292420"/>
                </a:lnTo>
                <a:lnTo>
                  <a:pt x="0" y="1029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20" b="-779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0275" y="2906792"/>
            <a:ext cx="12475001" cy="457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6"/>
              </a:lnSpc>
              <a:spcBef>
                <a:spcPct val="0"/>
              </a:spcBef>
            </a:pPr>
            <a:r>
              <a:rPr lang="en-US" sz="5662" b="1" spc="-283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В заключение, интеграция системного подхода к прогнозированию и программированию в научные исследования позволит существенно повысить их экономическую эффективность и социальную значимость.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3767" flipH="1">
            <a:off x="-1013477" y="4794268"/>
            <a:ext cx="9552070" cy="9838274"/>
          </a:xfrm>
          <a:custGeom>
            <a:avLst/>
            <a:gdLst/>
            <a:ahLst/>
            <a:cxnLst/>
            <a:rect l="l" t="t" r="r" b="b"/>
            <a:pathLst>
              <a:path w="9552070" h="9838274">
                <a:moveTo>
                  <a:pt x="9552069" y="0"/>
                </a:moveTo>
                <a:lnTo>
                  <a:pt x="0" y="0"/>
                </a:lnTo>
                <a:lnTo>
                  <a:pt x="0" y="9838274"/>
                </a:lnTo>
                <a:lnTo>
                  <a:pt x="9552069" y="9838274"/>
                </a:lnTo>
                <a:lnTo>
                  <a:pt x="9552069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0" y="2479675"/>
            <a:ext cx="7548032" cy="6409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2522" lvl="1" indent="-246261" algn="l">
              <a:lnSpc>
                <a:spcPts val="3193"/>
              </a:lnSpc>
              <a:buAutoNum type="arabicPeriod"/>
            </a:pPr>
            <a:r>
              <a:rPr lang="en-US" sz="228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Джонс, С. (2020). Прогнозирование и планирование в научных исследованиях. Научный журнал, 45(3), 123-135.</a:t>
            </a:r>
          </a:p>
          <a:p>
            <a:pPr marL="492522" lvl="1" indent="-246261" algn="l">
              <a:lnSpc>
                <a:spcPts val="3193"/>
              </a:lnSpc>
              <a:buAutoNum type="arabicPeriod"/>
            </a:pPr>
            <a:r>
              <a:rPr lang="en-US" sz="228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Петрова, А. (2019). Экономическая эффективность научных исследований: методы и подходы. Экономика и управление, 12(4), 45-58.</a:t>
            </a:r>
          </a:p>
          <a:p>
            <a:pPr marL="492522" lvl="1" indent="-246261" algn="l">
              <a:lnSpc>
                <a:spcPts val="3193"/>
              </a:lnSpc>
              <a:buAutoNum type="arabicPeriod"/>
            </a:pPr>
            <a:r>
              <a:rPr lang="en-US" sz="228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Смирнов, И. (2021). Методы оценки ROI в научных проектах. Журнал финансовых исследований, 30(2), 98-110.</a:t>
            </a:r>
          </a:p>
          <a:p>
            <a:pPr marL="492522" lvl="1" indent="-246261" algn="l">
              <a:lnSpc>
                <a:spcPts val="3193"/>
              </a:lnSpc>
              <a:buAutoNum type="arabicPeriod"/>
            </a:pPr>
            <a:r>
              <a:rPr lang="en-US" sz="228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Васильева, Н. (2022). Роль программирования в эффективном управлении исследовательскими проектами. Журнал управления проектами, 15(1), 67-79.</a:t>
            </a:r>
          </a:p>
          <a:p>
            <a:pPr marL="492522" lvl="1" indent="-246261" algn="l">
              <a:lnSpc>
                <a:spcPts val="3193"/>
              </a:lnSpc>
              <a:buAutoNum type="arabicPeriod"/>
            </a:pPr>
            <a:r>
              <a:rPr lang="en-US" sz="2281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Кузнецов, В. (2023). Применение анализа временных рядов в научных исследованиях. Научно-методический вестник, 28(6), 32-40.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84300" y="2632075"/>
            <a:ext cx="6299200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9"/>
              </a:lnSpc>
              <a:spcBef>
                <a:spcPct val="0"/>
              </a:spcBef>
            </a:pPr>
            <a:r>
              <a:rPr lang="en-US" sz="5499" b="1" spc="-274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Список литературы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5550" cy="10292420"/>
          </a:xfrm>
          <a:custGeom>
            <a:avLst/>
            <a:gdLst/>
            <a:ahLst/>
            <a:cxnLst/>
            <a:rect l="l" t="t" r="r" b="b"/>
            <a:pathLst>
              <a:path w="18295550" h="10292420">
                <a:moveTo>
                  <a:pt x="0" y="0"/>
                </a:moveTo>
                <a:lnTo>
                  <a:pt x="18295550" y="0"/>
                </a:lnTo>
                <a:lnTo>
                  <a:pt x="18295550" y="10292420"/>
                </a:lnTo>
                <a:lnTo>
                  <a:pt x="0" y="1029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20" b="-779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0275" y="4569948"/>
            <a:ext cx="12475001" cy="246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9999" b="1" spc="-499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5550" cy="10292420"/>
          </a:xfrm>
          <a:custGeom>
            <a:avLst/>
            <a:gdLst/>
            <a:ahLst/>
            <a:cxnLst/>
            <a:rect l="l" t="t" r="r" b="b"/>
            <a:pathLst>
              <a:path w="18295550" h="10292420">
                <a:moveTo>
                  <a:pt x="0" y="0"/>
                </a:moveTo>
                <a:lnTo>
                  <a:pt x="18295550" y="0"/>
                </a:lnTo>
                <a:lnTo>
                  <a:pt x="18295550" y="10292420"/>
                </a:lnTo>
                <a:lnTo>
                  <a:pt x="0" y="1029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20" b="-779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0275" y="4569948"/>
            <a:ext cx="12475001" cy="246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9999" b="1" spc="-499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2. Теоретические основы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1993992" y="4229355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3" y="0"/>
                </a:moveTo>
                <a:lnTo>
                  <a:pt x="0" y="0"/>
                </a:lnTo>
                <a:lnTo>
                  <a:pt x="0" y="11715240"/>
                </a:lnTo>
                <a:lnTo>
                  <a:pt x="11374433" y="11715240"/>
                </a:lnTo>
                <a:lnTo>
                  <a:pt x="11374433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899333" flipH="1">
            <a:off x="-4658517" y="-5936486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4" y="0"/>
                </a:moveTo>
                <a:lnTo>
                  <a:pt x="0" y="0"/>
                </a:lnTo>
                <a:lnTo>
                  <a:pt x="0" y="11715241"/>
                </a:lnTo>
                <a:lnTo>
                  <a:pt x="11374434" y="11715241"/>
                </a:lnTo>
                <a:lnTo>
                  <a:pt x="11374434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067800" y="3324480"/>
            <a:ext cx="6977823" cy="307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Процесс прогнозирования включает: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Сбор и анализ данных.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Оценка возможных сценариев.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Формирование рекомендаций для принятия решений.</a:t>
            </a:r>
          </a:p>
          <a:p>
            <a:pPr marL="539751" lvl="1" indent="-269876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Типы прогнозов: краткосрочные, среднесрочные, долгосрочные.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45898" y="3486405"/>
            <a:ext cx="6977823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9"/>
              </a:lnSpc>
              <a:spcBef>
                <a:spcPct val="0"/>
              </a:spcBef>
            </a:pPr>
            <a:r>
              <a:rPr lang="en-US" sz="5499" b="1" spc="-274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Понятие прогнозирования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3767" flipH="1">
            <a:off x="-1013477" y="4794268"/>
            <a:ext cx="9552070" cy="9838274"/>
          </a:xfrm>
          <a:custGeom>
            <a:avLst/>
            <a:gdLst/>
            <a:ahLst/>
            <a:cxnLst/>
            <a:rect l="l" t="t" r="r" b="b"/>
            <a:pathLst>
              <a:path w="9552070" h="9838274">
                <a:moveTo>
                  <a:pt x="9552069" y="0"/>
                </a:moveTo>
                <a:lnTo>
                  <a:pt x="0" y="0"/>
                </a:lnTo>
                <a:lnTo>
                  <a:pt x="0" y="9838274"/>
                </a:lnTo>
                <a:lnTo>
                  <a:pt x="9552069" y="9838274"/>
                </a:lnTo>
                <a:lnTo>
                  <a:pt x="9552069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0" y="2470150"/>
            <a:ext cx="7548032" cy="351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Этапы программирования: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Определение цели исследования.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Выбор методов и инструментов.</a:t>
            </a:r>
          </a:p>
          <a:p>
            <a:pPr marL="1079502" lvl="2" indent="-359834" algn="l">
              <a:lnSpc>
                <a:spcPts val="3500"/>
              </a:lnSpc>
              <a:buFont typeface="Arial"/>
              <a:buChar char="⚬"/>
            </a:pPr>
            <a:r>
              <a:rPr lang="en-US" sz="2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Определение бюджета и сроков.</a:t>
            </a:r>
          </a:p>
          <a:p>
            <a:pPr marL="539751" lvl="1" indent="-269876" algn="l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000000"/>
                </a:solidFill>
                <a:latin typeface="Telegraf"/>
                <a:ea typeface="Telegraf"/>
                <a:cs typeface="Telegraf"/>
                <a:sym typeface="Telegraf"/>
              </a:rPr>
              <a:t>Важность четкой формулировки задач: Сформулированные задачи позволяют лучше управлять проектом и распределять ресурсы.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84300" y="2593975"/>
            <a:ext cx="6299200" cy="819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40"/>
              </a:lnSpc>
              <a:spcBef>
                <a:spcPct val="0"/>
              </a:spcBef>
            </a:pPr>
            <a:r>
              <a:rPr lang="en-US" sz="3267" b="1" spc="-163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Программирование научных исследований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3767" flipH="1">
            <a:off x="-1253337" y="4694891"/>
            <a:ext cx="8081378" cy="8323517"/>
          </a:xfrm>
          <a:custGeom>
            <a:avLst/>
            <a:gdLst/>
            <a:ahLst/>
            <a:cxnLst/>
            <a:rect l="l" t="t" r="r" b="b"/>
            <a:pathLst>
              <a:path w="8081378" h="8323517">
                <a:moveTo>
                  <a:pt x="8081379" y="0"/>
                </a:moveTo>
                <a:lnTo>
                  <a:pt x="0" y="0"/>
                </a:lnTo>
                <a:lnTo>
                  <a:pt x="0" y="8323517"/>
                </a:lnTo>
                <a:lnTo>
                  <a:pt x="8081379" y="8323517"/>
                </a:lnTo>
                <a:lnTo>
                  <a:pt x="8081379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84300" y="2438651"/>
            <a:ext cx="14565458" cy="3879795"/>
            <a:chOff x="0" y="0"/>
            <a:chExt cx="19420611" cy="5173060"/>
          </a:xfrm>
        </p:grpSpPr>
        <p:sp>
          <p:nvSpPr>
            <p:cNvPr id="4" name="TextBox 4"/>
            <p:cNvSpPr txBox="1"/>
            <p:nvPr/>
          </p:nvSpPr>
          <p:spPr>
            <a:xfrm>
              <a:off x="0" y="3419401"/>
              <a:ext cx="19420611" cy="1753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619248" lvl="3" indent="-404812" algn="l">
                <a:lnSpc>
                  <a:spcPts val="3499"/>
                </a:lnSpc>
                <a:buFont typeface="Arial"/>
                <a:buChar char="￭"/>
              </a:pPr>
              <a:r>
                <a:rPr lang="en-US" sz="24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Оптимизацию бюджета.</a:t>
              </a:r>
            </a:p>
            <a:p>
              <a:pPr marL="1619248" lvl="3" indent="-404812" algn="l">
                <a:lnSpc>
                  <a:spcPts val="3499"/>
                </a:lnSpc>
                <a:buFont typeface="Arial"/>
                <a:buChar char="￭"/>
              </a:pPr>
              <a:r>
                <a:rPr lang="en-US" sz="24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Снижение рисков.</a:t>
              </a:r>
            </a:p>
            <a:p>
              <a:pPr marL="1619248" lvl="3" indent="-404812" algn="l">
                <a:lnSpc>
                  <a:spcPts val="3499"/>
                </a:lnSpc>
                <a:buFont typeface="Arial"/>
                <a:buChar char="￭"/>
              </a:pPr>
              <a:r>
                <a:rPr lang="en-US" sz="2499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Улучшение качества исследований через правильное планирование.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5725"/>
              <a:ext cx="18342038" cy="1844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49"/>
                </a:lnSpc>
                <a:spcBef>
                  <a:spcPct val="0"/>
                </a:spcBef>
              </a:pPr>
              <a:r>
                <a:rPr lang="en-US" sz="5499" b="1" spc="-274">
                  <a:solidFill>
                    <a:srgbClr val="000000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Связь между прогнозированием и эффективностью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63444"/>
              <a:ext cx="9303763" cy="466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49"/>
                </a:lnSpc>
                <a:spcBef>
                  <a:spcPct val="0"/>
                </a:spcBef>
              </a:pPr>
              <a:r>
                <a:rPr lang="en-US" sz="2499" b="1" spc="-124">
                  <a:solidFill>
                    <a:srgbClr val="000000"/>
                  </a:solidFill>
                  <a:latin typeface="Telegraf Bold"/>
                  <a:ea typeface="Telegraf Bold"/>
                  <a:cs typeface="Telegraf Bold"/>
                  <a:sym typeface="Telegraf Bold"/>
                </a:rPr>
                <a:t>Прогнозирование влияет на: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C6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-2616779" y="-2614644"/>
            <a:ext cx="8611179" cy="8869192"/>
          </a:xfrm>
          <a:custGeom>
            <a:avLst/>
            <a:gdLst/>
            <a:ahLst/>
            <a:cxnLst/>
            <a:rect l="l" t="t" r="r" b="b"/>
            <a:pathLst>
              <a:path w="8611179" h="8869192">
                <a:moveTo>
                  <a:pt x="8611179" y="0"/>
                </a:moveTo>
                <a:lnTo>
                  <a:pt x="0" y="0"/>
                </a:lnTo>
                <a:lnTo>
                  <a:pt x="0" y="8869192"/>
                </a:lnTo>
                <a:lnTo>
                  <a:pt x="8611179" y="8869192"/>
                </a:lnTo>
                <a:lnTo>
                  <a:pt x="8611179" y="0"/>
                </a:lnTo>
                <a:close/>
              </a:path>
            </a:pathLst>
          </a:custGeom>
          <a:blipFill>
            <a:blip r:embed="rId2">
              <a:alphaModFix amt="71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84300" y="1560497"/>
            <a:ext cx="4762500" cy="13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949"/>
              </a:lnSpc>
            </a:pPr>
            <a:r>
              <a:rPr lang="en-US" sz="5499" b="1" spc="-274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Основные термины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04900" y="5092498"/>
            <a:ext cx="5041900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000" b="1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ROI (возврат на инвестиции): Измеряет прибыль от инвестиций.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25485" y="5092498"/>
            <a:ext cx="5275131" cy="116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000" b="1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NPV (чистая приведенная стоимость): Разница между приведенной стоимостью доходов и затрат.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81615" y="5048250"/>
            <a:ext cx="5275131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0"/>
              </a:lnSpc>
            </a:pPr>
            <a:r>
              <a:rPr lang="en-US" sz="2000" b="1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IRR (внутренняя норма доходности): Процент, при котором NPV равна нулю.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95550" cy="10292420"/>
          </a:xfrm>
          <a:custGeom>
            <a:avLst/>
            <a:gdLst/>
            <a:ahLst/>
            <a:cxnLst/>
            <a:rect l="l" t="t" r="r" b="b"/>
            <a:pathLst>
              <a:path w="18295550" h="10292420">
                <a:moveTo>
                  <a:pt x="0" y="0"/>
                </a:moveTo>
                <a:lnTo>
                  <a:pt x="18295550" y="0"/>
                </a:lnTo>
                <a:lnTo>
                  <a:pt x="18295550" y="10292420"/>
                </a:lnTo>
                <a:lnTo>
                  <a:pt x="0" y="102924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20" b="-779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0275" y="4569948"/>
            <a:ext cx="12475001" cy="2466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  <a:spcBef>
                <a:spcPct val="0"/>
              </a:spcBef>
            </a:pPr>
            <a:r>
              <a:rPr lang="en-US" sz="9999" b="1" spc="-499">
                <a:solidFill>
                  <a:srgbClr val="000000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3. Методы прогнозирования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2314910" y="5143500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3" y="0"/>
                </a:moveTo>
                <a:lnTo>
                  <a:pt x="0" y="0"/>
                </a:lnTo>
                <a:lnTo>
                  <a:pt x="0" y="11715241"/>
                </a:lnTo>
                <a:lnTo>
                  <a:pt x="11374433" y="11715241"/>
                </a:lnTo>
                <a:lnTo>
                  <a:pt x="11374433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7899333" flipH="1">
            <a:off x="-3269562" y="-4828920"/>
            <a:ext cx="11374434" cy="11715241"/>
          </a:xfrm>
          <a:custGeom>
            <a:avLst/>
            <a:gdLst/>
            <a:ahLst/>
            <a:cxnLst/>
            <a:rect l="l" t="t" r="r" b="b"/>
            <a:pathLst>
              <a:path w="11374434" h="11715241">
                <a:moveTo>
                  <a:pt x="11374434" y="0"/>
                </a:moveTo>
                <a:lnTo>
                  <a:pt x="0" y="0"/>
                </a:lnTo>
                <a:lnTo>
                  <a:pt x="0" y="11715240"/>
                </a:lnTo>
                <a:lnTo>
                  <a:pt x="11374434" y="11715240"/>
                </a:lnTo>
                <a:lnTo>
                  <a:pt x="11374434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067800" y="3322233"/>
            <a:ext cx="6977823" cy="5576110"/>
            <a:chOff x="0" y="0"/>
            <a:chExt cx="9303763" cy="7434813"/>
          </a:xfrm>
        </p:grpSpPr>
        <p:sp>
          <p:nvSpPr>
            <p:cNvPr id="5" name="TextBox 5"/>
            <p:cNvSpPr txBox="1"/>
            <p:nvPr/>
          </p:nvSpPr>
          <p:spPr>
            <a:xfrm>
              <a:off x="0" y="2185480"/>
              <a:ext cx="7987175" cy="52493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079502" lvl="2" indent="-359834" algn="l">
                <a:lnSpc>
                  <a:spcPts val="3500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5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Экспертные оценки: Использование мнений специалистов для предсказания результатов.</a:t>
              </a:r>
            </a:p>
            <a:p>
              <a:pPr marL="1079502" lvl="2" indent="-359834" algn="l">
                <a:lnSpc>
                  <a:spcPts val="3500"/>
                </a:lnSpc>
                <a:spcBef>
                  <a:spcPct val="0"/>
                </a:spcBef>
                <a:buFont typeface="Arial"/>
                <a:buChar char="⚬"/>
              </a:pPr>
              <a:r>
                <a:rPr lang="en-US" sz="2500">
                  <a:solidFill>
                    <a:srgbClr val="000000"/>
                  </a:solidFill>
                  <a:latin typeface="Telegraf"/>
                  <a:ea typeface="Telegraf"/>
                  <a:cs typeface="Telegraf"/>
                  <a:sym typeface="Telegraf"/>
                </a:rPr>
                <a:t>Метод Дельфи: Сбор анонимных мнений экспертов с последующей обратной связью для достижения консенсуса.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5725"/>
              <a:ext cx="9303763" cy="1844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49"/>
                </a:lnSpc>
                <a:spcBef>
                  <a:spcPct val="0"/>
                </a:spcBef>
              </a:pPr>
              <a:r>
                <a:rPr lang="en-US" sz="5499" b="1" spc="-274">
                  <a:solidFill>
                    <a:srgbClr val="000000"/>
                  </a:solidFill>
                  <a:latin typeface="Telegraf Medium"/>
                  <a:ea typeface="Telegraf Medium"/>
                  <a:cs typeface="Telegraf Medium"/>
                  <a:sym typeface="Telegraf Medium"/>
                </a:rPr>
                <a:t>Качественные методы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Произвольный</PresentationFormat>
  <Paragraphs>100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Telegraf Medium</vt:lpstr>
      <vt:lpstr>Telegraf Bold</vt:lpstr>
      <vt:lpstr>Telegraf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Введение (2 слайда) — Презентация</dc:title>
  <dc:creator>acer</dc:creator>
  <cp:lastModifiedBy>acer</cp:lastModifiedBy>
  <cp:revision>2</cp:revision>
  <dcterms:created xsi:type="dcterms:W3CDTF">2006-08-16T00:00:00Z</dcterms:created>
  <dcterms:modified xsi:type="dcterms:W3CDTF">2024-10-22T19:43:45Z</dcterms:modified>
  <dc:identifier>DAGUU5fYIm8</dc:identifier>
</cp:coreProperties>
</file>