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4630400" cy="8229600"/>
  <p:notesSz cx="8229600" cy="146304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7" d="100"/>
          <a:sy n="107" d="100"/>
        </p:scale>
        <p:origin x="4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3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3107056" y="3017521"/>
            <a:ext cx="10698479" cy="2715337"/>
          </a:xfrm>
        </p:spPr>
        <p:txBody>
          <a:bodyPr anchor="b">
            <a:normAutofit/>
          </a:bodyPr>
          <a:lstStyle>
            <a:lvl1pPr>
              <a:defRPr sz="6480"/>
            </a:lvl1pPr>
          </a:lstStyle>
          <a:p>
            <a:r>
              <a:rPr lang="ru-RU"/>
              <a:t>Образец заголовка</a:t>
            </a:r>
            <a:endParaRPr lang="en-US" dirty="0"/>
          </a:p>
        </p:txBody>
      </p:sp>
      <p:sp>
        <p:nvSpPr>
          <p:cNvPr id="3" name="Subtitle 2"/>
          <p:cNvSpPr>
            <a:spLocks noGrp="1"/>
          </p:cNvSpPr>
          <p:nvPr>
            <p:ph type="subTitle" idx="1"/>
          </p:nvPr>
        </p:nvSpPr>
        <p:spPr>
          <a:xfrm>
            <a:off x="3107056" y="5732855"/>
            <a:ext cx="10698479" cy="1351540"/>
          </a:xfrm>
        </p:spPr>
        <p:txBody>
          <a:bodyPr anchor="t"/>
          <a:lstStyle>
            <a:lvl1pPr marL="0" indent="0" algn="l">
              <a:buNone/>
              <a:defRPr>
                <a:solidFill>
                  <a:schemeClr val="tx1">
                    <a:lumMod val="65000"/>
                    <a:lumOff val="3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D2B6DE6-BFD8-DC4E-935F-5E9B8F83AE5C}" type="datetimeFigureOut">
              <a:rPr lang="ru-KZ" smtClean="0"/>
              <a:t>23.10.2024</a:t>
            </a:fld>
            <a:endParaRPr lang="ru-KZ"/>
          </a:p>
        </p:txBody>
      </p:sp>
      <p:sp>
        <p:nvSpPr>
          <p:cNvPr id="5" name="Footer Placeholder 4"/>
          <p:cNvSpPr>
            <a:spLocks noGrp="1"/>
          </p:cNvSpPr>
          <p:nvPr>
            <p:ph type="ftr" sz="quarter" idx="11"/>
          </p:nvPr>
        </p:nvSpPr>
        <p:spPr/>
        <p:txBody>
          <a:bodyPr/>
          <a:lstStyle/>
          <a:p>
            <a:endParaRPr lang="ru-KZ"/>
          </a:p>
        </p:txBody>
      </p:sp>
      <p:sp>
        <p:nvSpPr>
          <p:cNvPr id="7" name="Freeform 6"/>
          <p:cNvSpPr/>
          <p:nvPr/>
        </p:nvSpPr>
        <p:spPr bwMode="auto">
          <a:xfrm>
            <a:off x="0" y="5188573"/>
            <a:ext cx="2093582" cy="934307"/>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638175" y="5435449"/>
            <a:ext cx="935720" cy="438150"/>
          </a:xfrm>
        </p:spPr>
        <p:txBody>
          <a:bodyPr/>
          <a:lstStyle/>
          <a:p>
            <a:fld id="{3447A4BE-4EC0-3A49-A059-0905D357710D}" type="slidenum">
              <a:rPr lang="ru-KZ" smtClean="0"/>
              <a:t>‹#›</a:t>
            </a:fld>
            <a:endParaRPr lang="ru-KZ"/>
          </a:p>
        </p:txBody>
      </p:sp>
    </p:spTree>
    <p:extLst>
      <p:ext uri="{BB962C8B-B14F-4D97-AF65-F5344CB8AC3E}">
        <p14:creationId xmlns:p14="http://schemas.microsoft.com/office/powerpoint/2010/main" val="348956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4">
            <a:extLst>
              <a:ext uri="{FF2B5EF4-FFF2-40B4-BE49-F238E27FC236}">
                <a16:creationId xmlns:a16="http://schemas.microsoft.com/office/drawing/2014/main" id="{460D84FC-884B-46AE-8D34-B5070AAC5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163" y="0"/>
            <a:ext cx="6417944" cy="819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C073270-D796-4557-9A88-0ED6563A9BCE}"/>
              </a:ext>
            </a:extLst>
          </p:cNvPr>
          <p:cNvSpPr txBox="1"/>
          <p:nvPr/>
        </p:nvSpPr>
        <p:spPr>
          <a:xfrm>
            <a:off x="3354229" y="509184"/>
            <a:ext cx="6964150" cy="387798"/>
          </a:xfrm>
          <a:prstGeom prst="rect">
            <a:avLst/>
          </a:prstGeom>
          <a:noFill/>
        </p:spPr>
        <p:txBody>
          <a:bodyPr wrap="none">
            <a:spAutoFit/>
          </a:bodyPr>
          <a:lstStyle/>
          <a:p>
            <a:pPr algn="ctr">
              <a:defRPr/>
            </a:pPr>
            <a:r>
              <a:rPr lang="ru-RU" sz="1920" i="1" dirty="0">
                <a:latin typeface="Times New Roman" pitchFamily="18" charset="0"/>
                <a:cs typeface="Times New Roman" pitchFamily="18" charset="0"/>
              </a:rPr>
              <a:t>АО «АЛМАТИНСКИЙ ТЕХНОЛОГИЧЕСКИЙ УНИВЕРСИТЕТ»</a:t>
            </a:r>
          </a:p>
        </p:txBody>
      </p:sp>
      <p:sp>
        <p:nvSpPr>
          <p:cNvPr id="7" name="TextBox 6">
            <a:extLst>
              <a:ext uri="{FF2B5EF4-FFF2-40B4-BE49-F238E27FC236}">
                <a16:creationId xmlns:a16="http://schemas.microsoft.com/office/drawing/2014/main" id="{12C7B259-F47A-475A-BCA2-0EC5F1B97819}"/>
              </a:ext>
            </a:extLst>
          </p:cNvPr>
          <p:cNvSpPr txBox="1"/>
          <p:nvPr/>
        </p:nvSpPr>
        <p:spPr>
          <a:xfrm>
            <a:off x="2743201" y="1371582"/>
            <a:ext cx="9117104" cy="1237262"/>
          </a:xfrm>
          <a:prstGeom prst="rect">
            <a:avLst/>
          </a:prstGeom>
          <a:noFill/>
        </p:spPr>
        <p:txBody>
          <a:bodyPr wrap="square">
            <a:spAutoFit/>
          </a:bodyPr>
          <a:lstStyle/>
          <a:p>
            <a:pPr algn="ctr">
              <a:defRPr/>
            </a:pPr>
            <a:r>
              <a:rPr lang="ru-RU" sz="1920" i="1" dirty="0">
                <a:latin typeface="Times New Roman" panose="02020603050405020304" pitchFamily="18" charset="0"/>
                <a:cs typeface="Times New Roman" panose="02020603050405020304" pitchFamily="18" charset="0"/>
              </a:rPr>
              <a:t>ФАКУЛЬТЕТ «ПИЩЕВЫХ ПРОИЗВОДСТВ»</a:t>
            </a:r>
          </a:p>
          <a:p>
            <a:pPr algn="ctr">
              <a:defRPr/>
            </a:pPr>
            <a:r>
              <a:rPr lang="ru-RU" sz="1920" i="1" dirty="0">
                <a:latin typeface="Times New Roman" panose="02020603050405020304" pitchFamily="18" charset="0"/>
                <a:cs typeface="Times New Roman" panose="02020603050405020304" pitchFamily="18" charset="0"/>
              </a:rPr>
              <a:t>КАФЕДРА «БЕЗОПАСНОСТЬ И КАЧЕСТВО ПИЩЕВЫХ ПРОДУКТОВ»</a:t>
            </a:r>
            <a:endParaRPr lang="en-US" sz="1920" i="1" dirty="0">
              <a:latin typeface="Times New Roman" panose="02020603050405020304" pitchFamily="18" charset="0"/>
              <a:cs typeface="Times New Roman" panose="02020603050405020304" pitchFamily="18" charset="0"/>
            </a:endParaRPr>
          </a:p>
          <a:p>
            <a:pPr algn="ctr">
              <a:defRPr/>
            </a:pPr>
            <a:r>
              <a:rPr lang="ru-RU" sz="1920" i="1" dirty="0">
                <a:latin typeface="Times New Roman" panose="02020603050405020304" pitchFamily="18" charset="0"/>
                <a:cs typeface="Times New Roman" panose="02020603050405020304" pitchFamily="18" charset="0"/>
              </a:rPr>
              <a:t>ДИСЦИПЛИНА «</a:t>
            </a:r>
            <a:r>
              <a:rPr lang="ru-RU" sz="1920" dirty="0">
                <a:latin typeface="Times New Roman" panose="02020603050405020304" pitchFamily="18" charset="0"/>
                <a:cs typeface="Times New Roman" panose="02020603050405020304" pitchFamily="18" charset="0"/>
              </a:rPr>
              <a:t>Организация и планирование научных исследований</a:t>
            </a:r>
            <a:r>
              <a:rPr lang="ru-RU" sz="1920" i="1" dirty="0">
                <a:latin typeface="Times New Roman" panose="02020603050405020304" pitchFamily="18" charset="0"/>
                <a:cs typeface="Times New Roman" panose="02020603050405020304" pitchFamily="18" charset="0"/>
              </a:rPr>
              <a:t>»</a:t>
            </a:r>
            <a:endParaRPr lang="en-US" sz="1920" i="1" dirty="0">
              <a:latin typeface="Times New Roman" panose="02020603050405020304" pitchFamily="18" charset="0"/>
              <a:cs typeface="Times New Roman" panose="02020603050405020304" pitchFamily="18" charset="0"/>
            </a:endParaRPr>
          </a:p>
          <a:p>
            <a:pPr algn="ctr">
              <a:defRPr/>
            </a:pPr>
            <a:endParaRPr lang="ru-RU" sz="168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8396C1-3E7C-4FD0-87E9-3AB9E54446EE}"/>
              </a:ext>
            </a:extLst>
          </p:cNvPr>
          <p:cNvSpPr txBox="1"/>
          <p:nvPr/>
        </p:nvSpPr>
        <p:spPr>
          <a:xfrm>
            <a:off x="3569664" y="3174433"/>
            <a:ext cx="9376996" cy="2086725"/>
          </a:xfrm>
          <a:prstGeom prst="rect">
            <a:avLst/>
          </a:prstGeom>
          <a:noFill/>
        </p:spPr>
        <p:txBody>
          <a:bodyPr wrap="square">
            <a:spAutoFit/>
          </a:bodyPr>
          <a:lstStyle/>
          <a:p>
            <a:pPr algn="ctr">
              <a:defRPr/>
            </a:pPr>
            <a:r>
              <a:rPr lang="ru-RU" sz="4320" i="1" dirty="0">
                <a:latin typeface="Times New Roman" panose="02020603050405020304" pitchFamily="18" charset="0"/>
                <a:cs typeface="Times New Roman" panose="02020603050405020304" pitchFamily="18" charset="0"/>
              </a:rPr>
              <a:t>Лекция 8.</a:t>
            </a:r>
          </a:p>
          <a:p>
            <a:pPr algn="ctr">
              <a:defRPr/>
            </a:pPr>
            <a:r>
              <a:rPr lang="ru-RU" sz="4320" i="1" dirty="0">
                <a:latin typeface="Times New Roman" panose="02020603050405020304" pitchFamily="18" charset="0"/>
                <a:cs typeface="Times New Roman" panose="02020603050405020304" pitchFamily="18" charset="0"/>
              </a:rPr>
              <a:t>Планирование научного исследования: цели и задачи</a:t>
            </a:r>
            <a:endParaRPr lang="ru-RU" sz="432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D7FB55-7606-45F5-B220-338F2FC977BE}"/>
              </a:ext>
            </a:extLst>
          </p:cNvPr>
          <p:cNvSpPr txBox="1"/>
          <p:nvPr/>
        </p:nvSpPr>
        <p:spPr>
          <a:xfrm>
            <a:off x="5287328" y="6026467"/>
            <a:ext cx="184731" cy="341632"/>
          </a:xfrm>
          <a:prstGeom prst="rect">
            <a:avLst/>
          </a:prstGeom>
          <a:noFill/>
        </p:spPr>
        <p:txBody>
          <a:bodyPr wrap="none">
            <a:spAutoFit/>
          </a:bodyPr>
          <a:lstStyle/>
          <a:p>
            <a:pPr>
              <a:defRPr/>
            </a:pPr>
            <a:endParaRPr lang="ru-RU" sz="1620" dirty="0">
              <a:solidFill>
                <a:prstClr val="black"/>
              </a:solidFill>
              <a:latin typeface="Calibri"/>
            </a:endParaRPr>
          </a:p>
        </p:txBody>
      </p:sp>
      <p:pic>
        <p:nvPicPr>
          <p:cNvPr id="11272" name="Рисунок 1">
            <a:extLst>
              <a:ext uri="{FF2B5EF4-FFF2-40B4-BE49-F238E27FC236}">
                <a16:creationId xmlns:a16="http://schemas.microsoft.com/office/drawing/2014/main" id="{81EEE1A1-00E9-4174-8400-0EC32EF128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68" y="5308888"/>
            <a:ext cx="2828945" cy="26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5514962" y="6086489"/>
            <a:ext cx="5486400" cy="1089529"/>
          </a:xfrm>
          <a:prstGeom prst="rect">
            <a:avLst/>
          </a:prstGeom>
        </p:spPr>
        <p:txBody>
          <a:bodyPr>
            <a:spAutoFit/>
          </a:bodyPr>
          <a:lstStyle/>
          <a:p>
            <a:pPr algn="ctr">
              <a:defRPr/>
            </a:pPr>
            <a:r>
              <a:rPr lang="en-US" sz="2160" i="1" dirty="0">
                <a:latin typeface="Times New Roman" pitchFamily="18" charset="0"/>
                <a:cs typeface="Times New Roman" pitchFamily="18" charset="0"/>
              </a:rPr>
              <a:t>PhD </a:t>
            </a:r>
            <a:r>
              <a:rPr lang="ru-RU" sz="2160" i="1" dirty="0">
                <a:latin typeface="Times New Roman" pitchFamily="18" charset="0"/>
                <a:cs typeface="Times New Roman" pitchFamily="18" charset="0"/>
              </a:rPr>
              <a:t>доктор, </a:t>
            </a:r>
            <a:r>
              <a:rPr lang="ru-RU" sz="2160" i="1" dirty="0" err="1">
                <a:latin typeface="Times New Roman" pitchFamily="18" charset="0"/>
                <a:cs typeface="Times New Roman" pitchFamily="18" charset="0"/>
              </a:rPr>
              <a:t>ассоц</a:t>
            </a:r>
            <a:r>
              <a:rPr lang="ru-RU" sz="2160" i="1" dirty="0">
                <a:latin typeface="Times New Roman" pitchFamily="18" charset="0"/>
                <a:cs typeface="Times New Roman" pitchFamily="18" charset="0"/>
              </a:rPr>
              <a:t> проф. кафедры </a:t>
            </a:r>
            <a:r>
              <a:rPr lang="ru-RU" sz="2160" i="1" dirty="0" err="1">
                <a:latin typeface="Times New Roman" pitchFamily="18" charset="0"/>
                <a:cs typeface="Times New Roman" pitchFamily="18" charset="0"/>
              </a:rPr>
              <a:t>БиКПП</a:t>
            </a:r>
            <a:r>
              <a:rPr lang="ru-RU" sz="2160" i="1" dirty="0">
                <a:latin typeface="Times New Roman" pitchFamily="18" charset="0"/>
                <a:cs typeface="Times New Roman" pitchFamily="18" charset="0"/>
              </a:rPr>
              <a:t> </a:t>
            </a:r>
          </a:p>
          <a:p>
            <a:pPr algn="ctr">
              <a:defRPr/>
            </a:pPr>
            <a:r>
              <a:rPr lang="ru-RU" sz="2160" i="1" dirty="0">
                <a:latin typeface="Times New Roman" pitchFamily="18" charset="0"/>
                <a:cs typeface="Times New Roman" pitchFamily="18" charset="0"/>
              </a:rPr>
              <a:t>Раб.тел.:8 (727) 396-71-33 (</a:t>
            </a:r>
            <a:r>
              <a:rPr lang="ru-RU" sz="2160" i="1" dirty="0" err="1">
                <a:latin typeface="Times New Roman" pitchFamily="18" charset="0"/>
                <a:cs typeface="Times New Roman" pitchFamily="18" charset="0"/>
              </a:rPr>
              <a:t>вн</a:t>
            </a:r>
            <a:r>
              <a:rPr lang="ru-RU" sz="2160" i="1" dirty="0">
                <a:latin typeface="Times New Roman" pitchFamily="18" charset="0"/>
                <a:cs typeface="Times New Roman" pitchFamily="18" charset="0"/>
              </a:rPr>
              <a:t>. 118)</a:t>
            </a:r>
          </a:p>
          <a:p>
            <a:pPr algn="ctr">
              <a:defRPr/>
            </a:pPr>
            <a:r>
              <a:rPr lang="ru-RU" sz="2160" i="1" dirty="0" err="1">
                <a:latin typeface="Times New Roman" pitchFamily="18" charset="0"/>
                <a:cs typeface="Times New Roman" pitchFamily="18" charset="0"/>
              </a:rPr>
              <a:t>эл.адрес</a:t>
            </a:r>
            <a:r>
              <a:rPr lang="ru-RU" sz="2160" i="1" dirty="0">
                <a:latin typeface="Times New Roman" pitchFamily="18" charset="0"/>
                <a:cs typeface="Times New Roman" pitchFamily="18" charset="0"/>
              </a:rPr>
              <a:t>: </a:t>
            </a:r>
            <a:r>
              <a:rPr lang="en-US" sz="2160" i="1" dirty="0">
                <a:latin typeface="Times New Roman" pitchFamily="18" charset="0"/>
                <a:cs typeface="Times New Roman" pitchFamily="18" charset="0"/>
              </a:rPr>
              <a:t>sanaazimova@mail.ru</a:t>
            </a:r>
            <a:endParaRPr lang="ru-RU" sz="2160" i="1"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52807" y="1065133"/>
            <a:ext cx="3873460" cy="464582"/>
          </a:xfrm>
          <a:prstGeom prst="rect">
            <a:avLst/>
          </a:prstGeom>
          <a:noFill/>
          <a:ln/>
        </p:spPr>
        <p:txBody>
          <a:bodyPr wrap="none" lIns="0" tIns="0" rIns="0" bIns="0" rtlCol="0" anchor="t"/>
          <a:lstStyle/>
          <a:p>
            <a:pPr marL="0" indent="0">
              <a:lnSpc>
                <a:spcPts val="3650"/>
              </a:lnSpc>
              <a:buNone/>
            </a:pPr>
            <a:r>
              <a:rPr lang="en-US" sz="2900" kern="0" spc="-5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Постановка проблемы</a:t>
            </a:r>
            <a:endParaRPr lang="en-US" sz="29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3264456" y="1845588"/>
            <a:ext cx="1338858" cy="895588"/>
          </a:xfrm>
          <a:prstGeom prst="rect">
            <a:avLst/>
          </a:prstGeom>
        </p:spPr>
      </p:pic>
      <p:sp>
        <p:nvSpPr>
          <p:cNvPr id="4" name="Text 1"/>
          <p:cNvSpPr/>
          <p:nvPr/>
        </p:nvSpPr>
        <p:spPr>
          <a:xfrm>
            <a:off x="3884414" y="2246114"/>
            <a:ext cx="98703" cy="315754"/>
          </a:xfrm>
          <a:prstGeom prst="rect">
            <a:avLst/>
          </a:prstGeom>
          <a:noFill/>
          <a:ln/>
        </p:spPr>
        <p:txBody>
          <a:bodyPr wrap="none" lIns="0" tIns="0" rIns="0" bIns="0" rtlCol="0" anchor="t"/>
          <a:lstStyle/>
          <a:p>
            <a:pPr marL="0" indent="0" algn="ctr">
              <a:lnSpc>
                <a:spcPts val="2450"/>
              </a:lnSpc>
              <a:buNone/>
            </a:pPr>
            <a:r>
              <a:rPr lang="en-US" sz="1550" kern="0" spc="-3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550" dirty="0">
              <a:latin typeface="Times New Roman" panose="02020603050405020304" pitchFamily="18" charset="0"/>
              <a:cs typeface="Times New Roman" panose="02020603050405020304" pitchFamily="18" charset="0"/>
            </a:endParaRPr>
          </a:p>
        </p:txBody>
      </p:sp>
      <p:sp>
        <p:nvSpPr>
          <p:cNvPr id="5" name="Text 2"/>
          <p:cNvSpPr/>
          <p:nvPr/>
        </p:nvSpPr>
        <p:spPr>
          <a:xfrm>
            <a:off x="4761190" y="2003465"/>
            <a:ext cx="1858447" cy="232291"/>
          </a:xfrm>
          <a:prstGeom prst="rect">
            <a:avLst/>
          </a:prstGeom>
          <a:noFill/>
          <a:ln/>
        </p:spPr>
        <p:txBody>
          <a:bodyPr wrap="none" lIns="0" tIns="0" rIns="0" bIns="0" rtlCol="0" anchor="t"/>
          <a:lstStyle/>
          <a:p>
            <a:pPr marL="0" indent="0" algn="l">
              <a:lnSpc>
                <a:spcPts val="1800"/>
              </a:lnSpc>
              <a:buNone/>
            </a:pPr>
            <a:r>
              <a:rPr lang="en-US" sz="1450" kern="0" spc="-2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Определение</a:t>
            </a:r>
            <a:endParaRPr lang="en-US" sz="1450" dirty="0">
              <a:latin typeface="Times New Roman" panose="02020603050405020304" pitchFamily="18" charset="0"/>
              <a:cs typeface="Times New Roman" panose="02020603050405020304" pitchFamily="18" charset="0"/>
            </a:endParaRPr>
          </a:p>
        </p:txBody>
      </p:sp>
      <p:sp>
        <p:nvSpPr>
          <p:cNvPr id="6" name="Text 3"/>
          <p:cNvSpPr/>
          <p:nvPr/>
        </p:nvSpPr>
        <p:spPr>
          <a:xfrm>
            <a:off x="4761190" y="2330529"/>
            <a:ext cx="7890986" cy="252770"/>
          </a:xfrm>
          <a:prstGeom prst="rect">
            <a:avLst/>
          </a:prstGeom>
          <a:noFill/>
          <a:ln/>
        </p:spPr>
        <p:txBody>
          <a:bodyPr wrap="none" lIns="0" tIns="0" rIns="0" bIns="0" rtlCol="0" anchor="t"/>
          <a:lstStyle/>
          <a:p>
            <a:pPr marL="0" indent="0" algn="l">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Первым шагом в научном исследовании является четкая постановка проблемы, которая требует изучения и решения.</a:t>
            </a:r>
            <a:endParaRPr lang="en-US" sz="1200" dirty="0">
              <a:latin typeface="Times New Roman" panose="02020603050405020304" pitchFamily="18" charset="0"/>
              <a:cs typeface="Times New Roman" panose="02020603050405020304" pitchFamily="18" charset="0"/>
            </a:endParaRPr>
          </a:p>
        </p:txBody>
      </p:sp>
      <p:sp>
        <p:nvSpPr>
          <p:cNvPr id="7" name="Shape 4"/>
          <p:cNvSpPr/>
          <p:nvPr/>
        </p:nvSpPr>
        <p:spPr>
          <a:xfrm>
            <a:off x="4642723" y="2751296"/>
            <a:ext cx="9395460" cy="11430"/>
          </a:xfrm>
          <a:prstGeom prst="roundRect">
            <a:avLst>
              <a:gd name="adj" fmla="val 580473"/>
            </a:avLst>
          </a:prstGeom>
          <a:solidFill>
            <a:srgbClr val="D6BADD"/>
          </a:solidFill>
          <a:ln/>
        </p:spPr>
      </p:sp>
      <p:pic>
        <p:nvPicPr>
          <p:cNvPr id="8" name="Image 1" descr="preencoded.png"/>
          <p:cNvPicPr>
            <a:picLocks noChangeAspect="1"/>
          </p:cNvPicPr>
          <p:nvPr/>
        </p:nvPicPr>
        <p:blipFill>
          <a:blip r:embed="rId4"/>
          <a:stretch>
            <a:fillRect/>
          </a:stretch>
        </p:blipFill>
        <p:spPr>
          <a:xfrm>
            <a:off x="2594967" y="2780586"/>
            <a:ext cx="2677835" cy="895588"/>
          </a:xfrm>
          <a:prstGeom prst="rect">
            <a:avLst/>
          </a:prstGeom>
        </p:spPr>
      </p:pic>
      <p:sp>
        <p:nvSpPr>
          <p:cNvPr id="9" name="Text 5"/>
          <p:cNvSpPr/>
          <p:nvPr/>
        </p:nvSpPr>
        <p:spPr>
          <a:xfrm>
            <a:off x="3884533" y="3070503"/>
            <a:ext cx="98703" cy="315754"/>
          </a:xfrm>
          <a:prstGeom prst="rect">
            <a:avLst/>
          </a:prstGeom>
          <a:noFill/>
          <a:ln/>
        </p:spPr>
        <p:txBody>
          <a:bodyPr wrap="none" lIns="0" tIns="0" rIns="0" bIns="0" rtlCol="0" anchor="t"/>
          <a:lstStyle/>
          <a:p>
            <a:pPr marL="0" indent="0" algn="ctr">
              <a:lnSpc>
                <a:spcPts val="2450"/>
              </a:lnSpc>
              <a:buNone/>
            </a:pPr>
            <a:r>
              <a:rPr lang="en-US" sz="1550" kern="0" spc="-3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550" dirty="0">
              <a:latin typeface="Times New Roman" panose="02020603050405020304" pitchFamily="18" charset="0"/>
              <a:cs typeface="Times New Roman" panose="02020603050405020304" pitchFamily="18" charset="0"/>
            </a:endParaRPr>
          </a:p>
        </p:txBody>
      </p:sp>
      <p:sp>
        <p:nvSpPr>
          <p:cNvPr id="10" name="Text 6"/>
          <p:cNvSpPr/>
          <p:nvPr/>
        </p:nvSpPr>
        <p:spPr>
          <a:xfrm>
            <a:off x="5430679" y="2938463"/>
            <a:ext cx="1858447" cy="232291"/>
          </a:xfrm>
          <a:prstGeom prst="rect">
            <a:avLst/>
          </a:prstGeom>
          <a:noFill/>
          <a:ln/>
        </p:spPr>
        <p:txBody>
          <a:bodyPr wrap="none" lIns="0" tIns="0" rIns="0" bIns="0" rtlCol="0" anchor="t"/>
          <a:lstStyle/>
          <a:p>
            <a:pPr marL="0" indent="0" algn="l">
              <a:lnSpc>
                <a:spcPts val="1800"/>
              </a:lnSpc>
              <a:buNone/>
            </a:pPr>
            <a:r>
              <a:rPr lang="en-US" sz="1450" kern="0" spc="-2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Актуальность</a:t>
            </a:r>
            <a:endParaRPr lang="en-US" sz="1450" dirty="0">
              <a:latin typeface="Times New Roman" panose="02020603050405020304" pitchFamily="18" charset="0"/>
              <a:cs typeface="Times New Roman" panose="02020603050405020304" pitchFamily="18" charset="0"/>
            </a:endParaRPr>
          </a:p>
        </p:txBody>
      </p:sp>
      <p:sp>
        <p:nvSpPr>
          <p:cNvPr id="11" name="Text 7"/>
          <p:cNvSpPr/>
          <p:nvPr/>
        </p:nvSpPr>
        <p:spPr>
          <a:xfrm>
            <a:off x="5430679" y="3265527"/>
            <a:ext cx="6781800" cy="252770"/>
          </a:xfrm>
          <a:prstGeom prst="rect">
            <a:avLst/>
          </a:prstGeom>
          <a:noFill/>
          <a:ln/>
        </p:spPr>
        <p:txBody>
          <a:bodyPr wrap="none" lIns="0" tIns="0" rIns="0" bIns="0" rtlCol="0" anchor="t"/>
          <a:lstStyle/>
          <a:p>
            <a:pPr marL="0" indent="0" algn="l">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Необходимо обосновать значимость и своевременность выбранной проблемы для науки и практики.</a:t>
            </a:r>
            <a:endParaRPr lang="en-US" sz="1200" dirty="0">
              <a:latin typeface="Times New Roman" panose="02020603050405020304" pitchFamily="18" charset="0"/>
              <a:cs typeface="Times New Roman" panose="02020603050405020304" pitchFamily="18" charset="0"/>
            </a:endParaRPr>
          </a:p>
        </p:txBody>
      </p:sp>
      <p:sp>
        <p:nvSpPr>
          <p:cNvPr id="12" name="Shape 8"/>
          <p:cNvSpPr/>
          <p:nvPr/>
        </p:nvSpPr>
        <p:spPr>
          <a:xfrm>
            <a:off x="5312212" y="3686294"/>
            <a:ext cx="8725972" cy="11430"/>
          </a:xfrm>
          <a:prstGeom prst="roundRect">
            <a:avLst>
              <a:gd name="adj" fmla="val 580473"/>
            </a:avLst>
          </a:prstGeom>
          <a:solidFill>
            <a:srgbClr val="D6BADD"/>
          </a:solidFill>
          <a:ln/>
        </p:spPr>
      </p:sp>
      <p:pic>
        <p:nvPicPr>
          <p:cNvPr id="13" name="Image 2" descr="preencoded.png"/>
          <p:cNvPicPr>
            <a:picLocks noChangeAspect="1"/>
          </p:cNvPicPr>
          <p:nvPr/>
        </p:nvPicPr>
        <p:blipFill>
          <a:blip r:embed="rId5"/>
          <a:stretch>
            <a:fillRect/>
          </a:stretch>
        </p:blipFill>
        <p:spPr>
          <a:xfrm>
            <a:off x="1925479" y="3715583"/>
            <a:ext cx="4016812" cy="895588"/>
          </a:xfrm>
          <a:prstGeom prst="rect">
            <a:avLst/>
          </a:prstGeom>
        </p:spPr>
      </p:pic>
      <p:sp>
        <p:nvSpPr>
          <p:cNvPr id="14" name="Text 9"/>
          <p:cNvSpPr/>
          <p:nvPr/>
        </p:nvSpPr>
        <p:spPr>
          <a:xfrm>
            <a:off x="3884533" y="4005501"/>
            <a:ext cx="98703" cy="315754"/>
          </a:xfrm>
          <a:prstGeom prst="rect">
            <a:avLst/>
          </a:prstGeom>
          <a:noFill/>
          <a:ln/>
        </p:spPr>
        <p:txBody>
          <a:bodyPr wrap="none" lIns="0" tIns="0" rIns="0" bIns="0" rtlCol="0" anchor="t"/>
          <a:lstStyle/>
          <a:p>
            <a:pPr marL="0" indent="0" algn="ctr">
              <a:lnSpc>
                <a:spcPts val="2450"/>
              </a:lnSpc>
              <a:buNone/>
            </a:pPr>
            <a:r>
              <a:rPr lang="en-US" sz="1550" kern="0" spc="-3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550" dirty="0">
              <a:latin typeface="Times New Roman" panose="02020603050405020304" pitchFamily="18" charset="0"/>
              <a:cs typeface="Times New Roman" panose="02020603050405020304" pitchFamily="18" charset="0"/>
            </a:endParaRPr>
          </a:p>
        </p:txBody>
      </p:sp>
      <p:sp>
        <p:nvSpPr>
          <p:cNvPr id="15" name="Text 10"/>
          <p:cNvSpPr/>
          <p:nvPr/>
        </p:nvSpPr>
        <p:spPr>
          <a:xfrm>
            <a:off x="6100167" y="3873460"/>
            <a:ext cx="1858447" cy="232291"/>
          </a:xfrm>
          <a:prstGeom prst="rect">
            <a:avLst/>
          </a:prstGeom>
          <a:noFill/>
          <a:ln/>
        </p:spPr>
        <p:txBody>
          <a:bodyPr wrap="none" lIns="0" tIns="0" rIns="0" bIns="0" rtlCol="0" anchor="t"/>
          <a:lstStyle/>
          <a:p>
            <a:pPr marL="0" indent="0" algn="l">
              <a:lnSpc>
                <a:spcPts val="1800"/>
              </a:lnSpc>
              <a:buNone/>
            </a:pPr>
            <a:r>
              <a:rPr lang="en-US" sz="1450" kern="0" spc="-2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Противоречия</a:t>
            </a:r>
            <a:endParaRPr lang="en-US" sz="1450" dirty="0">
              <a:latin typeface="Times New Roman" panose="02020603050405020304" pitchFamily="18" charset="0"/>
              <a:cs typeface="Times New Roman" panose="02020603050405020304" pitchFamily="18" charset="0"/>
            </a:endParaRPr>
          </a:p>
        </p:txBody>
      </p:sp>
      <p:sp>
        <p:nvSpPr>
          <p:cNvPr id="16" name="Text 11"/>
          <p:cNvSpPr/>
          <p:nvPr/>
        </p:nvSpPr>
        <p:spPr>
          <a:xfrm>
            <a:off x="6100167" y="4200525"/>
            <a:ext cx="6902291" cy="252770"/>
          </a:xfrm>
          <a:prstGeom prst="rect">
            <a:avLst/>
          </a:prstGeom>
          <a:noFill/>
          <a:ln/>
        </p:spPr>
        <p:txBody>
          <a:bodyPr wrap="none" lIns="0" tIns="0" rIns="0" bIns="0" rtlCol="0" anchor="t"/>
          <a:lstStyle/>
          <a:p>
            <a:pPr marL="0" indent="0" algn="l">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Определяются противоречивые или неизученные аспекты проблемы, которые предстоит исследовать.</a:t>
            </a:r>
            <a:endParaRPr lang="en-US" sz="1200" dirty="0">
              <a:latin typeface="Times New Roman" panose="02020603050405020304" pitchFamily="18" charset="0"/>
              <a:cs typeface="Times New Roman" panose="02020603050405020304" pitchFamily="18" charset="0"/>
            </a:endParaRPr>
          </a:p>
        </p:txBody>
      </p:sp>
      <p:sp>
        <p:nvSpPr>
          <p:cNvPr id="17" name="Shape 12"/>
          <p:cNvSpPr/>
          <p:nvPr/>
        </p:nvSpPr>
        <p:spPr>
          <a:xfrm>
            <a:off x="5981700" y="4621292"/>
            <a:ext cx="8056483" cy="11430"/>
          </a:xfrm>
          <a:prstGeom prst="roundRect">
            <a:avLst>
              <a:gd name="adj" fmla="val 580473"/>
            </a:avLst>
          </a:prstGeom>
          <a:solidFill>
            <a:srgbClr val="D6BADD"/>
          </a:solidFill>
          <a:ln/>
        </p:spPr>
      </p:sp>
      <p:pic>
        <p:nvPicPr>
          <p:cNvPr id="18" name="Image 3" descr="preencoded.png"/>
          <p:cNvPicPr>
            <a:picLocks noChangeAspect="1"/>
          </p:cNvPicPr>
          <p:nvPr/>
        </p:nvPicPr>
        <p:blipFill>
          <a:blip r:embed="rId6"/>
          <a:stretch>
            <a:fillRect/>
          </a:stretch>
        </p:blipFill>
        <p:spPr>
          <a:xfrm>
            <a:off x="1255990" y="4650581"/>
            <a:ext cx="5355788" cy="895588"/>
          </a:xfrm>
          <a:prstGeom prst="rect">
            <a:avLst/>
          </a:prstGeom>
        </p:spPr>
      </p:pic>
      <p:sp>
        <p:nvSpPr>
          <p:cNvPr id="19" name="Text 13"/>
          <p:cNvSpPr/>
          <p:nvPr/>
        </p:nvSpPr>
        <p:spPr>
          <a:xfrm>
            <a:off x="3884414" y="4940498"/>
            <a:ext cx="98703" cy="315754"/>
          </a:xfrm>
          <a:prstGeom prst="rect">
            <a:avLst/>
          </a:prstGeom>
          <a:noFill/>
          <a:ln/>
        </p:spPr>
        <p:txBody>
          <a:bodyPr wrap="none" lIns="0" tIns="0" rIns="0" bIns="0" rtlCol="0" anchor="t"/>
          <a:lstStyle/>
          <a:p>
            <a:pPr marL="0" indent="0" algn="ctr">
              <a:lnSpc>
                <a:spcPts val="2450"/>
              </a:lnSpc>
              <a:buNone/>
            </a:pPr>
            <a:r>
              <a:rPr lang="en-US" sz="1550" kern="0" spc="-3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1550" dirty="0">
              <a:latin typeface="Times New Roman" panose="02020603050405020304" pitchFamily="18" charset="0"/>
              <a:cs typeface="Times New Roman" panose="02020603050405020304" pitchFamily="18" charset="0"/>
            </a:endParaRPr>
          </a:p>
        </p:txBody>
      </p:sp>
      <p:sp>
        <p:nvSpPr>
          <p:cNvPr id="20" name="Text 14"/>
          <p:cNvSpPr/>
          <p:nvPr/>
        </p:nvSpPr>
        <p:spPr>
          <a:xfrm>
            <a:off x="6769656" y="4808458"/>
            <a:ext cx="1858447" cy="232291"/>
          </a:xfrm>
          <a:prstGeom prst="rect">
            <a:avLst/>
          </a:prstGeom>
          <a:noFill/>
          <a:ln/>
        </p:spPr>
        <p:txBody>
          <a:bodyPr wrap="none" lIns="0" tIns="0" rIns="0" bIns="0" rtlCol="0" anchor="t"/>
          <a:lstStyle/>
          <a:p>
            <a:pPr marL="0" indent="0" algn="l">
              <a:lnSpc>
                <a:spcPts val="1800"/>
              </a:lnSpc>
              <a:buNone/>
            </a:pPr>
            <a:r>
              <a:rPr lang="en-US" sz="1450" kern="0" spc="-2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Цель</a:t>
            </a:r>
            <a:endParaRPr lang="en-US" sz="1450" dirty="0">
              <a:latin typeface="Times New Roman" panose="02020603050405020304" pitchFamily="18" charset="0"/>
              <a:cs typeface="Times New Roman" panose="02020603050405020304" pitchFamily="18" charset="0"/>
            </a:endParaRPr>
          </a:p>
        </p:txBody>
      </p:sp>
      <p:sp>
        <p:nvSpPr>
          <p:cNvPr id="21" name="Text 15"/>
          <p:cNvSpPr/>
          <p:nvPr/>
        </p:nvSpPr>
        <p:spPr>
          <a:xfrm>
            <a:off x="6769656" y="5135523"/>
            <a:ext cx="6762869" cy="252770"/>
          </a:xfrm>
          <a:prstGeom prst="rect">
            <a:avLst/>
          </a:prstGeom>
          <a:noFill/>
          <a:ln/>
        </p:spPr>
        <p:txBody>
          <a:bodyPr wrap="none" lIns="0" tIns="0" rIns="0" bIns="0" rtlCol="0" anchor="t"/>
          <a:lstStyle/>
          <a:p>
            <a:pPr marL="0" indent="0" algn="l">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Четко формулируется цель исследования, которая направлена на решение поставленной проблемы.</a:t>
            </a:r>
            <a:endParaRPr lang="en-US" sz="1200" dirty="0">
              <a:latin typeface="Times New Roman" panose="02020603050405020304" pitchFamily="18" charset="0"/>
              <a:cs typeface="Times New Roman" panose="02020603050405020304" pitchFamily="18" charset="0"/>
            </a:endParaRPr>
          </a:p>
        </p:txBody>
      </p:sp>
      <p:sp>
        <p:nvSpPr>
          <p:cNvPr id="22" name="Shape 16"/>
          <p:cNvSpPr/>
          <p:nvPr/>
        </p:nvSpPr>
        <p:spPr>
          <a:xfrm>
            <a:off x="6651188" y="5556290"/>
            <a:ext cx="7386995" cy="11430"/>
          </a:xfrm>
          <a:prstGeom prst="roundRect">
            <a:avLst>
              <a:gd name="adj" fmla="val 580473"/>
            </a:avLst>
          </a:prstGeom>
          <a:solidFill>
            <a:srgbClr val="D6BADD"/>
          </a:solidFill>
          <a:ln/>
        </p:spPr>
      </p:sp>
      <p:pic>
        <p:nvPicPr>
          <p:cNvPr id="23" name="Image 4" descr="preencoded.png"/>
          <p:cNvPicPr>
            <a:picLocks noChangeAspect="1"/>
          </p:cNvPicPr>
          <p:nvPr/>
        </p:nvPicPr>
        <p:blipFill>
          <a:blip r:embed="rId7"/>
          <a:stretch>
            <a:fillRect/>
          </a:stretch>
        </p:blipFill>
        <p:spPr>
          <a:xfrm>
            <a:off x="586502" y="5585579"/>
            <a:ext cx="6694765" cy="895588"/>
          </a:xfrm>
          <a:prstGeom prst="rect">
            <a:avLst/>
          </a:prstGeom>
        </p:spPr>
      </p:pic>
      <p:sp>
        <p:nvSpPr>
          <p:cNvPr id="24" name="Text 17"/>
          <p:cNvSpPr/>
          <p:nvPr/>
        </p:nvSpPr>
        <p:spPr>
          <a:xfrm>
            <a:off x="3884533" y="5875496"/>
            <a:ext cx="98703" cy="315754"/>
          </a:xfrm>
          <a:prstGeom prst="rect">
            <a:avLst/>
          </a:prstGeom>
          <a:noFill/>
          <a:ln/>
        </p:spPr>
        <p:txBody>
          <a:bodyPr wrap="none" lIns="0" tIns="0" rIns="0" bIns="0" rtlCol="0" anchor="t"/>
          <a:lstStyle/>
          <a:p>
            <a:pPr marL="0" indent="0" algn="ctr">
              <a:lnSpc>
                <a:spcPts val="2450"/>
              </a:lnSpc>
              <a:buNone/>
            </a:pPr>
            <a:r>
              <a:rPr lang="en-US" sz="1550" kern="0" spc="-3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5</a:t>
            </a:r>
            <a:endParaRPr lang="en-US" sz="1550" dirty="0">
              <a:latin typeface="Times New Roman" panose="02020603050405020304" pitchFamily="18" charset="0"/>
              <a:cs typeface="Times New Roman" panose="02020603050405020304" pitchFamily="18" charset="0"/>
            </a:endParaRPr>
          </a:p>
        </p:txBody>
      </p:sp>
      <p:sp>
        <p:nvSpPr>
          <p:cNvPr id="25" name="Text 18"/>
          <p:cNvSpPr/>
          <p:nvPr/>
        </p:nvSpPr>
        <p:spPr>
          <a:xfrm>
            <a:off x="7439144" y="5743456"/>
            <a:ext cx="1858447" cy="232291"/>
          </a:xfrm>
          <a:prstGeom prst="rect">
            <a:avLst/>
          </a:prstGeom>
          <a:noFill/>
          <a:ln/>
        </p:spPr>
        <p:txBody>
          <a:bodyPr wrap="none" lIns="0" tIns="0" rIns="0" bIns="0" rtlCol="0" anchor="t"/>
          <a:lstStyle/>
          <a:p>
            <a:pPr marL="0" indent="0" algn="l">
              <a:lnSpc>
                <a:spcPts val="1800"/>
              </a:lnSpc>
              <a:buNone/>
            </a:pPr>
            <a:r>
              <a:rPr lang="en-US" sz="1450" kern="0" spc="-2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Задачи</a:t>
            </a:r>
            <a:endParaRPr lang="en-US" sz="1450" dirty="0">
              <a:latin typeface="Times New Roman" panose="02020603050405020304" pitchFamily="18" charset="0"/>
              <a:cs typeface="Times New Roman" panose="02020603050405020304" pitchFamily="18" charset="0"/>
            </a:endParaRPr>
          </a:p>
        </p:txBody>
      </p:sp>
      <p:sp>
        <p:nvSpPr>
          <p:cNvPr id="26" name="Text 19"/>
          <p:cNvSpPr/>
          <p:nvPr/>
        </p:nvSpPr>
        <p:spPr>
          <a:xfrm>
            <a:off x="7439144" y="6070521"/>
            <a:ext cx="6152555" cy="252770"/>
          </a:xfrm>
          <a:prstGeom prst="rect">
            <a:avLst/>
          </a:prstGeom>
          <a:noFill/>
          <a:ln/>
        </p:spPr>
        <p:txBody>
          <a:bodyPr wrap="none" lIns="0" tIns="0" rIns="0" bIns="0" rtlCol="0" anchor="t"/>
          <a:lstStyle/>
          <a:p>
            <a:pPr marL="0" indent="0" algn="l">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Определяются конкретные задачи, решение которых позволит достичь поставленной цели.</a:t>
            </a:r>
            <a:endParaRPr lang="en-US" sz="1200" dirty="0">
              <a:latin typeface="Times New Roman" panose="02020603050405020304" pitchFamily="18" charset="0"/>
              <a:cs typeface="Times New Roman" panose="02020603050405020304" pitchFamily="18" charset="0"/>
            </a:endParaRPr>
          </a:p>
        </p:txBody>
      </p:sp>
      <p:sp>
        <p:nvSpPr>
          <p:cNvPr id="27" name="Text 20"/>
          <p:cNvSpPr/>
          <p:nvPr/>
        </p:nvSpPr>
        <p:spPr>
          <a:xfrm>
            <a:off x="552807" y="6658808"/>
            <a:ext cx="13524786" cy="505539"/>
          </a:xfrm>
          <a:prstGeom prst="rect">
            <a:avLst/>
          </a:prstGeom>
          <a:noFill/>
          <a:ln/>
        </p:spPr>
        <p:txBody>
          <a:bodyPr wrap="square" lIns="0" tIns="0" rIns="0" bIns="0" rtlCol="0" anchor="t"/>
          <a:lstStyle/>
          <a:p>
            <a:pPr marL="0" indent="0">
              <a:lnSpc>
                <a:spcPts val="1950"/>
              </a:lnSpc>
              <a:buNone/>
            </a:pPr>
            <a:r>
              <a:rPr lang="en-US" sz="1200" kern="0" spc="-25" dirty="0">
                <a:solidFill>
                  <a:srgbClr val="272525"/>
                </a:solidFill>
                <a:latin typeface="Times New Roman" panose="02020603050405020304" pitchFamily="18" charset="0"/>
                <a:ea typeface="Source Sans Pro" pitchFamily="34" charset="-122"/>
                <a:cs typeface="Times New Roman" panose="02020603050405020304" pitchFamily="18" charset="0"/>
              </a:rPr>
              <a:t>Тщательное определение проблемы, обоснование ее актуальности и выявление противоречий создает фундамент для успешного проведения научного исследования. Постановка цели и формулировка задач служат ориентиром на протяжении всего процесса изучения и решения проблемы.</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3987" y="861179"/>
            <a:ext cx="6650474" cy="586145"/>
          </a:xfrm>
          <a:prstGeom prst="rect">
            <a:avLst/>
          </a:prstGeom>
          <a:noFill/>
          <a:ln/>
        </p:spPr>
        <p:txBody>
          <a:bodyPr wrap="none" lIns="0" tIns="0" rIns="0" bIns="0" rtlCol="0" anchor="t"/>
          <a:lstStyle/>
          <a:p>
            <a:pPr marL="0" indent="0">
              <a:lnSpc>
                <a:spcPts val="4600"/>
              </a:lnSpc>
              <a:buNone/>
            </a:pPr>
            <a:r>
              <a:rPr lang="en-US" sz="3650" kern="0" spc="-7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Обзор предшествующих работ</a:t>
            </a:r>
            <a:endParaRPr lang="en-US" sz="36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183987" y="1746290"/>
            <a:ext cx="996553" cy="1767721"/>
          </a:xfrm>
          <a:prstGeom prst="rect">
            <a:avLst/>
          </a:prstGeom>
        </p:spPr>
      </p:pic>
      <p:sp>
        <p:nvSpPr>
          <p:cNvPr id="5" name="Text 1"/>
          <p:cNvSpPr/>
          <p:nvPr/>
        </p:nvSpPr>
        <p:spPr>
          <a:xfrm>
            <a:off x="7479506" y="1945600"/>
            <a:ext cx="4110633" cy="293013"/>
          </a:xfrm>
          <a:prstGeom prst="rect">
            <a:avLst/>
          </a:prstGeom>
          <a:noFill/>
          <a:ln/>
        </p:spPr>
        <p:txBody>
          <a:bodyPr wrap="none" lIns="0" tIns="0" rIns="0" bIns="0" rtlCol="0" anchor="t"/>
          <a:lstStyle/>
          <a:p>
            <a:pPr marL="0" indent="0" algn="l">
              <a:lnSpc>
                <a:spcPts val="2300"/>
              </a:lnSpc>
              <a:buNone/>
            </a:pPr>
            <a:r>
              <a:rPr lang="en-US" sz="1800" kern="0" spc="-37"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Анализ существующих исследований</a:t>
            </a:r>
            <a:endParaRPr lang="en-US" sz="1800" dirty="0">
              <a:latin typeface="Times New Roman" panose="02020603050405020304" pitchFamily="18" charset="0"/>
              <a:cs typeface="Times New Roman" panose="02020603050405020304" pitchFamily="18" charset="0"/>
            </a:endParaRPr>
          </a:p>
        </p:txBody>
      </p:sp>
      <p:sp>
        <p:nvSpPr>
          <p:cNvPr id="6" name="Text 2"/>
          <p:cNvSpPr/>
          <p:nvPr/>
        </p:nvSpPr>
        <p:spPr>
          <a:xfrm>
            <a:off x="7479506" y="2358152"/>
            <a:ext cx="6453307" cy="956548"/>
          </a:xfrm>
          <a:prstGeom prst="rect">
            <a:avLst/>
          </a:prstGeom>
          <a:noFill/>
          <a:ln/>
        </p:spPr>
        <p:txBody>
          <a:bodyPr wrap="square" lIns="0" tIns="0" rIns="0" bIns="0" rtlCol="0" anchor="t"/>
          <a:lstStyle/>
          <a:p>
            <a:pPr marL="0" indent="0" algn="l">
              <a:lnSpc>
                <a:spcPts val="2500"/>
              </a:lnSpc>
              <a:buNone/>
            </a:pPr>
            <a:r>
              <a:rPr lang="en-US" sz="155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Важно изучить и проанализировать предыдущие научные работы, чтобы понять текущее состояние изучаемой проблемы, выявить пробелы в знаниях и определить направления дальнейших исследований.</a:t>
            </a:r>
            <a:endParaRPr lang="en-US" sz="15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183987" y="3514011"/>
            <a:ext cx="996553" cy="2086570"/>
          </a:xfrm>
          <a:prstGeom prst="rect">
            <a:avLst/>
          </a:prstGeom>
        </p:spPr>
      </p:pic>
      <p:sp>
        <p:nvSpPr>
          <p:cNvPr id="8" name="Text 3"/>
          <p:cNvSpPr/>
          <p:nvPr/>
        </p:nvSpPr>
        <p:spPr>
          <a:xfrm>
            <a:off x="7479506" y="3713321"/>
            <a:ext cx="3989784" cy="293013"/>
          </a:xfrm>
          <a:prstGeom prst="rect">
            <a:avLst/>
          </a:prstGeom>
          <a:noFill/>
          <a:ln/>
        </p:spPr>
        <p:txBody>
          <a:bodyPr wrap="none" lIns="0" tIns="0" rIns="0" bIns="0" rtlCol="0" anchor="t"/>
          <a:lstStyle/>
          <a:p>
            <a:pPr marL="0" indent="0" algn="l">
              <a:lnSpc>
                <a:spcPts val="2300"/>
              </a:lnSpc>
              <a:buNone/>
            </a:pPr>
            <a:r>
              <a:rPr lang="en-US" sz="1800" kern="0" spc="-37"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Систематический обзор литературы</a:t>
            </a:r>
            <a:endParaRPr lang="en-US" sz="1800" dirty="0">
              <a:latin typeface="Times New Roman" panose="02020603050405020304" pitchFamily="18" charset="0"/>
              <a:cs typeface="Times New Roman" panose="02020603050405020304" pitchFamily="18" charset="0"/>
            </a:endParaRPr>
          </a:p>
        </p:txBody>
      </p:sp>
      <p:sp>
        <p:nvSpPr>
          <p:cNvPr id="9" name="Text 4"/>
          <p:cNvSpPr/>
          <p:nvPr/>
        </p:nvSpPr>
        <p:spPr>
          <a:xfrm>
            <a:off x="7479506" y="4125873"/>
            <a:ext cx="6453307" cy="1275398"/>
          </a:xfrm>
          <a:prstGeom prst="rect">
            <a:avLst/>
          </a:prstGeom>
          <a:noFill/>
          <a:ln/>
        </p:spPr>
        <p:txBody>
          <a:bodyPr wrap="square" lIns="0" tIns="0" rIns="0" bIns="0" rtlCol="0" anchor="t"/>
          <a:lstStyle/>
          <a:p>
            <a:pPr marL="0" indent="0" algn="l">
              <a:lnSpc>
                <a:spcPts val="2500"/>
              </a:lnSpc>
              <a:buNone/>
            </a:pPr>
            <a:r>
              <a:rPr lang="en-US" sz="155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Проведение тщательного систематического обзора литературы позволяет выявить релевантные источники, оценить качество и достоверность предыдущих исследований, а также определить их сильные и слабые стороны.</a:t>
            </a:r>
            <a:endParaRPr lang="en-US" sz="15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183987" y="5600581"/>
            <a:ext cx="996553" cy="1767721"/>
          </a:xfrm>
          <a:prstGeom prst="rect">
            <a:avLst/>
          </a:prstGeom>
        </p:spPr>
      </p:pic>
      <p:sp>
        <p:nvSpPr>
          <p:cNvPr id="11" name="Text 5"/>
          <p:cNvSpPr/>
          <p:nvPr/>
        </p:nvSpPr>
        <p:spPr>
          <a:xfrm>
            <a:off x="7479506" y="5799892"/>
            <a:ext cx="4701064" cy="293013"/>
          </a:xfrm>
          <a:prstGeom prst="rect">
            <a:avLst/>
          </a:prstGeom>
          <a:noFill/>
          <a:ln/>
        </p:spPr>
        <p:txBody>
          <a:bodyPr wrap="none" lIns="0" tIns="0" rIns="0" bIns="0" rtlCol="0" anchor="t"/>
          <a:lstStyle/>
          <a:p>
            <a:pPr marL="0" indent="0" algn="l">
              <a:lnSpc>
                <a:spcPts val="2300"/>
              </a:lnSpc>
              <a:buNone/>
            </a:pPr>
            <a:r>
              <a:rPr lang="en-US" sz="1800" kern="0" spc="-37"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Выявление ключевых концепций и теорий</a:t>
            </a:r>
            <a:endParaRPr lang="en-US" sz="1800" dirty="0">
              <a:latin typeface="Times New Roman" panose="02020603050405020304" pitchFamily="18" charset="0"/>
              <a:cs typeface="Times New Roman" panose="02020603050405020304" pitchFamily="18" charset="0"/>
            </a:endParaRPr>
          </a:p>
        </p:txBody>
      </p:sp>
      <p:sp>
        <p:nvSpPr>
          <p:cNvPr id="12" name="Text 6"/>
          <p:cNvSpPr/>
          <p:nvPr/>
        </p:nvSpPr>
        <p:spPr>
          <a:xfrm>
            <a:off x="7479506" y="6212443"/>
            <a:ext cx="6453307" cy="956548"/>
          </a:xfrm>
          <a:prstGeom prst="rect">
            <a:avLst/>
          </a:prstGeom>
          <a:noFill/>
          <a:ln/>
        </p:spPr>
        <p:txBody>
          <a:bodyPr wrap="square" lIns="0" tIns="0" rIns="0" bIns="0" rtlCol="0" anchor="t"/>
          <a:lstStyle/>
          <a:p>
            <a:pPr marL="0" indent="0" algn="l">
              <a:lnSpc>
                <a:spcPts val="2500"/>
              </a:lnSpc>
              <a:buNone/>
            </a:pPr>
            <a:r>
              <a:rPr lang="en-US" sz="155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В ходе обзора предшествующих работ важно выявить ключевые концепции, теории и модели, которые могут помочь в формулировке гипотез и планировании методологии текущего исследования.</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029"/>
          </a:xfrm>
          <a:prstGeom prst="rect">
            <a:avLst/>
          </a:prstGeom>
        </p:spPr>
      </p:pic>
      <p:sp>
        <p:nvSpPr>
          <p:cNvPr id="3" name="Text 0"/>
          <p:cNvSpPr/>
          <p:nvPr/>
        </p:nvSpPr>
        <p:spPr>
          <a:xfrm>
            <a:off x="6151007" y="522089"/>
            <a:ext cx="4775002" cy="558522"/>
          </a:xfrm>
          <a:prstGeom prst="rect">
            <a:avLst/>
          </a:prstGeom>
          <a:noFill/>
          <a:ln/>
        </p:spPr>
        <p:txBody>
          <a:bodyPr wrap="none" lIns="0" tIns="0" rIns="0" bIns="0" rtlCol="0" anchor="t"/>
          <a:lstStyle/>
          <a:p>
            <a:pPr marL="0" indent="0">
              <a:lnSpc>
                <a:spcPts val="4350"/>
              </a:lnSpc>
              <a:buNone/>
            </a:pPr>
            <a:r>
              <a:rPr lang="en-US" sz="3500" kern="0" spc="-70"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Выдвижение гипотезы</a:t>
            </a:r>
            <a:endParaRPr lang="en-US" sz="3500" dirty="0">
              <a:latin typeface="Times New Roman" panose="02020603050405020304" pitchFamily="18" charset="0"/>
              <a:cs typeface="Times New Roman" panose="02020603050405020304" pitchFamily="18" charset="0"/>
            </a:endParaRPr>
          </a:p>
        </p:txBody>
      </p:sp>
      <p:sp>
        <p:nvSpPr>
          <p:cNvPr id="4" name="Shape 1"/>
          <p:cNvSpPr/>
          <p:nvPr/>
        </p:nvSpPr>
        <p:spPr>
          <a:xfrm>
            <a:off x="6424374" y="1365409"/>
            <a:ext cx="22860" cy="6343531"/>
          </a:xfrm>
          <a:prstGeom prst="roundRect">
            <a:avLst>
              <a:gd name="adj" fmla="val 348878"/>
            </a:avLst>
          </a:prstGeom>
          <a:solidFill>
            <a:srgbClr val="D6BADD"/>
          </a:solidFill>
          <a:ln/>
        </p:spPr>
      </p:sp>
      <p:sp>
        <p:nvSpPr>
          <p:cNvPr id="5" name="Shape 2"/>
          <p:cNvSpPr/>
          <p:nvPr/>
        </p:nvSpPr>
        <p:spPr>
          <a:xfrm>
            <a:off x="6626543" y="1781175"/>
            <a:ext cx="664607" cy="22860"/>
          </a:xfrm>
          <a:prstGeom prst="roundRect">
            <a:avLst>
              <a:gd name="adj" fmla="val 348878"/>
            </a:avLst>
          </a:prstGeom>
          <a:solidFill>
            <a:srgbClr val="D6BADD"/>
          </a:solidFill>
          <a:ln/>
        </p:spPr>
      </p:sp>
      <p:sp>
        <p:nvSpPr>
          <p:cNvPr id="6" name="Shape 3"/>
          <p:cNvSpPr/>
          <p:nvPr/>
        </p:nvSpPr>
        <p:spPr>
          <a:xfrm>
            <a:off x="6222206" y="1579007"/>
            <a:ext cx="427196" cy="427196"/>
          </a:xfrm>
          <a:prstGeom prst="roundRect">
            <a:avLst>
              <a:gd name="adj" fmla="val 18669"/>
            </a:avLst>
          </a:prstGeom>
          <a:solidFill>
            <a:srgbClr val="F0D4F7"/>
          </a:solidFill>
          <a:ln w="7620">
            <a:solidFill>
              <a:srgbClr val="D6BADD"/>
            </a:solidFill>
            <a:prstDash val="solid"/>
          </a:ln>
        </p:spPr>
      </p:sp>
      <p:sp>
        <p:nvSpPr>
          <p:cNvPr id="7" name="Text 4"/>
          <p:cNvSpPr/>
          <p:nvPr/>
        </p:nvSpPr>
        <p:spPr>
          <a:xfrm>
            <a:off x="6368772" y="1658541"/>
            <a:ext cx="134064" cy="268129"/>
          </a:xfrm>
          <a:prstGeom prst="rect">
            <a:avLst/>
          </a:prstGeom>
          <a:noFill/>
          <a:ln/>
        </p:spPr>
        <p:txBody>
          <a:bodyPr wrap="none" lIns="0" tIns="0" rIns="0" bIns="0" rtlCol="0" anchor="t"/>
          <a:lstStyle/>
          <a:p>
            <a:pPr marL="0" indent="0" algn="ctr">
              <a:lnSpc>
                <a:spcPts val="21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100" dirty="0">
              <a:latin typeface="Times New Roman" panose="02020603050405020304" pitchFamily="18" charset="0"/>
              <a:cs typeface="Times New Roman" panose="02020603050405020304" pitchFamily="18" charset="0"/>
            </a:endParaRPr>
          </a:p>
        </p:txBody>
      </p:sp>
      <p:sp>
        <p:nvSpPr>
          <p:cNvPr id="8" name="Text 5"/>
          <p:cNvSpPr/>
          <p:nvPr/>
        </p:nvSpPr>
        <p:spPr>
          <a:xfrm>
            <a:off x="7480102" y="1555194"/>
            <a:ext cx="2409468" cy="279202"/>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Определение гипотезы</a:t>
            </a:r>
            <a:endParaRPr lang="en-US" sz="1750" dirty="0">
              <a:latin typeface="Times New Roman" panose="02020603050405020304" pitchFamily="18" charset="0"/>
              <a:cs typeface="Times New Roman" panose="02020603050405020304" pitchFamily="18" charset="0"/>
            </a:endParaRPr>
          </a:p>
        </p:txBody>
      </p:sp>
      <p:sp>
        <p:nvSpPr>
          <p:cNvPr id="9" name="Text 6"/>
          <p:cNvSpPr/>
          <p:nvPr/>
        </p:nvSpPr>
        <p:spPr>
          <a:xfrm>
            <a:off x="7480102" y="1948220"/>
            <a:ext cx="6485692" cy="1215390"/>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Гипотеза - это предположение или научное объяснение какого-либо явления, которое нуждается в проверке и доказательстве. Она должна быть четко сформулирована и основываться на имеющихся знаниях и предыдущих исследованиях.</a:t>
            </a:r>
            <a:endParaRPr lang="en-US" sz="1450" dirty="0">
              <a:latin typeface="Times New Roman" panose="02020603050405020304" pitchFamily="18" charset="0"/>
              <a:cs typeface="Times New Roman" panose="02020603050405020304" pitchFamily="18" charset="0"/>
            </a:endParaRPr>
          </a:p>
        </p:txBody>
      </p:sp>
      <p:sp>
        <p:nvSpPr>
          <p:cNvPr id="10" name="Shape 7"/>
          <p:cNvSpPr/>
          <p:nvPr/>
        </p:nvSpPr>
        <p:spPr>
          <a:xfrm>
            <a:off x="6626543" y="3958947"/>
            <a:ext cx="664607" cy="22860"/>
          </a:xfrm>
          <a:prstGeom prst="roundRect">
            <a:avLst>
              <a:gd name="adj" fmla="val 348878"/>
            </a:avLst>
          </a:prstGeom>
          <a:solidFill>
            <a:srgbClr val="D6BADD"/>
          </a:solidFill>
          <a:ln/>
        </p:spPr>
      </p:sp>
      <p:sp>
        <p:nvSpPr>
          <p:cNvPr id="11" name="Shape 8"/>
          <p:cNvSpPr/>
          <p:nvPr/>
        </p:nvSpPr>
        <p:spPr>
          <a:xfrm>
            <a:off x="6222206" y="3756779"/>
            <a:ext cx="427196" cy="427196"/>
          </a:xfrm>
          <a:prstGeom prst="roundRect">
            <a:avLst>
              <a:gd name="adj" fmla="val 18669"/>
            </a:avLst>
          </a:prstGeom>
          <a:solidFill>
            <a:srgbClr val="F0D4F7"/>
          </a:solidFill>
          <a:ln w="7620">
            <a:solidFill>
              <a:srgbClr val="D6BADD"/>
            </a:solidFill>
            <a:prstDash val="solid"/>
          </a:ln>
        </p:spPr>
      </p:sp>
      <p:sp>
        <p:nvSpPr>
          <p:cNvPr id="12" name="Text 9"/>
          <p:cNvSpPr/>
          <p:nvPr/>
        </p:nvSpPr>
        <p:spPr>
          <a:xfrm>
            <a:off x="6368772" y="3836313"/>
            <a:ext cx="134064" cy="268129"/>
          </a:xfrm>
          <a:prstGeom prst="rect">
            <a:avLst/>
          </a:prstGeom>
          <a:noFill/>
          <a:ln/>
        </p:spPr>
        <p:txBody>
          <a:bodyPr wrap="none" lIns="0" tIns="0" rIns="0" bIns="0" rtlCol="0" anchor="t"/>
          <a:lstStyle/>
          <a:p>
            <a:pPr marL="0" indent="0" algn="ctr">
              <a:lnSpc>
                <a:spcPts val="21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100" dirty="0">
              <a:latin typeface="Times New Roman" panose="02020603050405020304" pitchFamily="18" charset="0"/>
              <a:cs typeface="Times New Roman" panose="02020603050405020304" pitchFamily="18" charset="0"/>
            </a:endParaRPr>
          </a:p>
        </p:txBody>
      </p:sp>
      <p:sp>
        <p:nvSpPr>
          <p:cNvPr id="13" name="Text 10"/>
          <p:cNvSpPr/>
          <p:nvPr/>
        </p:nvSpPr>
        <p:spPr>
          <a:xfrm>
            <a:off x="7480102" y="3732967"/>
            <a:ext cx="2233970" cy="279202"/>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Разработка гипотезы</a:t>
            </a:r>
            <a:endParaRPr lang="en-US" sz="1750" dirty="0">
              <a:latin typeface="Times New Roman" panose="02020603050405020304" pitchFamily="18" charset="0"/>
              <a:cs typeface="Times New Roman" panose="02020603050405020304" pitchFamily="18" charset="0"/>
            </a:endParaRPr>
          </a:p>
        </p:txBody>
      </p:sp>
      <p:sp>
        <p:nvSpPr>
          <p:cNvPr id="14" name="Text 11"/>
          <p:cNvSpPr/>
          <p:nvPr/>
        </p:nvSpPr>
        <p:spPr>
          <a:xfrm>
            <a:off x="7480102" y="4125992"/>
            <a:ext cx="6485692" cy="1215390"/>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Для разработки гипотезы необходимо внимательно изучить доступную информацию, выявить закономерности и связи между изучаемыми явлениями. Гипотеза должна быть логичной, проверяемой и объяснять все известные факты.</a:t>
            </a:r>
            <a:endParaRPr lang="en-US" sz="1450" dirty="0">
              <a:latin typeface="Times New Roman" panose="02020603050405020304" pitchFamily="18" charset="0"/>
              <a:cs typeface="Times New Roman" panose="02020603050405020304" pitchFamily="18" charset="0"/>
            </a:endParaRPr>
          </a:p>
        </p:txBody>
      </p:sp>
      <p:sp>
        <p:nvSpPr>
          <p:cNvPr id="15" name="Shape 12"/>
          <p:cNvSpPr/>
          <p:nvPr/>
        </p:nvSpPr>
        <p:spPr>
          <a:xfrm>
            <a:off x="6626543" y="6136719"/>
            <a:ext cx="664607" cy="22860"/>
          </a:xfrm>
          <a:prstGeom prst="roundRect">
            <a:avLst>
              <a:gd name="adj" fmla="val 348878"/>
            </a:avLst>
          </a:prstGeom>
          <a:solidFill>
            <a:srgbClr val="D6BADD"/>
          </a:solidFill>
          <a:ln/>
        </p:spPr>
      </p:sp>
      <p:sp>
        <p:nvSpPr>
          <p:cNvPr id="16" name="Shape 13"/>
          <p:cNvSpPr/>
          <p:nvPr/>
        </p:nvSpPr>
        <p:spPr>
          <a:xfrm>
            <a:off x="6222206" y="5934551"/>
            <a:ext cx="427196" cy="427196"/>
          </a:xfrm>
          <a:prstGeom prst="roundRect">
            <a:avLst>
              <a:gd name="adj" fmla="val 18669"/>
            </a:avLst>
          </a:prstGeom>
          <a:solidFill>
            <a:srgbClr val="F0D4F7"/>
          </a:solidFill>
          <a:ln w="7620">
            <a:solidFill>
              <a:srgbClr val="D6BADD"/>
            </a:solidFill>
            <a:prstDash val="solid"/>
          </a:ln>
        </p:spPr>
      </p:sp>
      <p:sp>
        <p:nvSpPr>
          <p:cNvPr id="17" name="Text 14"/>
          <p:cNvSpPr/>
          <p:nvPr/>
        </p:nvSpPr>
        <p:spPr>
          <a:xfrm>
            <a:off x="6368772" y="6014085"/>
            <a:ext cx="134064" cy="268129"/>
          </a:xfrm>
          <a:prstGeom prst="rect">
            <a:avLst/>
          </a:prstGeom>
          <a:noFill/>
          <a:ln/>
        </p:spPr>
        <p:txBody>
          <a:bodyPr wrap="none" lIns="0" tIns="0" rIns="0" bIns="0" rtlCol="0" anchor="t"/>
          <a:lstStyle/>
          <a:p>
            <a:pPr marL="0" indent="0" algn="ctr">
              <a:lnSpc>
                <a:spcPts val="21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100" dirty="0">
              <a:latin typeface="Times New Roman" panose="02020603050405020304" pitchFamily="18" charset="0"/>
              <a:cs typeface="Times New Roman" panose="02020603050405020304" pitchFamily="18" charset="0"/>
            </a:endParaRPr>
          </a:p>
        </p:txBody>
      </p:sp>
      <p:sp>
        <p:nvSpPr>
          <p:cNvPr id="18" name="Text 15"/>
          <p:cNvSpPr/>
          <p:nvPr/>
        </p:nvSpPr>
        <p:spPr>
          <a:xfrm>
            <a:off x="7480102" y="5910739"/>
            <a:ext cx="2233970" cy="279202"/>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Проверка гипотезы</a:t>
            </a:r>
            <a:endParaRPr lang="en-US" sz="1750" dirty="0">
              <a:latin typeface="Times New Roman" panose="02020603050405020304" pitchFamily="18" charset="0"/>
              <a:cs typeface="Times New Roman" panose="02020603050405020304" pitchFamily="18" charset="0"/>
            </a:endParaRPr>
          </a:p>
        </p:txBody>
      </p:sp>
      <p:sp>
        <p:nvSpPr>
          <p:cNvPr id="19" name="Text 16"/>
          <p:cNvSpPr/>
          <p:nvPr/>
        </p:nvSpPr>
        <p:spPr>
          <a:xfrm>
            <a:off x="7480102" y="6303764"/>
            <a:ext cx="6485692" cy="1215390"/>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Следующим шагом является проверка выдвинутой гипотезы. Для этого необходимо разработать методику исследования, собрать и проанализировать все соответствующие данные. Гипотеза может быть доказана, опровергнута или требовать дополнительного изучения.</a:t>
            </a:r>
            <a:endParaRPr lang="en-US" sz="14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87705" y="698659"/>
            <a:ext cx="8174474" cy="577810"/>
          </a:xfrm>
          <a:prstGeom prst="rect">
            <a:avLst/>
          </a:prstGeom>
          <a:noFill/>
          <a:ln/>
        </p:spPr>
        <p:txBody>
          <a:bodyPr wrap="none" lIns="0" tIns="0" rIns="0" bIns="0" rtlCol="0" anchor="t"/>
          <a:lstStyle/>
          <a:p>
            <a:pPr marL="0" indent="0">
              <a:lnSpc>
                <a:spcPts val="4550"/>
              </a:lnSpc>
              <a:buNone/>
            </a:pPr>
            <a:r>
              <a:rPr lang="en-US" sz="3600" kern="0" spc="-73"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Планирование методов исследования</a:t>
            </a:r>
            <a:endParaRPr lang="en-US" sz="36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2907863" y="1669375"/>
            <a:ext cx="2187059" cy="1428393"/>
          </a:xfrm>
          <a:prstGeom prst="rect">
            <a:avLst/>
          </a:prstGeom>
        </p:spPr>
      </p:pic>
      <p:sp>
        <p:nvSpPr>
          <p:cNvPr id="4" name="Text 1"/>
          <p:cNvSpPr/>
          <p:nvPr/>
        </p:nvSpPr>
        <p:spPr>
          <a:xfrm>
            <a:off x="3939897" y="2371844"/>
            <a:ext cx="122753" cy="392906"/>
          </a:xfrm>
          <a:prstGeom prst="rect">
            <a:avLst/>
          </a:prstGeom>
          <a:noFill/>
          <a:ln/>
        </p:spPr>
        <p:txBody>
          <a:bodyPr wrap="none" lIns="0" tIns="0" rIns="0" bIns="0" rtlCol="0" anchor="t"/>
          <a:lstStyle/>
          <a:p>
            <a:pPr marL="0" indent="0" algn="ctr">
              <a:lnSpc>
                <a:spcPts val="305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900" dirty="0">
              <a:latin typeface="Times New Roman" panose="02020603050405020304" pitchFamily="18" charset="0"/>
              <a:cs typeface="Times New Roman" panose="02020603050405020304" pitchFamily="18" charset="0"/>
            </a:endParaRPr>
          </a:p>
        </p:txBody>
      </p:sp>
      <p:sp>
        <p:nvSpPr>
          <p:cNvPr id="5" name="Text 2"/>
          <p:cNvSpPr/>
          <p:nvPr/>
        </p:nvSpPr>
        <p:spPr>
          <a:xfrm>
            <a:off x="5291376" y="1865828"/>
            <a:ext cx="2311598" cy="28896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Выбор методологии</a:t>
            </a:r>
            <a:endParaRPr lang="en-US" sz="1800" dirty="0">
              <a:latin typeface="Times New Roman" panose="02020603050405020304" pitchFamily="18" charset="0"/>
              <a:cs typeface="Times New Roman" panose="02020603050405020304" pitchFamily="18" charset="0"/>
            </a:endParaRPr>
          </a:p>
        </p:txBody>
      </p:sp>
      <p:sp>
        <p:nvSpPr>
          <p:cNvPr id="6" name="Text 3"/>
          <p:cNvSpPr/>
          <p:nvPr/>
        </p:nvSpPr>
        <p:spPr>
          <a:xfrm>
            <a:off x="5291376" y="2272665"/>
            <a:ext cx="8454866" cy="62865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Определение наиболее подходящих теоретических и эмпирических методов для достижения целей исследования.</a:t>
            </a:r>
            <a:endParaRPr lang="en-US" sz="1500" dirty="0">
              <a:latin typeface="Times New Roman" panose="02020603050405020304" pitchFamily="18" charset="0"/>
              <a:cs typeface="Times New Roman" panose="02020603050405020304" pitchFamily="18" charset="0"/>
            </a:endParaRPr>
          </a:p>
        </p:txBody>
      </p:sp>
      <p:sp>
        <p:nvSpPr>
          <p:cNvPr id="7" name="Shape 4"/>
          <p:cNvSpPr/>
          <p:nvPr/>
        </p:nvSpPr>
        <p:spPr>
          <a:xfrm>
            <a:off x="5143976" y="3112770"/>
            <a:ext cx="8749665" cy="11430"/>
          </a:xfrm>
          <a:prstGeom prst="roundRect">
            <a:avLst>
              <a:gd name="adj" fmla="val 722006"/>
            </a:avLst>
          </a:prstGeom>
          <a:solidFill>
            <a:srgbClr val="D6BADD"/>
          </a:solidFill>
          <a:ln/>
        </p:spPr>
      </p:sp>
      <p:pic>
        <p:nvPicPr>
          <p:cNvPr id="8" name="Image 1" descr="preencoded.png"/>
          <p:cNvPicPr>
            <a:picLocks noChangeAspect="1"/>
          </p:cNvPicPr>
          <p:nvPr/>
        </p:nvPicPr>
        <p:blipFill>
          <a:blip r:embed="rId4"/>
          <a:stretch>
            <a:fillRect/>
          </a:stretch>
        </p:blipFill>
        <p:spPr>
          <a:xfrm>
            <a:off x="1814274" y="3146822"/>
            <a:ext cx="4374118" cy="1428393"/>
          </a:xfrm>
          <a:prstGeom prst="rect">
            <a:avLst/>
          </a:prstGeom>
        </p:spPr>
      </p:pic>
      <p:sp>
        <p:nvSpPr>
          <p:cNvPr id="9" name="Text 5"/>
          <p:cNvSpPr/>
          <p:nvPr/>
        </p:nvSpPr>
        <p:spPr>
          <a:xfrm>
            <a:off x="3939897" y="3664506"/>
            <a:ext cx="122753" cy="392906"/>
          </a:xfrm>
          <a:prstGeom prst="rect">
            <a:avLst/>
          </a:prstGeom>
          <a:noFill/>
          <a:ln/>
        </p:spPr>
        <p:txBody>
          <a:bodyPr wrap="none" lIns="0" tIns="0" rIns="0" bIns="0" rtlCol="0" anchor="t"/>
          <a:lstStyle/>
          <a:p>
            <a:pPr marL="0" indent="0" algn="ctr">
              <a:lnSpc>
                <a:spcPts val="305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900" dirty="0">
              <a:latin typeface="Times New Roman" panose="02020603050405020304" pitchFamily="18" charset="0"/>
              <a:cs typeface="Times New Roman" panose="02020603050405020304" pitchFamily="18" charset="0"/>
            </a:endParaRPr>
          </a:p>
        </p:txBody>
      </p:sp>
      <p:sp>
        <p:nvSpPr>
          <p:cNvPr id="10" name="Text 6"/>
          <p:cNvSpPr/>
          <p:nvPr/>
        </p:nvSpPr>
        <p:spPr>
          <a:xfrm>
            <a:off x="6384846" y="3343275"/>
            <a:ext cx="3066693" cy="28896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Разработка инструментария</a:t>
            </a:r>
            <a:endParaRPr lang="en-US" sz="1800" dirty="0">
              <a:latin typeface="Times New Roman" panose="02020603050405020304" pitchFamily="18" charset="0"/>
              <a:cs typeface="Times New Roman" panose="02020603050405020304" pitchFamily="18" charset="0"/>
            </a:endParaRPr>
          </a:p>
        </p:txBody>
      </p:sp>
      <p:sp>
        <p:nvSpPr>
          <p:cNvPr id="11" name="Text 7"/>
          <p:cNvSpPr/>
          <p:nvPr/>
        </p:nvSpPr>
        <p:spPr>
          <a:xfrm>
            <a:off x="6384846" y="3750112"/>
            <a:ext cx="7361396" cy="62865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Создание опросников, экспериментальных установок, наблюдательных схем и других инструментов сбора данных.</a:t>
            </a:r>
            <a:endParaRPr lang="en-US" sz="1500" dirty="0">
              <a:latin typeface="Times New Roman" panose="02020603050405020304" pitchFamily="18" charset="0"/>
              <a:cs typeface="Times New Roman" panose="02020603050405020304" pitchFamily="18" charset="0"/>
            </a:endParaRPr>
          </a:p>
        </p:txBody>
      </p:sp>
      <p:sp>
        <p:nvSpPr>
          <p:cNvPr id="12" name="Shape 8"/>
          <p:cNvSpPr/>
          <p:nvPr/>
        </p:nvSpPr>
        <p:spPr>
          <a:xfrm>
            <a:off x="6237446" y="4590217"/>
            <a:ext cx="7656195" cy="11430"/>
          </a:xfrm>
          <a:prstGeom prst="roundRect">
            <a:avLst>
              <a:gd name="adj" fmla="val 722006"/>
            </a:avLst>
          </a:prstGeom>
          <a:solidFill>
            <a:srgbClr val="D6BADD"/>
          </a:solidFill>
          <a:ln/>
        </p:spPr>
      </p:sp>
      <p:pic>
        <p:nvPicPr>
          <p:cNvPr id="13" name="Image 2" descr="preencoded.png"/>
          <p:cNvPicPr>
            <a:picLocks noChangeAspect="1"/>
          </p:cNvPicPr>
          <p:nvPr/>
        </p:nvPicPr>
        <p:blipFill>
          <a:blip r:embed="rId5"/>
          <a:stretch>
            <a:fillRect/>
          </a:stretch>
        </p:blipFill>
        <p:spPr>
          <a:xfrm>
            <a:off x="720804" y="4624268"/>
            <a:ext cx="6561177" cy="1428393"/>
          </a:xfrm>
          <a:prstGeom prst="rect">
            <a:avLst/>
          </a:prstGeom>
        </p:spPr>
      </p:pic>
      <p:sp>
        <p:nvSpPr>
          <p:cNvPr id="14" name="Text 9"/>
          <p:cNvSpPr/>
          <p:nvPr/>
        </p:nvSpPr>
        <p:spPr>
          <a:xfrm>
            <a:off x="3939897" y="5141952"/>
            <a:ext cx="122753" cy="392906"/>
          </a:xfrm>
          <a:prstGeom prst="rect">
            <a:avLst/>
          </a:prstGeom>
          <a:noFill/>
          <a:ln/>
        </p:spPr>
        <p:txBody>
          <a:bodyPr wrap="none" lIns="0" tIns="0" rIns="0" bIns="0" rtlCol="0" anchor="t"/>
          <a:lstStyle/>
          <a:p>
            <a:pPr marL="0" indent="0" algn="ctr">
              <a:lnSpc>
                <a:spcPts val="305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900" dirty="0">
              <a:latin typeface="Times New Roman" panose="02020603050405020304" pitchFamily="18" charset="0"/>
              <a:cs typeface="Times New Roman" panose="02020603050405020304" pitchFamily="18" charset="0"/>
            </a:endParaRPr>
          </a:p>
        </p:txBody>
      </p:sp>
      <p:sp>
        <p:nvSpPr>
          <p:cNvPr id="15" name="Text 10"/>
          <p:cNvSpPr/>
          <p:nvPr/>
        </p:nvSpPr>
        <p:spPr>
          <a:xfrm>
            <a:off x="7478435" y="4820722"/>
            <a:ext cx="2611041" cy="28896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Пилотное исследование</a:t>
            </a:r>
            <a:endParaRPr lang="en-US" sz="1800" dirty="0">
              <a:latin typeface="Times New Roman" panose="02020603050405020304" pitchFamily="18" charset="0"/>
              <a:cs typeface="Times New Roman" panose="02020603050405020304" pitchFamily="18" charset="0"/>
            </a:endParaRPr>
          </a:p>
        </p:txBody>
      </p:sp>
      <p:sp>
        <p:nvSpPr>
          <p:cNvPr id="16" name="Text 11"/>
          <p:cNvSpPr/>
          <p:nvPr/>
        </p:nvSpPr>
        <p:spPr>
          <a:xfrm>
            <a:off x="7478435" y="5227558"/>
            <a:ext cx="6267807" cy="62865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Апробация и корректировка методов и инструментария на небольшой выборке.</a:t>
            </a:r>
            <a:endParaRPr lang="en-US" sz="1500" dirty="0">
              <a:latin typeface="Times New Roman" panose="02020603050405020304" pitchFamily="18" charset="0"/>
              <a:cs typeface="Times New Roman" panose="02020603050405020304" pitchFamily="18" charset="0"/>
            </a:endParaRPr>
          </a:p>
        </p:txBody>
      </p:sp>
      <p:sp>
        <p:nvSpPr>
          <p:cNvPr id="17" name="Text 12"/>
          <p:cNvSpPr/>
          <p:nvPr/>
        </p:nvSpPr>
        <p:spPr>
          <a:xfrm>
            <a:off x="687705" y="6273641"/>
            <a:ext cx="13254990" cy="1257300"/>
          </a:xfrm>
          <a:prstGeom prst="rect">
            <a:avLst/>
          </a:prstGeom>
          <a:noFill/>
          <a:ln/>
        </p:spPr>
        <p:txBody>
          <a:bodyPr wrap="square" lIns="0" tIns="0" rIns="0" bIns="0" rtlCol="0" anchor="t"/>
          <a:lstStyle/>
          <a:p>
            <a:pPr marL="0" indent="0">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На этапе планирования методов исследования необходимо тщательно проработать методологический аппарат. Это подразумевает выбор теоретических и эмпирических методов, наиболее подходящих для достижения целей и задач исследования. Разработка инструментария, таких как опросники, экспериментальные установки и схемы наблюдения, также является важной частью этого этапа. Для проверки эффективности выбранных методов проводится пилотное исследование на небольшой выборке, по результатам которого могут быть внесены необходимые корректировки.</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1395" y="624959"/>
            <a:ext cx="4581049" cy="572691"/>
          </a:xfrm>
          <a:prstGeom prst="rect">
            <a:avLst/>
          </a:prstGeom>
          <a:noFill/>
          <a:ln/>
        </p:spPr>
        <p:txBody>
          <a:bodyPr wrap="none" lIns="0" tIns="0" rIns="0" bIns="0" rtlCol="0" anchor="t"/>
          <a:lstStyle/>
          <a:p>
            <a:pPr marL="0" indent="0">
              <a:lnSpc>
                <a:spcPts val="4500"/>
              </a:lnSpc>
              <a:buNone/>
            </a:pPr>
            <a:r>
              <a:rPr lang="en-US" sz="3600" kern="0" spc="-72"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Сбор данных</a:t>
            </a:r>
            <a:endParaRPr lang="en-US" sz="360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81395" y="1489591"/>
            <a:ext cx="973455" cy="2038350"/>
          </a:xfrm>
          <a:prstGeom prst="rect">
            <a:avLst/>
          </a:prstGeom>
        </p:spPr>
      </p:pic>
      <p:sp>
        <p:nvSpPr>
          <p:cNvPr id="5" name="Text 1"/>
          <p:cNvSpPr/>
          <p:nvPr/>
        </p:nvSpPr>
        <p:spPr>
          <a:xfrm>
            <a:off x="1946791" y="1684258"/>
            <a:ext cx="3594378" cy="28634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Определение источников данных</a:t>
            </a:r>
            <a:endParaRPr lang="en-US" sz="1800" dirty="0">
              <a:latin typeface="Times New Roman" panose="02020603050405020304" pitchFamily="18" charset="0"/>
              <a:cs typeface="Times New Roman" panose="02020603050405020304" pitchFamily="18" charset="0"/>
            </a:endParaRPr>
          </a:p>
        </p:txBody>
      </p:sp>
      <p:sp>
        <p:nvSpPr>
          <p:cNvPr id="6" name="Text 2"/>
          <p:cNvSpPr/>
          <p:nvPr/>
        </p:nvSpPr>
        <p:spPr>
          <a:xfrm>
            <a:off x="1946791" y="2087404"/>
            <a:ext cx="6515814" cy="124587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Первым шагом в сборе данных является определение всех доступных источников, которые могут предоставить необходимую информацию для исследования. Это могут быть научные публикации, отчеты, статистические данные, интервью с экспертами и другие ресурсы.</a:t>
            </a:r>
            <a:endParaRPr lang="en-US" sz="15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81395" y="3527941"/>
            <a:ext cx="973455" cy="2038350"/>
          </a:xfrm>
          <a:prstGeom prst="rect">
            <a:avLst/>
          </a:prstGeom>
        </p:spPr>
      </p:pic>
      <p:sp>
        <p:nvSpPr>
          <p:cNvPr id="8" name="Text 3"/>
          <p:cNvSpPr/>
          <p:nvPr/>
        </p:nvSpPr>
        <p:spPr>
          <a:xfrm>
            <a:off x="1946791" y="3722608"/>
            <a:ext cx="2770584" cy="28634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Разработка методов сбора</a:t>
            </a:r>
            <a:endParaRPr lang="en-US" sz="1800" dirty="0">
              <a:latin typeface="Times New Roman" panose="02020603050405020304" pitchFamily="18" charset="0"/>
              <a:cs typeface="Times New Roman" panose="02020603050405020304" pitchFamily="18" charset="0"/>
            </a:endParaRPr>
          </a:p>
        </p:txBody>
      </p:sp>
      <p:sp>
        <p:nvSpPr>
          <p:cNvPr id="9" name="Text 4"/>
          <p:cNvSpPr/>
          <p:nvPr/>
        </p:nvSpPr>
        <p:spPr>
          <a:xfrm>
            <a:off x="1946791" y="4125754"/>
            <a:ext cx="6515814" cy="124587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В зависимости от типа исследования и доступных источников, необходимо разработать методы сбора данных, такие как онлайн-опросы, анкетирование, наблюдение или эксперименты. Важно четко определить процесс сбора, чтобы гарантировать достоверность и надежность данных.</a:t>
            </a:r>
            <a:endParaRPr lang="en-US" sz="150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81395" y="5566291"/>
            <a:ext cx="973455" cy="2038350"/>
          </a:xfrm>
          <a:prstGeom prst="rect">
            <a:avLst/>
          </a:prstGeom>
        </p:spPr>
      </p:pic>
      <p:sp>
        <p:nvSpPr>
          <p:cNvPr id="11" name="Text 5"/>
          <p:cNvSpPr/>
          <p:nvPr/>
        </p:nvSpPr>
        <p:spPr>
          <a:xfrm>
            <a:off x="1946791" y="5760958"/>
            <a:ext cx="2915960" cy="286345"/>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Организация сбора данных</a:t>
            </a:r>
            <a:endParaRPr lang="en-US" sz="1800" dirty="0">
              <a:latin typeface="Times New Roman" panose="02020603050405020304" pitchFamily="18" charset="0"/>
              <a:cs typeface="Times New Roman" panose="02020603050405020304" pitchFamily="18" charset="0"/>
            </a:endParaRPr>
          </a:p>
        </p:txBody>
      </p:sp>
      <p:sp>
        <p:nvSpPr>
          <p:cNvPr id="12" name="Text 6"/>
          <p:cNvSpPr/>
          <p:nvPr/>
        </p:nvSpPr>
        <p:spPr>
          <a:xfrm>
            <a:off x="1946791" y="6164104"/>
            <a:ext cx="6515814" cy="1245870"/>
          </a:xfrm>
          <a:prstGeom prst="rect">
            <a:avLst/>
          </a:prstGeom>
          <a:noFill/>
          <a:ln/>
        </p:spPr>
        <p:txBody>
          <a:bodyPr wrap="squar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На этом этапе исследовательская команда должна распределить обязанности, определить сроки и ресурсы, необходимые для эффективного сбора данных. Также важно обеспечить надлежащее хранение и защиту собранной информации.</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00695" y="629126"/>
            <a:ext cx="7066598" cy="672822"/>
          </a:xfrm>
          <a:prstGeom prst="rect">
            <a:avLst/>
          </a:prstGeom>
          <a:noFill/>
          <a:ln/>
        </p:spPr>
        <p:txBody>
          <a:bodyPr wrap="none" lIns="0" tIns="0" rIns="0" bIns="0" rtlCol="0" anchor="t"/>
          <a:lstStyle/>
          <a:p>
            <a:pPr marL="0" indent="0">
              <a:lnSpc>
                <a:spcPts val="5250"/>
              </a:lnSpc>
              <a:buNone/>
            </a:pPr>
            <a:r>
              <a:rPr lang="en-US" sz="4200" kern="0" spc="-85"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Анализ полученных данных</a:t>
            </a:r>
            <a:endParaRPr lang="en-US" sz="4200" dirty="0">
              <a:latin typeface="Times New Roman" panose="02020603050405020304" pitchFamily="18" charset="0"/>
              <a:cs typeface="Times New Roman" panose="02020603050405020304" pitchFamily="18" charset="0"/>
            </a:endParaRPr>
          </a:p>
        </p:txBody>
      </p:sp>
      <p:sp>
        <p:nvSpPr>
          <p:cNvPr id="3" name="Shape 1"/>
          <p:cNvSpPr/>
          <p:nvPr/>
        </p:nvSpPr>
        <p:spPr>
          <a:xfrm>
            <a:off x="800695" y="1759506"/>
            <a:ext cx="2171462" cy="1297186"/>
          </a:xfrm>
          <a:prstGeom prst="roundRect">
            <a:avLst>
              <a:gd name="adj" fmla="val 7408"/>
            </a:avLst>
          </a:prstGeom>
          <a:solidFill>
            <a:srgbClr val="F0D4F7"/>
          </a:solidFill>
          <a:ln w="7620">
            <a:solidFill>
              <a:srgbClr val="D6BADD"/>
            </a:solidFill>
            <a:prstDash val="solid"/>
          </a:ln>
        </p:spPr>
      </p:sp>
      <p:sp>
        <p:nvSpPr>
          <p:cNvPr id="4" name="Text 2"/>
          <p:cNvSpPr/>
          <p:nvPr/>
        </p:nvSpPr>
        <p:spPr>
          <a:xfrm>
            <a:off x="1037034" y="2179320"/>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250" dirty="0">
              <a:latin typeface="Times New Roman" panose="02020603050405020304" pitchFamily="18" charset="0"/>
              <a:cs typeface="Times New Roman" panose="02020603050405020304" pitchFamily="18" charset="0"/>
            </a:endParaRPr>
          </a:p>
        </p:txBody>
      </p:sp>
      <p:sp>
        <p:nvSpPr>
          <p:cNvPr id="5" name="Text 3"/>
          <p:cNvSpPr/>
          <p:nvPr/>
        </p:nvSpPr>
        <p:spPr>
          <a:xfrm>
            <a:off x="3200876" y="1988225"/>
            <a:ext cx="2691527"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Проверка гипотез</a:t>
            </a:r>
            <a:endParaRPr lang="en-US" sz="2100" dirty="0">
              <a:latin typeface="Times New Roman" panose="02020603050405020304" pitchFamily="18" charset="0"/>
              <a:cs typeface="Times New Roman" panose="02020603050405020304" pitchFamily="18" charset="0"/>
            </a:endParaRPr>
          </a:p>
        </p:txBody>
      </p:sp>
      <p:sp>
        <p:nvSpPr>
          <p:cNvPr id="6" name="Text 4"/>
          <p:cNvSpPr/>
          <p:nvPr/>
        </p:nvSpPr>
        <p:spPr>
          <a:xfrm>
            <a:off x="3200876" y="2461855"/>
            <a:ext cx="5845373"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Сопоставление результатов с исходными предположениями</a:t>
            </a:r>
            <a:endParaRPr lang="en-US" sz="1800" dirty="0">
              <a:latin typeface="Times New Roman" panose="02020603050405020304" pitchFamily="18" charset="0"/>
              <a:cs typeface="Times New Roman" panose="02020603050405020304" pitchFamily="18" charset="0"/>
            </a:endParaRPr>
          </a:p>
        </p:txBody>
      </p:sp>
      <p:sp>
        <p:nvSpPr>
          <p:cNvPr id="7" name="Shape 5"/>
          <p:cNvSpPr/>
          <p:nvPr/>
        </p:nvSpPr>
        <p:spPr>
          <a:xfrm>
            <a:off x="3086457" y="3041452"/>
            <a:ext cx="10628948" cy="15240"/>
          </a:xfrm>
          <a:prstGeom prst="roundRect">
            <a:avLst>
              <a:gd name="adj" fmla="val 630522"/>
            </a:avLst>
          </a:prstGeom>
          <a:solidFill>
            <a:srgbClr val="D6BADD"/>
          </a:solidFill>
          <a:ln/>
        </p:spPr>
      </p:sp>
      <p:sp>
        <p:nvSpPr>
          <p:cNvPr id="8" name="Shape 6"/>
          <p:cNvSpPr/>
          <p:nvPr/>
        </p:nvSpPr>
        <p:spPr>
          <a:xfrm>
            <a:off x="800695" y="3170992"/>
            <a:ext cx="4342924" cy="1297186"/>
          </a:xfrm>
          <a:prstGeom prst="roundRect">
            <a:avLst>
              <a:gd name="adj" fmla="val 7408"/>
            </a:avLst>
          </a:prstGeom>
          <a:solidFill>
            <a:srgbClr val="F0D4F7"/>
          </a:solidFill>
          <a:ln w="7620">
            <a:solidFill>
              <a:srgbClr val="D6BADD"/>
            </a:solidFill>
            <a:prstDash val="solid"/>
          </a:ln>
        </p:spPr>
      </p:sp>
      <p:sp>
        <p:nvSpPr>
          <p:cNvPr id="9" name="Text 7"/>
          <p:cNvSpPr/>
          <p:nvPr/>
        </p:nvSpPr>
        <p:spPr>
          <a:xfrm>
            <a:off x="1037034" y="3590806"/>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250" dirty="0">
              <a:latin typeface="Times New Roman" panose="02020603050405020304" pitchFamily="18" charset="0"/>
              <a:cs typeface="Times New Roman" panose="02020603050405020304" pitchFamily="18" charset="0"/>
            </a:endParaRPr>
          </a:p>
        </p:txBody>
      </p:sp>
      <p:sp>
        <p:nvSpPr>
          <p:cNvPr id="10" name="Text 8"/>
          <p:cNvSpPr/>
          <p:nvPr/>
        </p:nvSpPr>
        <p:spPr>
          <a:xfrm>
            <a:off x="5372338" y="3399711"/>
            <a:ext cx="3663553"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Выявление закономерностей</a:t>
            </a:r>
            <a:endParaRPr lang="en-US" sz="2100" dirty="0">
              <a:latin typeface="Times New Roman" panose="02020603050405020304" pitchFamily="18" charset="0"/>
              <a:cs typeface="Times New Roman" panose="02020603050405020304" pitchFamily="18" charset="0"/>
            </a:endParaRPr>
          </a:p>
        </p:txBody>
      </p:sp>
      <p:sp>
        <p:nvSpPr>
          <p:cNvPr id="11" name="Text 9"/>
          <p:cNvSpPr/>
          <p:nvPr/>
        </p:nvSpPr>
        <p:spPr>
          <a:xfrm>
            <a:off x="5372338" y="3873341"/>
            <a:ext cx="4440555"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Поиск статистически значимых взаимосвязей</a:t>
            </a:r>
            <a:endParaRPr lang="en-US" sz="1800" dirty="0">
              <a:latin typeface="Times New Roman" panose="02020603050405020304" pitchFamily="18" charset="0"/>
              <a:cs typeface="Times New Roman" panose="02020603050405020304" pitchFamily="18" charset="0"/>
            </a:endParaRPr>
          </a:p>
        </p:txBody>
      </p:sp>
      <p:sp>
        <p:nvSpPr>
          <p:cNvPr id="12" name="Shape 10"/>
          <p:cNvSpPr/>
          <p:nvPr/>
        </p:nvSpPr>
        <p:spPr>
          <a:xfrm>
            <a:off x="5257919" y="4452938"/>
            <a:ext cx="8457486" cy="15240"/>
          </a:xfrm>
          <a:prstGeom prst="roundRect">
            <a:avLst>
              <a:gd name="adj" fmla="val 630522"/>
            </a:avLst>
          </a:prstGeom>
          <a:solidFill>
            <a:srgbClr val="D6BADD"/>
          </a:solidFill>
          <a:ln/>
        </p:spPr>
      </p:sp>
      <p:sp>
        <p:nvSpPr>
          <p:cNvPr id="13" name="Shape 11"/>
          <p:cNvSpPr/>
          <p:nvPr/>
        </p:nvSpPr>
        <p:spPr>
          <a:xfrm>
            <a:off x="800695" y="4582478"/>
            <a:ext cx="6514505" cy="1297186"/>
          </a:xfrm>
          <a:prstGeom prst="roundRect">
            <a:avLst>
              <a:gd name="adj" fmla="val 7408"/>
            </a:avLst>
          </a:prstGeom>
          <a:solidFill>
            <a:srgbClr val="F0D4F7"/>
          </a:solidFill>
          <a:ln w="7620">
            <a:solidFill>
              <a:srgbClr val="D6BADD"/>
            </a:solidFill>
            <a:prstDash val="solid"/>
          </a:ln>
        </p:spPr>
      </p:sp>
      <p:sp>
        <p:nvSpPr>
          <p:cNvPr id="14" name="Text 12"/>
          <p:cNvSpPr/>
          <p:nvPr/>
        </p:nvSpPr>
        <p:spPr>
          <a:xfrm>
            <a:off x="1037034" y="5002292"/>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250" dirty="0">
              <a:latin typeface="Times New Roman" panose="02020603050405020304" pitchFamily="18" charset="0"/>
              <a:cs typeface="Times New Roman" panose="02020603050405020304" pitchFamily="18" charset="0"/>
            </a:endParaRPr>
          </a:p>
        </p:txBody>
      </p:sp>
      <p:sp>
        <p:nvSpPr>
          <p:cNvPr id="15" name="Text 13"/>
          <p:cNvSpPr/>
          <p:nvPr/>
        </p:nvSpPr>
        <p:spPr>
          <a:xfrm>
            <a:off x="7543919" y="4811197"/>
            <a:ext cx="3016091"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Интерпретация данных</a:t>
            </a:r>
            <a:endParaRPr lang="en-US" sz="2100" dirty="0">
              <a:latin typeface="Times New Roman" panose="02020603050405020304" pitchFamily="18" charset="0"/>
              <a:cs typeface="Times New Roman" panose="02020603050405020304" pitchFamily="18" charset="0"/>
            </a:endParaRPr>
          </a:p>
        </p:txBody>
      </p:sp>
      <p:sp>
        <p:nvSpPr>
          <p:cNvPr id="16" name="Text 14"/>
          <p:cNvSpPr/>
          <p:nvPr/>
        </p:nvSpPr>
        <p:spPr>
          <a:xfrm>
            <a:off x="7543919" y="5284827"/>
            <a:ext cx="4632008"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Объяснение наблюдаемых эффектов и явлений</a:t>
            </a:r>
            <a:endParaRPr lang="en-US" sz="1800" dirty="0">
              <a:latin typeface="Times New Roman" panose="02020603050405020304" pitchFamily="18" charset="0"/>
              <a:cs typeface="Times New Roman" panose="02020603050405020304" pitchFamily="18" charset="0"/>
            </a:endParaRPr>
          </a:p>
        </p:txBody>
      </p:sp>
      <p:sp>
        <p:nvSpPr>
          <p:cNvPr id="17" name="Text 15"/>
          <p:cNvSpPr/>
          <p:nvPr/>
        </p:nvSpPr>
        <p:spPr>
          <a:xfrm>
            <a:off x="800695" y="6136957"/>
            <a:ext cx="13029009" cy="1464469"/>
          </a:xfrm>
          <a:prstGeom prst="rect">
            <a:avLst/>
          </a:prstGeom>
          <a:noFill/>
          <a:ln/>
        </p:spPr>
        <p:txBody>
          <a:bodyPr wrap="square" lIns="0" tIns="0" rIns="0" bIns="0" rtlCol="0" anchor="t"/>
          <a:lstStyle/>
          <a:p>
            <a:pPr marL="0" indent="0">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На этом этапе полученные в ходе исследования данные подвергаются тщательному анализу. Прежде всего, проверяется, подтверждаются ли или опровергаются выдвинутые ранее гипотезы. Далее выявляются закономерности и взаимосвязи между различными параметрами, которые могут указывать на новые аспекты изучаемого явления. И, наконец, осуществляется интерпретация результатов, позволяющая объяснить наблюдаемые эффекты и сформулировать выводы.</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10289"/>
          </a:xfrm>
          <a:prstGeom prst="rect">
            <a:avLst/>
          </a:prstGeom>
        </p:spPr>
      </p:pic>
      <p:sp>
        <p:nvSpPr>
          <p:cNvPr id="3" name="Text 0"/>
          <p:cNvSpPr/>
          <p:nvPr/>
        </p:nvSpPr>
        <p:spPr>
          <a:xfrm>
            <a:off x="646867" y="2832378"/>
            <a:ext cx="5719524" cy="543639"/>
          </a:xfrm>
          <a:prstGeom prst="rect">
            <a:avLst/>
          </a:prstGeom>
          <a:noFill/>
          <a:ln/>
        </p:spPr>
        <p:txBody>
          <a:bodyPr wrap="none" lIns="0" tIns="0" rIns="0" bIns="0" rtlCol="0" anchor="t"/>
          <a:lstStyle/>
          <a:p>
            <a:pPr marL="0" indent="0">
              <a:lnSpc>
                <a:spcPts val="4250"/>
              </a:lnSpc>
              <a:buNone/>
            </a:pPr>
            <a:r>
              <a:rPr lang="en-US" sz="3400" kern="0" spc="-68"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Интерпретация результатов</a:t>
            </a:r>
            <a:endParaRPr lang="en-US" sz="3400" dirty="0">
              <a:latin typeface="Times New Roman" panose="02020603050405020304" pitchFamily="18" charset="0"/>
              <a:cs typeface="Times New Roman" panose="02020603050405020304" pitchFamily="18" charset="0"/>
            </a:endParaRPr>
          </a:p>
        </p:txBody>
      </p:sp>
      <p:sp>
        <p:nvSpPr>
          <p:cNvPr id="4" name="Shape 1"/>
          <p:cNvSpPr/>
          <p:nvPr/>
        </p:nvSpPr>
        <p:spPr>
          <a:xfrm>
            <a:off x="7303770" y="3653195"/>
            <a:ext cx="22860" cy="4054197"/>
          </a:xfrm>
          <a:prstGeom prst="roundRect">
            <a:avLst>
              <a:gd name="adj" fmla="val 339571"/>
            </a:avLst>
          </a:prstGeom>
          <a:solidFill>
            <a:srgbClr val="D6BADD"/>
          </a:solidFill>
          <a:ln/>
        </p:spPr>
      </p:sp>
      <p:sp>
        <p:nvSpPr>
          <p:cNvPr id="5" name="Shape 2"/>
          <p:cNvSpPr/>
          <p:nvPr/>
        </p:nvSpPr>
        <p:spPr>
          <a:xfrm>
            <a:off x="6483310" y="4057531"/>
            <a:ext cx="646867" cy="22860"/>
          </a:xfrm>
          <a:prstGeom prst="roundRect">
            <a:avLst>
              <a:gd name="adj" fmla="val 339571"/>
            </a:avLst>
          </a:prstGeom>
          <a:solidFill>
            <a:srgbClr val="D6BADD"/>
          </a:solidFill>
          <a:ln/>
        </p:spPr>
      </p:sp>
      <p:sp>
        <p:nvSpPr>
          <p:cNvPr id="6" name="Shape 3"/>
          <p:cNvSpPr/>
          <p:nvPr/>
        </p:nvSpPr>
        <p:spPr>
          <a:xfrm>
            <a:off x="7107317" y="3861078"/>
            <a:ext cx="415766" cy="415766"/>
          </a:xfrm>
          <a:prstGeom prst="roundRect">
            <a:avLst>
              <a:gd name="adj" fmla="val 18671"/>
            </a:avLst>
          </a:prstGeom>
          <a:solidFill>
            <a:srgbClr val="F0D4F7"/>
          </a:solidFill>
          <a:ln w="7620">
            <a:solidFill>
              <a:srgbClr val="D6BADD"/>
            </a:solidFill>
            <a:prstDash val="solid"/>
          </a:ln>
        </p:spPr>
      </p:sp>
      <p:sp>
        <p:nvSpPr>
          <p:cNvPr id="7" name="Text 4"/>
          <p:cNvSpPr/>
          <p:nvPr/>
        </p:nvSpPr>
        <p:spPr>
          <a:xfrm>
            <a:off x="7249954" y="3938468"/>
            <a:ext cx="130493" cy="260985"/>
          </a:xfrm>
          <a:prstGeom prst="rect">
            <a:avLst/>
          </a:prstGeom>
          <a:noFill/>
          <a:ln/>
        </p:spPr>
        <p:txBody>
          <a:bodyPr wrap="none" lIns="0" tIns="0" rIns="0" bIns="0" rtlCol="0" anchor="t"/>
          <a:lstStyle/>
          <a:p>
            <a:pPr marL="0" indent="0" algn="ctr">
              <a:lnSpc>
                <a:spcPts val="20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050" dirty="0">
              <a:latin typeface="Times New Roman" panose="02020603050405020304" pitchFamily="18" charset="0"/>
              <a:cs typeface="Times New Roman" panose="02020603050405020304" pitchFamily="18" charset="0"/>
            </a:endParaRPr>
          </a:p>
        </p:txBody>
      </p:sp>
      <p:sp>
        <p:nvSpPr>
          <p:cNvPr id="8" name="Text 5"/>
          <p:cNvSpPr/>
          <p:nvPr/>
        </p:nvSpPr>
        <p:spPr>
          <a:xfrm>
            <a:off x="3983950" y="3837980"/>
            <a:ext cx="2314813" cy="271701"/>
          </a:xfrm>
          <a:prstGeom prst="rect">
            <a:avLst/>
          </a:prstGeom>
          <a:noFill/>
          <a:ln/>
        </p:spPr>
        <p:txBody>
          <a:bodyPr wrap="none" lIns="0" tIns="0" rIns="0" bIns="0" rtlCol="0" anchor="t"/>
          <a:lstStyle/>
          <a:p>
            <a:pPr marL="0" indent="0" algn="r">
              <a:lnSpc>
                <a:spcPts val="2100"/>
              </a:lnSpc>
              <a:buNone/>
            </a:pPr>
            <a:r>
              <a:rPr lang="en-US" sz="170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Оценка достоверности</a:t>
            </a:r>
            <a:endParaRPr lang="en-US" sz="1700" dirty="0">
              <a:latin typeface="Times New Roman" panose="02020603050405020304" pitchFamily="18" charset="0"/>
              <a:cs typeface="Times New Roman" panose="02020603050405020304" pitchFamily="18" charset="0"/>
            </a:endParaRPr>
          </a:p>
        </p:txBody>
      </p:sp>
      <p:sp>
        <p:nvSpPr>
          <p:cNvPr id="9" name="Text 6"/>
          <p:cNvSpPr/>
          <p:nvPr/>
        </p:nvSpPr>
        <p:spPr>
          <a:xfrm>
            <a:off x="646867" y="4220528"/>
            <a:ext cx="5651897" cy="1182529"/>
          </a:xfrm>
          <a:prstGeom prst="rect">
            <a:avLst/>
          </a:prstGeom>
          <a:noFill/>
          <a:ln/>
        </p:spPr>
        <p:txBody>
          <a:bodyPr wrap="square" lIns="0" tIns="0" rIns="0" bIns="0" rtlCol="0" anchor="t"/>
          <a:lstStyle/>
          <a:p>
            <a:pPr marL="0" indent="0" algn="r">
              <a:lnSpc>
                <a:spcPts val="2300"/>
              </a:lnSpc>
              <a:buNone/>
            </a:pPr>
            <a:r>
              <a:rPr lang="en-US" sz="145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Первый шаг в интерпретации результатов - тщательная оценка их достоверности. Необходимо проверить, насколько полученные данные соответствуют установленным научным критериям, а также проанализировать возможные источники ошибок или неточностей.</a:t>
            </a:r>
            <a:endParaRPr lang="en-US" sz="1450" dirty="0">
              <a:latin typeface="Times New Roman" panose="02020603050405020304" pitchFamily="18" charset="0"/>
              <a:cs typeface="Times New Roman" panose="02020603050405020304" pitchFamily="18" charset="0"/>
            </a:endParaRPr>
          </a:p>
        </p:txBody>
      </p:sp>
      <p:sp>
        <p:nvSpPr>
          <p:cNvPr id="10" name="Shape 7"/>
          <p:cNvSpPr/>
          <p:nvPr/>
        </p:nvSpPr>
        <p:spPr>
          <a:xfrm>
            <a:off x="7500223" y="4981575"/>
            <a:ext cx="646867" cy="22860"/>
          </a:xfrm>
          <a:prstGeom prst="roundRect">
            <a:avLst>
              <a:gd name="adj" fmla="val 339571"/>
            </a:avLst>
          </a:prstGeom>
          <a:solidFill>
            <a:srgbClr val="D6BADD"/>
          </a:solidFill>
          <a:ln/>
        </p:spPr>
      </p:sp>
      <p:sp>
        <p:nvSpPr>
          <p:cNvPr id="11" name="Shape 8"/>
          <p:cNvSpPr/>
          <p:nvPr/>
        </p:nvSpPr>
        <p:spPr>
          <a:xfrm>
            <a:off x="7107317" y="4785122"/>
            <a:ext cx="415766" cy="415766"/>
          </a:xfrm>
          <a:prstGeom prst="roundRect">
            <a:avLst>
              <a:gd name="adj" fmla="val 18671"/>
            </a:avLst>
          </a:prstGeom>
          <a:solidFill>
            <a:srgbClr val="F0D4F7"/>
          </a:solidFill>
          <a:ln w="7620">
            <a:solidFill>
              <a:srgbClr val="D6BADD"/>
            </a:solidFill>
            <a:prstDash val="solid"/>
          </a:ln>
        </p:spPr>
      </p:sp>
      <p:sp>
        <p:nvSpPr>
          <p:cNvPr id="12" name="Text 9"/>
          <p:cNvSpPr/>
          <p:nvPr/>
        </p:nvSpPr>
        <p:spPr>
          <a:xfrm>
            <a:off x="7249954" y="4862512"/>
            <a:ext cx="130493" cy="260985"/>
          </a:xfrm>
          <a:prstGeom prst="rect">
            <a:avLst/>
          </a:prstGeom>
          <a:noFill/>
          <a:ln/>
        </p:spPr>
        <p:txBody>
          <a:bodyPr wrap="none" lIns="0" tIns="0" rIns="0" bIns="0" rtlCol="0" anchor="t"/>
          <a:lstStyle/>
          <a:p>
            <a:pPr marL="0" indent="0" algn="ctr">
              <a:lnSpc>
                <a:spcPts val="20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050" dirty="0">
              <a:latin typeface="Times New Roman" panose="02020603050405020304" pitchFamily="18" charset="0"/>
              <a:cs typeface="Times New Roman" panose="02020603050405020304" pitchFamily="18" charset="0"/>
            </a:endParaRPr>
          </a:p>
        </p:txBody>
      </p:sp>
      <p:sp>
        <p:nvSpPr>
          <p:cNvPr id="13" name="Text 10"/>
          <p:cNvSpPr/>
          <p:nvPr/>
        </p:nvSpPr>
        <p:spPr>
          <a:xfrm>
            <a:off x="8331637" y="4762024"/>
            <a:ext cx="2958346" cy="271701"/>
          </a:xfrm>
          <a:prstGeom prst="rect">
            <a:avLst/>
          </a:prstGeom>
          <a:noFill/>
          <a:ln/>
        </p:spPr>
        <p:txBody>
          <a:bodyPr wrap="none" lIns="0" tIns="0" rIns="0" bIns="0" rtlCol="0" anchor="t"/>
          <a:lstStyle/>
          <a:p>
            <a:pPr marL="0" indent="0" algn="l">
              <a:lnSpc>
                <a:spcPts val="2100"/>
              </a:lnSpc>
              <a:buNone/>
            </a:pPr>
            <a:r>
              <a:rPr lang="en-US" sz="170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Выявление закономерностей</a:t>
            </a:r>
            <a:endParaRPr lang="en-US" sz="1700" dirty="0">
              <a:latin typeface="Times New Roman" panose="02020603050405020304" pitchFamily="18" charset="0"/>
              <a:cs typeface="Times New Roman" panose="02020603050405020304" pitchFamily="18" charset="0"/>
            </a:endParaRPr>
          </a:p>
        </p:txBody>
      </p:sp>
      <p:sp>
        <p:nvSpPr>
          <p:cNvPr id="14" name="Text 11"/>
          <p:cNvSpPr/>
          <p:nvPr/>
        </p:nvSpPr>
        <p:spPr>
          <a:xfrm>
            <a:off x="8331637" y="5144572"/>
            <a:ext cx="5651897" cy="1182529"/>
          </a:xfrm>
          <a:prstGeom prst="rect">
            <a:avLst/>
          </a:prstGeom>
          <a:noFill/>
          <a:ln/>
        </p:spPr>
        <p:txBody>
          <a:bodyPr wrap="square" lIns="0" tIns="0" rIns="0" bIns="0" rtlCol="0" anchor="t"/>
          <a:lstStyle/>
          <a:p>
            <a:pPr marL="0" indent="0" algn="l">
              <a:lnSpc>
                <a:spcPts val="2300"/>
              </a:lnSpc>
              <a:buNone/>
            </a:pPr>
            <a:r>
              <a:rPr lang="en-US" sz="145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Следующим этапом является поиск и анализ закономерностей в полученных результатах. Исследователь должен выявить основные тенденции, связи между переменными, а также попытаться объяснить причины наблюдаемых явлений.</a:t>
            </a:r>
            <a:endParaRPr lang="en-US" sz="1450" dirty="0">
              <a:latin typeface="Times New Roman" panose="02020603050405020304" pitchFamily="18" charset="0"/>
              <a:cs typeface="Times New Roman" panose="02020603050405020304" pitchFamily="18" charset="0"/>
            </a:endParaRPr>
          </a:p>
        </p:txBody>
      </p:sp>
      <p:sp>
        <p:nvSpPr>
          <p:cNvPr id="15" name="Shape 12"/>
          <p:cNvSpPr/>
          <p:nvPr/>
        </p:nvSpPr>
        <p:spPr>
          <a:xfrm>
            <a:off x="6483310" y="6176963"/>
            <a:ext cx="646867" cy="22860"/>
          </a:xfrm>
          <a:prstGeom prst="roundRect">
            <a:avLst>
              <a:gd name="adj" fmla="val 339571"/>
            </a:avLst>
          </a:prstGeom>
          <a:solidFill>
            <a:srgbClr val="D6BADD"/>
          </a:solidFill>
          <a:ln/>
        </p:spPr>
      </p:sp>
      <p:sp>
        <p:nvSpPr>
          <p:cNvPr id="16" name="Shape 13"/>
          <p:cNvSpPr/>
          <p:nvPr/>
        </p:nvSpPr>
        <p:spPr>
          <a:xfrm>
            <a:off x="7107317" y="5980509"/>
            <a:ext cx="415766" cy="415766"/>
          </a:xfrm>
          <a:prstGeom prst="roundRect">
            <a:avLst>
              <a:gd name="adj" fmla="val 18671"/>
            </a:avLst>
          </a:prstGeom>
          <a:solidFill>
            <a:srgbClr val="F0D4F7"/>
          </a:solidFill>
          <a:ln w="7620">
            <a:solidFill>
              <a:srgbClr val="D6BADD"/>
            </a:solidFill>
            <a:prstDash val="solid"/>
          </a:ln>
        </p:spPr>
      </p:sp>
      <p:sp>
        <p:nvSpPr>
          <p:cNvPr id="17" name="Text 14"/>
          <p:cNvSpPr/>
          <p:nvPr/>
        </p:nvSpPr>
        <p:spPr>
          <a:xfrm>
            <a:off x="7249954" y="6057900"/>
            <a:ext cx="130493" cy="260985"/>
          </a:xfrm>
          <a:prstGeom prst="rect">
            <a:avLst/>
          </a:prstGeom>
          <a:noFill/>
          <a:ln/>
        </p:spPr>
        <p:txBody>
          <a:bodyPr wrap="none" lIns="0" tIns="0" rIns="0" bIns="0" rtlCol="0" anchor="t"/>
          <a:lstStyle/>
          <a:p>
            <a:pPr marL="0" indent="0" algn="ctr">
              <a:lnSpc>
                <a:spcPts val="20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050" dirty="0">
              <a:latin typeface="Times New Roman" panose="02020603050405020304" pitchFamily="18" charset="0"/>
              <a:cs typeface="Times New Roman" panose="02020603050405020304" pitchFamily="18" charset="0"/>
            </a:endParaRPr>
          </a:p>
        </p:txBody>
      </p:sp>
      <p:sp>
        <p:nvSpPr>
          <p:cNvPr id="18" name="Text 15"/>
          <p:cNvSpPr/>
          <p:nvPr/>
        </p:nvSpPr>
        <p:spPr>
          <a:xfrm>
            <a:off x="1795939" y="5957411"/>
            <a:ext cx="4502825" cy="271701"/>
          </a:xfrm>
          <a:prstGeom prst="rect">
            <a:avLst/>
          </a:prstGeom>
          <a:noFill/>
          <a:ln/>
        </p:spPr>
        <p:txBody>
          <a:bodyPr wrap="none" lIns="0" tIns="0" rIns="0" bIns="0" rtlCol="0" anchor="t"/>
          <a:lstStyle/>
          <a:p>
            <a:pPr marL="0" indent="0" algn="r">
              <a:lnSpc>
                <a:spcPts val="2100"/>
              </a:lnSpc>
              <a:buNone/>
            </a:pPr>
            <a:r>
              <a:rPr lang="en-US" sz="170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Сопоставление с теоретическими моделями</a:t>
            </a:r>
            <a:endParaRPr lang="en-US" sz="1700" dirty="0">
              <a:latin typeface="Times New Roman" panose="02020603050405020304" pitchFamily="18" charset="0"/>
              <a:cs typeface="Times New Roman" panose="02020603050405020304" pitchFamily="18" charset="0"/>
            </a:endParaRPr>
          </a:p>
        </p:txBody>
      </p:sp>
      <p:sp>
        <p:nvSpPr>
          <p:cNvPr id="19" name="Text 16"/>
          <p:cNvSpPr/>
          <p:nvPr/>
        </p:nvSpPr>
        <p:spPr>
          <a:xfrm>
            <a:off x="646867" y="6339959"/>
            <a:ext cx="5651897" cy="1182529"/>
          </a:xfrm>
          <a:prstGeom prst="rect">
            <a:avLst/>
          </a:prstGeom>
          <a:noFill/>
          <a:ln/>
        </p:spPr>
        <p:txBody>
          <a:bodyPr wrap="square" lIns="0" tIns="0" rIns="0" bIns="0" rtlCol="0" anchor="t"/>
          <a:lstStyle/>
          <a:p>
            <a:pPr marL="0" indent="0" algn="r">
              <a:lnSpc>
                <a:spcPts val="2300"/>
              </a:lnSpc>
              <a:buNone/>
            </a:pPr>
            <a:r>
              <a:rPr lang="en-US" sz="145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Важно сопоставить полученные результаты с существующими теоретическими представлениями и моделями в данной области. Это позволяет оценить, насколько исследование подтверждает или опровергает текущие научные знания и теории.</a:t>
            </a:r>
            <a:endParaRPr lang="en-US" sz="14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25385"/>
          </a:xfrm>
          <a:prstGeom prst="rect">
            <a:avLst/>
          </a:prstGeom>
        </p:spPr>
      </p:pic>
      <p:sp>
        <p:nvSpPr>
          <p:cNvPr id="3" name="Text 0"/>
          <p:cNvSpPr/>
          <p:nvPr/>
        </p:nvSpPr>
        <p:spPr>
          <a:xfrm>
            <a:off x="595074" y="2595086"/>
            <a:ext cx="7579400" cy="500063"/>
          </a:xfrm>
          <a:prstGeom prst="rect">
            <a:avLst/>
          </a:prstGeom>
          <a:noFill/>
          <a:ln/>
        </p:spPr>
        <p:txBody>
          <a:bodyPr wrap="none" lIns="0" tIns="0" rIns="0" bIns="0" rtlCol="0" anchor="t"/>
          <a:lstStyle/>
          <a:p>
            <a:pPr marL="0" indent="0">
              <a:lnSpc>
                <a:spcPts val="3900"/>
              </a:lnSpc>
              <a:buNone/>
            </a:pPr>
            <a:r>
              <a:rPr lang="en-US" sz="3150" kern="0" spc="-63"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Доказательство/опровержение гипотезы</a:t>
            </a:r>
            <a:endParaRPr lang="en-US" sz="3150" dirty="0">
              <a:latin typeface="Times New Roman" panose="02020603050405020304" pitchFamily="18" charset="0"/>
              <a:cs typeface="Times New Roman" panose="02020603050405020304" pitchFamily="18" charset="0"/>
            </a:endParaRPr>
          </a:p>
        </p:txBody>
      </p:sp>
      <p:sp>
        <p:nvSpPr>
          <p:cNvPr id="4" name="Shape 1"/>
          <p:cNvSpPr/>
          <p:nvPr/>
        </p:nvSpPr>
        <p:spPr>
          <a:xfrm>
            <a:off x="595074" y="5554980"/>
            <a:ext cx="13440251" cy="22860"/>
          </a:xfrm>
          <a:prstGeom prst="roundRect">
            <a:avLst>
              <a:gd name="adj" fmla="val 312398"/>
            </a:avLst>
          </a:prstGeom>
          <a:solidFill>
            <a:srgbClr val="D6BADD"/>
          </a:solidFill>
          <a:ln/>
        </p:spPr>
      </p:sp>
      <p:sp>
        <p:nvSpPr>
          <p:cNvPr id="5" name="Shape 2"/>
          <p:cNvSpPr/>
          <p:nvPr/>
        </p:nvSpPr>
        <p:spPr>
          <a:xfrm>
            <a:off x="3901083" y="4959965"/>
            <a:ext cx="22860" cy="595074"/>
          </a:xfrm>
          <a:prstGeom prst="roundRect">
            <a:avLst>
              <a:gd name="adj" fmla="val 312398"/>
            </a:avLst>
          </a:prstGeom>
          <a:solidFill>
            <a:srgbClr val="D6BADD"/>
          </a:solidFill>
          <a:ln/>
        </p:spPr>
      </p:sp>
      <p:sp>
        <p:nvSpPr>
          <p:cNvPr id="6" name="Shape 3"/>
          <p:cNvSpPr/>
          <p:nvPr/>
        </p:nvSpPr>
        <p:spPr>
          <a:xfrm>
            <a:off x="3721298" y="5363706"/>
            <a:ext cx="382548" cy="382548"/>
          </a:xfrm>
          <a:prstGeom prst="roundRect">
            <a:avLst>
              <a:gd name="adj" fmla="val 18668"/>
            </a:avLst>
          </a:prstGeom>
          <a:solidFill>
            <a:srgbClr val="F0D4F7"/>
          </a:solidFill>
          <a:ln w="7620">
            <a:solidFill>
              <a:srgbClr val="D6BADD"/>
            </a:solidFill>
            <a:prstDash val="solid"/>
          </a:ln>
        </p:spPr>
      </p:sp>
      <p:sp>
        <p:nvSpPr>
          <p:cNvPr id="7" name="Text 4"/>
          <p:cNvSpPr/>
          <p:nvPr/>
        </p:nvSpPr>
        <p:spPr>
          <a:xfrm>
            <a:off x="3852505" y="5434905"/>
            <a:ext cx="120134" cy="240030"/>
          </a:xfrm>
          <a:prstGeom prst="rect">
            <a:avLst/>
          </a:prstGeom>
          <a:noFill/>
          <a:ln/>
        </p:spPr>
        <p:txBody>
          <a:bodyPr wrap="none" lIns="0" tIns="0" rIns="0" bIns="0" rtlCol="0" anchor="t"/>
          <a:lstStyle/>
          <a:p>
            <a:pPr marL="0" indent="0" algn="ctr">
              <a:lnSpc>
                <a:spcPts val="185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850" dirty="0">
              <a:latin typeface="Times New Roman" panose="02020603050405020304" pitchFamily="18" charset="0"/>
              <a:cs typeface="Times New Roman" panose="02020603050405020304" pitchFamily="18" charset="0"/>
            </a:endParaRPr>
          </a:p>
        </p:txBody>
      </p:sp>
      <p:sp>
        <p:nvSpPr>
          <p:cNvPr id="8" name="Text 5"/>
          <p:cNvSpPr/>
          <p:nvPr/>
        </p:nvSpPr>
        <p:spPr>
          <a:xfrm>
            <a:off x="2912388" y="3350181"/>
            <a:ext cx="2000369" cy="250031"/>
          </a:xfrm>
          <a:prstGeom prst="rect">
            <a:avLst/>
          </a:prstGeom>
          <a:noFill/>
          <a:ln/>
        </p:spPr>
        <p:txBody>
          <a:bodyPr wrap="none" lIns="0" tIns="0" rIns="0" bIns="0" rtlCol="0" anchor="t"/>
          <a:lstStyle/>
          <a:p>
            <a:pPr marL="0" indent="0" algn="ctr">
              <a:lnSpc>
                <a:spcPts val="1950"/>
              </a:lnSpc>
              <a:buNone/>
            </a:pPr>
            <a:r>
              <a:rPr lang="en-US" sz="1550" kern="0" spc="-3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Сравнение данных</a:t>
            </a:r>
            <a:endParaRPr lang="en-US" sz="1550" dirty="0">
              <a:latin typeface="Times New Roman" panose="02020603050405020304" pitchFamily="18" charset="0"/>
              <a:cs typeface="Times New Roman" panose="02020603050405020304" pitchFamily="18" charset="0"/>
            </a:endParaRPr>
          </a:p>
        </p:txBody>
      </p:sp>
      <p:sp>
        <p:nvSpPr>
          <p:cNvPr id="9" name="Text 6"/>
          <p:cNvSpPr/>
          <p:nvPr/>
        </p:nvSpPr>
        <p:spPr>
          <a:xfrm>
            <a:off x="765096" y="3702129"/>
            <a:ext cx="6295073" cy="1087755"/>
          </a:xfrm>
          <a:prstGeom prst="rect">
            <a:avLst/>
          </a:prstGeom>
          <a:noFill/>
          <a:ln/>
        </p:spPr>
        <p:txBody>
          <a:bodyPr wrap="square" lIns="0" tIns="0" rIns="0" bIns="0" rtlCol="0" anchor="t"/>
          <a:lstStyle/>
          <a:p>
            <a:pPr marL="0" indent="0" algn="ctr">
              <a:lnSpc>
                <a:spcPts val="2100"/>
              </a:lnSpc>
              <a:buNone/>
            </a:pPr>
            <a:r>
              <a:rPr lang="en-US" sz="1300" kern="0" spc="-27" dirty="0">
                <a:solidFill>
                  <a:srgbClr val="272525"/>
                </a:solidFill>
                <a:latin typeface="Times New Roman" panose="02020603050405020304" pitchFamily="18" charset="0"/>
                <a:ea typeface="Source Sans Pro" pitchFamily="34" charset="-122"/>
                <a:cs typeface="Times New Roman" panose="02020603050405020304" pitchFamily="18" charset="0"/>
              </a:rPr>
              <a:t>После того, как все необходимые данные для исследования были собраны, наступает этап их тщательного анализа и сравнения с изначальной гипотезой. Это критический момент, когда ученые проверяют, действительно ли полученные результаты подтверждают или опровергают выдвинутое предположение.</a:t>
            </a:r>
            <a:endParaRPr lang="en-US" sz="1300" dirty="0">
              <a:latin typeface="Times New Roman" panose="02020603050405020304" pitchFamily="18" charset="0"/>
              <a:cs typeface="Times New Roman" panose="02020603050405020304" pitchFamily="18" charset="0"/>
            </a:endParaRPr>
          </a:p>
        </p:txBody>
      </p:sp>
      <p:sp>
        <p:nvSpPr>
          <p:cNvPr id="10" name="Shape 7"/>
          <p:cNvSpPr/>
          <p:nvPr/>
        </p:nvSpPr>
        <p:spPr>
          <a:xfrm>
            <a:off x="7303651" y="5554920"/>
            <a:ext cx="22860" cy="595074"/>
          </a:xfrm>
          <a:prstGeom prst="roundRect">
            <a:avLst>
              <a:gd name="adj" fmla="val 312398"/>
            </a:avLst>
          </a:prstGeom>
          <a:solidFill>
            <a:srgbClr val="D6BADD"/>
          </a:solidFill>
          <a:ln/>
        </p:spPr>
      </p:sp>
      <p:sp>
        <p:nvSpPr>
          <p:cNvPr id="11" name="Shape 8"/>
          <p:cNvSpPr/>
          <p:nvPr/>
        </p:nvSpPr>
        <p:spPr>
          <a:xfrm>
            <a:off x="7123867" y="5363706"/>
            <a:ext cx="382548" cy="382548"/>
          </a:xfrm>
          <a:prstGeom prst="roundRect">
            <a:avLst>
              <a:gd name="adj" fmla="val 18668"/>
            </a:avLst>
          </a:prstGeom>
          <a:solidFill>
            <a:srgbClr val="F0D4F7"/>
          </a:solidFill>
          <a:ln w="7620">
            <a:solidFill>
              <a:srgbClr val="D6BADD"/>
            </a:solidFill>
            <a:prstDash val="solid"/>
          </a:ln>
        </p:spPr>
      </p:sp>
      <p:sp>
        <p:nvSpPr>
          <p:cNvPr id="12" name="Text 9"/>
          <p:cNvSpPr/>
          <p:nvPr/>
        </p:nvSpPr>
        <p:spPr>
          <a:xfrm>
            <a:off x="7255073" y="5434905"/>
            <a:ext cx="120134" cy="240030"/>
          </a:xfrm>
          <a:prstGeom prst="rect">
            <a:avLst/>
          </a:prstGeom>
          <a:noFill/>
          <a:ln/>
        </p:spPr>
        <p:txBody>
          <a:bodyPr wrap="none" lIns="0" tIns="0" rIns="0" bIns="0" rtlCol="0" anchor="t"/>
          <a:lstStyle/>
          <a:p>
            <a:pPr marL="0" indent="0" algn="ctr">
              <a:lnSpc>
                <a:spcPts val="185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850" dirty="0">
              <a:latin typeface="Times New Roman" panose="02020603050405020304" pitchFamily="18" charset="0"/>
              <a:cs typeface="Times New Roman" panose="02020603050405020304" pitchFamily="18" charset="0"/>
            </a:endParaRPr>
          </a:p>
        </p:txBody>
      </p:sp>
      <p:sp>
        <p:nvSpPr>
          <p:cNvPr id="13" name="Text 10"/>
          <p:cNvSpPr/>
          <p:nvPr/>
        </p:nvSpPr>
        <p:spPr>
          <a:xfrm>
            <a:off x="6205299" y="6320076"/>
            <a:ext cx="2219682" cy="250031"/>
          </a:xfrm>
          <a:prstGeom prst="rect">
            <a:avLst/>
          </a:prstGeom>
          <a:noFill/>
          <a:ln/>
        </p:spPr>
        <p:txBody>
          <a:bodyPr wrap="none" lIns="0" tIns="0" rIns="0" bIns="0" rtlCol="0" anchor="t"/>
          <a:lstStyle/>
          <a:p>
            <a:pPr marL="0" indent="0" algn="ctr">
              <a:lnSpc>
                <a:spcPts val="1950"/>
              </a:lnSpc>
              <a:buNone/>
            </a:pPr>
            <a:r>
              <a:rPr lang="en-US" sz="1550" kern="0" spc="-3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Статистический анализ</a:t>
            </a:r>
            <a:endParaRPr lang="en-US" sz="1550" dirty="0">
              <a:latin typeface="Times New Roman" panose="02020603050405020304" pitchFamily="18" charset="0"/>
              <a:cs typeface="Times New Roman" panose="02020603050405020304" pitchFamily="18" charset="0"/>
            </a:endParaRPr>
          </a:p>
        </p:txBody>
      </p:sp>
      <p:sp>
        <p:nvSpPr>
          <p:cNvPr id="14" name="Text 11"/>
          <p:cNvSpPr/>
          <p:nvPr/>
        </p:nvSpPr>
        <p:spPr>
          <a:xfrm>
            <a:off x="4167664" y="6672024"/>
            <a:ext cx="6295073" cy="1087755"/>
          </a:xfrm>
          <a:prstGeom prst="rect">
            <a:avLst/>
          </a:prstGeom>
          <a:noFill/>
          <a:ln/>
        </p:spPr>
        <p:txBody>
          <a:bodyPr wrap="square" lIns="0" tIns="0" rIns="0" bIns="0" rtlCol="0" anchor="t"/>
          <a:lstStyle/>
          <a:p>
            <a:pPr marL="0" indent="0" algn="ctr">
              <a:lnSpc>
                <a:spcPts val="2100"/>
              </a:lnSpc>
              <a:buNone/>
            </a:pPr>
            <a:r>
              <a:rPr lang="en-US" sz="1300" kern="0" spc="-27" dirty="0">
                <a:solidFill>
                  <a:srgbClr val="272525"/>
                </a:solidFill>
                <a:latin typeface="Times New Roman" panose="02020603050405020304" pitchFamily="18" charset="0"/>
                <a:ea typeface="Source Sans Pro" pitchFamily="34" charset="-122"/>
                <a:cs typeface="Times New Roman" panose="02020603050405020304" pitchFamily="18" charset="0"/>
              </a:rPr>
              <a:t>Применение различных статистических методов является ключевым инструментом для оценки достоверности результатов. Ученые используют тесты значимости, корреляционный и регрессионный анализ, чтобы определить, находятся ли данные в рамках ожидаемых параметров и подтверждают ли они исходную гипотезу.</a:t>
            </a:r>
            <a:endParaRPr lang="en-US" sz="1300" dirty="0">
              <a:latin typeface="Times New Roman" panose="02020603050405020304" pitchFamily="18" charset="0"/>
              <a:cs typeface="Times New Roman" panose="02020603050405020304" pitchFamily="18" charset="0"/>
            </a:endParaRPr>
          </a:p>
        </p:txBody>
      </p:sp>
      <p:sp>
        <p:nvSpPr>
          <p:cNvPr id="15" name="Shape 12"/>
          <p:cNvSpPr/>
          <p:nvPr/>
        </p:nvSpPr>
        <p:spPr>
          <a:xfrm>
            <a:off x="10706219" y="4959965"/>
            <a:ext cx="22860" cy="595074"/>
          </a:xfrm>
          <a:prstGeom prst="roundRect">
            <a:avLst>
              <a:gd name="adj" fmla="val 312398"/>
            </a:avLst>
          </a:prstGeom>
          <a:solidFill>
            <a:srgbClr val="D6BADD"/>
          </a:solidFill>
          <a:ln/>
        </p:spPr>
      </p:sp>
      <p:sp>
        <p:nvSpPr>
          <p:cNvPr id="16" name="Shape 13"/>
          <p:cNvSpPr/>
          <p:nvPr/>
        </p:nvSpPr>
        <p:spPr>
          <a:xfrm>
            <a:off x="10526435" y="5363706"/>
            <a:ext cx="382548" cy="382548"/>
          </a:xfrm>
          <a:prstGeom prst="roundRect">
            <a:avLst>
              <a:gd name="adj" fmla="val 18668"/>
            </a:avLst>
          </a:prstGeom>
          <a:solidFill>
            <a:srgbClr val="F0D4F7"/>
          </a:solidFill>
          <a:ln w="7620">
            <a:solidFill>
              <a:srgbClr val="D6BADD"/>
            </a:solidFill>
            <a:prstDash val="solid"/>
          </a:ln>
        </p:spPr>
      </p:sp>
      <p:sp>
        <p:nvSpPr>
          <p:cNvPr id="17" name="Text 14"/>
          <p:cNvSpPr/>
          <p:nvPr/>
        </p:nvSpPr>
        <p:spPr>
          <a:xfrm>
            <a:off x="10657642" y="5434905"/>
            <a:ext cx="120134" cy="240030"/>
          </a:xfrm>
          <a:prstGeom prst="rect">
            <a:avLst/>
          </a:prstGeom>
          <a:noFill/>
          <a:ln/>
        </p:spPr>
        <p:txBody>
          <a:bodyPr wrap="none" lIns="0" tIns="0" rIns="0" bIns="0" rtlCol="0" anchor="t"/>
          <a:lstStyle/>
          <a:p>
            <a:pPr marL="0" indent="0" algn="ctr">
              <a:lnSpc>
                <a:spcPts val="185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850" dirty="0">
              <a:latin typeface="Times New Roman" panose="02020603050405020304" pitchFamily="18" charset="0"/>
              <a:cs typeface="Times New Roman" panose="02020603050405020304" pitchFamily="18" charset="0"/>
            </a:endParaRPr>
          </a:p>
        </p:txBody>
      </p:sp>
      <p:sp>
        <p:nvSpPr>
          <p:cNvPr id="18" name="Text 15"/>
          <p:cNvSpPr/>
          <p:nvPr/>
        </p:nvSpPr>
        <p:spPr>
          <a:xfrm>
            <a:off x="9621441" y="3350181"/>
            <a:ext cx="2192536" cy="250031"/>
          </a:xfrm>
          <a:prstGeom prst="rect">
            <a:avLst/>
          </a:prstGeom>
          <a:noFill/>
          <a:ln/>
        </p:spPr>
        <p:txBody>
          <a:bodyPr wrap="none" lIns="0" tIns="0" rIns="0" bIns="0" rtlCol="0" anchor="t"/>
          <a:lstStyle/>
          <a:p>
            <a:pPr marL="0" indent="0" algn="ctr">
              <a:lnSpc>
                <a:spcPts val="1950"/>
              </a:lnSpc>
              <a:buNone/>
            </a:pPr>
            <a:r>
              <a:rPr lang="en-US" sz="1550" kern="0" spc="-3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Формулировка выводов</a:t>
            </a:r>
            <a:endParaRPr lang="en-US" sz="1550" dirty="0">
              <a:latin typeface="Times New Roman" panose="02020603050405020304" pitchFamily="18" charset="0"/>
              <a:cs typeface="Times New Roman" panose="02020603050405020304" pitchFamily="18" charset="0"/>
            </a:endParaRPr>
          </a:p>
        </p:txBody>
      </p:sp>
      <p:sp>
        <p:nvSpPr>
          <p:cNvPr id="19" name="Text 16"/>
          <p:cNvSpPr/>
          <p:nvPr/>
        </p:nvSpPr>
        <p:spPr>
          <a:xfrm>
            <a:off x="7570232" y="3702129"/>
            <a:ext cx="6295073" cy="1087755"/>
          </a:xfrm>
          <a:prstGeom prst="rect">
            <a:avLst/>
          </a:prstGeom>
          <a:noFill/>
          <a:ln/>
        </p:spPr>
        <p:txBody>
          <a:bodyPr wrap="square" lIns="0" tIns="0" rIns="0" bIns="0" rtlCol="0" anchor="t"/>
          <a:lstStyle/>
          <a:p>
            <a:pPr marL="0" indent="0" algn="ctr">
              <a:lnSpc>
                <a:spcPts val="2100"/>
              </a:lnSpc>
              <a:buNone/>
            </a:pPr>
            <a:r>
              <a:rPr lang="en-US" sz="1300" kern="0" spc="-27" dirty="0">
                <a:solidFill>
                  <a:srgbClr val="272525"/>
                </a:solidFill>
                <a:latin typeface="Times New Roman" panose="02020603050405020304" pitchFamily="18" charset="0"/>
                <a:ea typeface="Source Sans Pro" pitchFamily="34" charset="-122"/>
                <a:cs typeface="Times New Roman" panose="02020603050405020304" pitchFamily="18" charset="0"/>
              </a:rPr>
              <a:t>На основе полученных результатов, ученые формулируют четкие выводы, либо подтверждающие, либо опровергающие начальную гипотезу. Эти выводы становятся основой для дальнейших научных исследований и потенциального внедрения результатов в практику.</a:t>
            </a:r>
            <a:endParaRPr lang="en-US" sz="13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00695" y="629126"/>
            <a:ext cx="6339007" cy="672822"/>
          </a:xfrm>
          <a:prstGeom prst="rect">
            <a:avLst/>
          </a:prstGeom>
          <a:noFill/>
          <a:ln/>
        </p:spPr>
        <p:txBody>
          <a:bodyPr wrap="none" lIns="0" tIns="0" rIns="0" bIns="0" rtlCol="0" anchor="t"/>
          <a:lstStyle/>
          <a:p>
            <a:pPr marL="0" indent="0">
              <a:lnSpc>
                <a:spcPts val="5250"/>
              </a:lnSpc>
              <a:buNone/>
            </a:pPr>
            <a:r>
              <a:rPr lang="en-US" sz="4200" kern="0" spc="-85"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Оформление результатов</a:t>
            </a:r>
            <a:endParaRPr lang="en-US" sz="4200" dirty="0">
              <a:latin typeface="Times New Roman" panose="02020603050405020304" pitchFamily="18" charset="0"/>
              <a:cs typeface="Times New Roman" panose="02020603050405020304" pitchFamily="18" charset="0"/>
            </a:endParaRPr>
          </a:p>
        </p:txBody>
      </p:sp>
      <p:sp>
        <p:nvSpPr>
          <p:cNvPr id="3" name="Shape 1"/>
          <p:cNvSpPr/>
          <p:nvPr/>
        </p:nvSpPr>
        <p:spPr>
          <a:xfrm>
            <a:off x="800695" y="1759506"/>
            <a:ext cx="2171462" cy="1297186"/>
          </a:xfrm>
          <a:prstGeom prst="roundRect">
            <a:avLst>
              <a:gd name="adj" fmla="val 7408"/>
            </a:avLst>
          </a:prstGeom>
          <a:solidFill>
            <a:srgbClr val="F0D4F7"/>
          </a:solidFill>
          <a:ln w="7620">
            <a:solidFill>
              <a:srgbClr val="D6BADD"/>
            </a:solidFill>
            <a:prstDash val="solid"/>
          </a:ln>
        </p:spPr>
      </p:sp>
      <p:sp>
        <p:nvSpPr>
          <p:cNvPr id="4" name="Text 2"/>
          <p:cNvSpPr/>
          <p:nvPr/>
        </p:nvSpPr>
        <p:spPr>
          <a:xfrm>
            <a:off x="1037034" y="2179320"/>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250" dirty="0">
              <a:latin typeface="Times New Roman" panose="02020603050405020304" pitchFamily="18" charset="0"/>
              <a:cs typeface="Times New Roman" panose="02020603050405020304" pitchFamily="18" charset="0"/>
            </a:endParaRPr>
          </a:p>
        </p:txBody>
      </p:sp>
      <p:sp>
        <p:nvSpPr>
          <p:cNvPr id="5" name="Text 3"/>
          <p:cNvSpPr/>
          <p:nvPr/>
        </p:nvSpPr>
        <p:spPr>
          <a:xfrm>
            <a:off x="3200876" y="1988225"/>
            <a:ext cx="2585918"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Систематизация</a:t>
            </a:r>
            <a:endParaRPr lang="en-US" sz="2100" dirty="0">
              <a:latin typeface="Times New Roman" panose="02020603050405020304" pitchFamily="18" charset="0"/>
              <a:cs typeface="Times New Roman" panose="02020603050405020304" pitchFamily="18" charset="0"/>
            </a:endParaRPr>
          </a:p>
        </p:txBody>
      </p:sp>
      <p:sp>
        <p:nvSpPr>
          <p:cNvPr id="6" name="Text 4"/>
          <p:cNvSpPr/>
          <p:nvPr/>
        </p:nvSpPr>
        <p:spPr>
          <a:xfrm>
            <a:off x="3200876" y="2461855"/>
            <a:ext cx="2585918"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Структурирование данных</a:t>
            </a:r>
            <a:endParaRPr lang="en-US" sz="1800" dirty="0">
              <a:latin typeface="Times New Roman" panose="02020603050405020304" pitchFamily="18" charset="0"/>
              <a:cs typeface="Times New Roman" panose="02020603050405020304" pitchFamily="18" charset="0"/>
            </a:endParaRPr>
          </a:p>
        </p:txBody>
      </p:sp>
      <p:sp>
        <p:nvSpPr>
          <p:cNvPr id="7" name="Shape 5"/>
          <p:cNvSpPr/>
          <p:nvPr/>
        </p:nvSpPr>
        <p:spPr>
          <a:xfrm>
            <a:off x="3086457" y="3041452"/>
            <a:ext cx="10628948" cy="15240"/>
          </a:xfrm>
          <a:prstGeom prst="roundRect">
            <a:avLst>
              <a:gd name="adj" fmla="val 630522"/>
            </a:avLst>
          </a:prstGeom>
          <a:solidFill>
            <a:srgbClr val="D6BADD"/>
          </a:solidFill>
          <a:ln/>
        </p:spPr>
      </p:sp>
      <p:sp>
        <p:nvSpPr>
          <p:cNvPr id="8" name="Shape 6"/>
          <p:cNvSpPr/>
          <p:nvPr/>
        </p:nvSpPr>
        <p:spPr>
          <a:xfrm>
            <a:off x="800695" y="3170992"/>
            <a:ext cx="4342924" cy="1297186"/>
          </a:xfrm>
          <a:prstGeom prst="roundRect">
            <a:avLst>
              <a:gd name="adj" fmla="val 7408"/>
            </a:avLst>
          </a:prstGeom>
          <a:solidFill>
            <a:srgbClr val="F0D4F7"/>
          </a:solidFill>
          <a:ln w="7620">
            <a:solidFill>
              <a:srgbClr val="D6BADD"/>
            </a:solidFill>
            <a:prstDash val="solid"/>
          </a:ln>
        </p:spPr>
      </p:sp>
      <p:sp>
        <p:nvSpPr>
          <p:cNvPr id="9" name="Text 7"/>
          <p:cNvSpPr/>
          <p:nvPr/>
        </p:nvSpPr>
        <p:spPr>
          <a:xfrm>
            <a:off x="1037034" y="3590806"/>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250" dirty="0">
              <a:latin typeface="Times New Roman" panose="02020603050405020304" pitchFamily="18" charset="0"/>
              <a:cs typeface="Times New Roman" panose="02020603050405020304" pitchFamily="18" charset="0"/>
            </a:endParaRPr>
          </a:p>
        </p:txBody>
      </p:sp>
      <p:sp>
        <p:nvSpPr>
          <p:cNvPr id="10" name="Text 8"/>
          <p:cNvSpPr/>
          <p:nvPr/>
        </p:nvSpPr>
        <p:spPr>
          <a:xfrm>
            <a:off x="5372338" y="3399711"/>
            <a:ext cx="2691527"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Визуализация</a:t>
            </a:r>
            <a:endParaRPr lang="en-US" sz="2100" dirty="0">
              <a:latin typeface="Times New Roman" panose="02020603050405020304" pitchFamily="18" charset="0"/>
              <a:cs typeface="Times New Roman" panose="02020603050405020304" pitchFamily="18" charset="0"/>
            </a:endParaRPr>
          </a:p>
        </p:txBody>
      </p:sp>
      <p:sp>
        <p:nvSpPr>
          <p:cNvPr id="11" name="Text 9"/>
          <p:cNvSpPr/>
          <p:nvPr/>
        </p:nvSpPr>
        <p:spPr>
          <a:xfrm>
            <a:off x="5372338" y="3873341"/>
            <a:ext cx="3522940"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Создание наглядных представлений</a:t>
            </a:r>
            <a:endParaRPr lang="en-US" sz="1800" dirty="0">
              <a:latin typeface="Times New Roman" panose="02020603050405020304" pitchFamily="18" charset="0"/>
              <a:cs typeface="Times New Roman" panose="02020603050405020304" pitchFamily="18" charset="0"/>
            </a:endParaRPr>
          </a:p>
        </p:txBody>
      </p:sp>
      <p:sp>
        <p:nvSpPr>
          <p:cNvPr id="12" name="Shape 10"/>
          <p:cNvSpPr/>
          <p:nvPr/>
        </p:nvSpPr>
        <p:spPr>
          <a:xfrm>
            <a:off x="5257919" y="4452938"/>
            <a:ext cx="8457486" cy="15240"/>
          </a:xfrm>
          <a:prstGeom prst="roundRect">
            <a:avLst>
              <a:gd name="adj" fmla="val 630522"/>
            </a:avLst>
          </a:prstGeom>
          <a:solidFill>
            <a:srgbClr val="D6BADD"/>
          </a:solidFill>
          <a:ln/>
        </p:spPr>
      </p:sp>
      <p:sp>
        <p:nvSpPr>
          <p:cNvPr id="13" name="Shape 11"/>
          <p:cNvSpPr/>
          <p:nvPr/>
        </p:nvSpPr>
        <p:spPr>
          <a:xfrm>
            <a:off x="800695" y="4582478"/>
            <a:ext cx="6514505" cy="1297186"/>
          </a:xfrm>
          <a:prstGeom prst="roundRect">
            <a:avLst>
              <a:gd name="adj" fmla="val 7408"/>
            </a:avLst>
          </a:prstGeom>
          <a:solidFill>
            <a:srgbClr val="F0D4F7"/>
          </a:solidFill>
          <a:ln w="7620">
            <a:solidFill>
              <a:srgbClr val="D6BADD"/>
            </a:solidFill>
            <a:prstDash val="solid"/>
          </a:ln>
        </p:spPr>
      </p:sp>
      <p:sp>
        <p:nvSpPr>
          <p:cNvPr id="14" name="Text 12"/>
          <p:cNvSpPr/>
          <p:nvPr/>
        </p:nvSpPr>
        <p:spPr>
          <a:xfrm>
            <a:off x="1037034" y="5002292"/>
            <a:ext cx="142994" cy="457557"/>
          </a:xfrm>
          <a:prstGeom prst="rect">
            <a:avLst/>
          </a:prstGeom>
          <a:noFill/>
          <a:ln/>
        </p:spPr>
        <p:txBody>
          <a:bodyPr wrap="none" lIns="0" tIns="0" rIns="0" bIns="0" rtlCol="0" anchor="t"/>
          <a:lstStyle/>
          <a:p>
            <a:pPr marL="0" indent="0" algn="ctr">
              <a:lnSpc>
                <a:spcPts val="3600"/>
              </a:lnSpc>
              <a:buNone/>
            </a:pPr>
            <a:r>
              <a:rPr lang="en-US" sz="2250"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250" dirty="0">
              <a:latin typeface="Times New Roman" panose="02020603050405020304" pitchFamily="18" charset="0"/>
              <a:cs typeface="Times New Roman" panose="02020603050405020304" pitchFamily="18" charset="0"/>
            </a:endParaRPr>
          </a:p>
        </p:txBody>
      </p:sp>
      <p:sp>
        <p:nvSpPr>
          <p:cNvPr id="15" name="Text 13"/>
          <p:cNvSpPr/>
          <p:nvPr/>
        </p:nvSpPr>
        <p:spPr>
          <a:xfrm>
            <a:off x="7543919" y="4811197"/>
            <a:ext cx="2691527" cy="336471"/>
          </a:xfrm>
          <a:prstGeom prst="rect">
            <a:avLst/>
          </a:prstGeom>
          <a:noFill/>
          <a:ln/>
        </p:spPr>
        <p:txBody>
          <a:bodyPr wrap="none" lIns="0" tIns="0" rIns="0" bIns="0" rtlCol="0" anchor="t"/>
          <a:lstStyle/>
          <a:p>
            <a:pPr marL="0" indent="0" algn="l">
              <a:lnSpc>
                <a:spcPts val="2600"/>
              </a:lnSpc>
              <a:buNone/>
            </a:pPr>
            <a:r>
              <a:rPr lang="en-US" sz="2100" kern="0" spc="-42"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Формулировка вывод</a:t>
            </a:r>
            <a:endParaRPr lang="en-US" sz="2100" dirty="0">
              <a:latin typeface="Times New Roman" panose="02020603050405020304" pitchFamily="18" charset="0"/>
              <a:cs typeface="Times New Roman" panose="02020603050405020304" pitchFamily="18" charset="0"/>
            </a:endParaRPr>
          </a:p>
        </p:txBody>
      </p:sp>
      <p:sp>
        <p:nvSpPr>
          <p:cNvPr id="16" name="Text 14"/>
          <p:cNvSpPr/>
          <p:nvPr/>
        </p:nvSpPr>
        <p:spPr>
          <a:xfrm>
            <a:off x="7543919" y="5284827"/>
            <a:ext cx="2726769" cy="366117"/>
          </a:xfrm>
          <a:prstGeom prst="rect">
            <a:avLst/>
          </a:prstGeom>
          <a:noFill/>
          <a:ln/>
        </p:spPr>
        <p:txBody>
          <a:bodyPr wrap="none" lIns="0" tIns="0" rIns="0" bIns="0" rtlCol="0" anchor="t"/>
          <a:lstStyle/>
          <a:p>
            <a:pPr marL="0" indent="0" algn="l">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Интерпретация результатов</a:t>
            </a:r>
            <a:endParaRPr lang="en-US" sz="1800" dirty="0">
              <a:latin typeface="Times New Roman" panose="02020603050405020304" pitchFamily="18" charset="0"/>
              <a:cs typeface="Times New Roman" panose="02020603050405020304" pitchFamily="18" charset="0"/>
            </a:endParaRPr>
          </a:p>
        </p:txBody>
      </p:sp>
      <p:sp>
        <p:nvSpPr>
          <p:cNvPr id="17" name="Text 15"/>
          <p:cNvSpPr/>
          <p:nvPr/>
        </p:nvSpPr>
        <p:spPr>
          <a:xfrm>
            <a:off x="800695" y="6136957"/>
            <a:ext cx="13029009" cy="1464469"/>
          </a:xfrm>
          <a:prstGeom prst="rect">
            <a:avLst/>
          </a:prstGeom>
          <a:noFill/>
          <a:ln/>
        </p:spPr>
        <p:txBody>
          <a:bodyPr wrap="square" lIns="0" tIns="0" rIns="0" bIns="0" rtlCol="0" anchor="t"/>
          <a:lstStyle/>
          <a:p>
            <a:pPr marL="0" indent="0">
              <a:lnSpc>
                <a:spcPts val="2850"/>
              </a:lnSpc>
              <a:buNone/>
            </a:pPr>
            <a:r>
              <a:rPr lang="en-US" sz="1800" kern="0" spc="-36" dirty="0">
                <a:solidFill>
                  <a:srgbClr val="272525"/>
                </a:solidFill>
                <a:latin typeface="Times New Roman" panose="02020603050405020304" pitchFamily="18" charset="0"/>
                <a:ea typeface="Source Sans Pro" pitchFamily="34" charset="-122"/>
                <a:cs typeface="Times New Roman" panose="02020603050405020304" pitchFamily="18" charset="0"/>
              </a:rPr>
              <a:t>Завершающим этапом научного исследования является оформление полученных результатов. Это включает в себя систематизацию собранных данных, их визуализацию с помощью таблиц, графиков и диаграмм, а также формулировку четких выводов на основе проведенного анализа. Данный процесс требует тщательного структурирования материала и логичного изложения выявленных закономерностей и причинно-следственных связей.</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12244" y="638175"/>
            <a:ext cx="6181011" cy="682466"/>
          </a:xfrm>
          <a:prstGeom prst="rect">
            <a:avLst/>
          </a:prstGeom>
          <a:noFill/>
          <a:ln/>
        </p:spPr>
        <p:txBody>
          <a:bodyPr wrap="none" lIns="0" tIns="0" rIns="0" bIns="0" rtlCol="0" anchor="t"/>
          <a:lstStyle/>
          <a:p>
            <a:pPr marL="0" indent="0">
              <a:lnSpc>
                <a:spcPts val="5350"/>
              </a:lnSpc>
              <a:buNone/>
            </a:pPr>
            <a:r>
              <a:rPr lang="en-US" sz="4250" kern="0" spc="-86"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Подготовка публикаций</a:t>
            </a:r>
            <a:endParaRPr lang="en-US" sz="425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2990731" y="1784747"/>
            <a:ext cx="2145863" cy="1315760"/>
          </a:xfrm>
          <a:prstGeom prst="rect">
            <a:avLst/>
          </a:prstGeom>
        </p:spPr>
      </p:pic>
      <p:sp>
        <p:nvSpPr>
          <p:cNvPr id="4" name="Text 1"/>
          <p:cNvSpPr/>
          <p:nvPr/>
        </p:nvSpPr>
        <p:spPr>
          <a:xfrm>
            <a:off x="3991094" y="2373154"/>
            <a:ext cx="145018" cy="463987"/>
          </a:xfrm>
          <a:prstGeom prst="rect">
            <a:avLst/>
          </a:prstGeom>
          <a:noFill/>
          <a:ln/>
        </p:spPr>
        <p:txBody>
          <a:bodyPr wrap="none" lIns="0" tIns="0" rIns="0" bIns="0" rtlCol="0" anchor="t"/>
          <a:lstStyle/>
          <a:p>
            <a:pPr marL="0" indent="0" algn="ctr">
              <a:lnSpc>
                <a:spcPts val="3650"/>
              </a:lnSpc>
              <a:buNone/>
            </a:pPr>
            <a:r>
              <a:rPr lang="en-US" sz="225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250" dirty="0">
              <a:latin typeface="Times New Roman" panose="02020603050405020304" pitchFamily="18" charset="0"/>
              <a:cs typeface="Times New Roman" panose="02020603050405020304" pitchFamily="18" charset="0"/>
            </a:endParaRPr>
          </a:p>
        </p:txBody>
      </p:sp>
      <p:sp>
        <p:nvSpPr>
          <p:cNvPr id="5" name="Text 2"/>
          <p:cNvSpPr/>
          <p:nvPr/>
        </p:nvSpPr>
        <p:spPr>
          <a:xfrm>
            <a:off x="5368647" y="2016800"/>
            <a:ext cx="2730222" cy="341233"/>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Создание статьи</a:t>
            </a:r>
            <a:endParaRPr lang="en-US" sz="2100" dirty="0">
              <a:latin typeface="Times New Roman" panose="02020603050405020304" pitchFamily="18" charset="0"/>
              <a:cs typeface="Times New Roman" panose="02020603050405020304" pitchFamily="18" charset="0"/>
            </a:endParaRPr>
          </a:p>
        </p:txBody>
      </p:sp>
      <p:sp>
        <p:nvSpPr>
          <p:cNvPr id="6" name="Text 3"/>
          <p:cNvSpPr/>
          <p:nvPr/>
        </p:nvSpPr>
        <p:spPr>
          <a:xfrm>
            <a:off x="5368647" y="2497217"/>
            <a:ext cx="4732734" cy="371237"/>
          </a:xfrm>
          <a:prstGeom prst="rect">
            <a:avLst/>
          </a:prstGeom>
          <a:noFill/>
          <a:ln/>
        </p:spPr>
        <p:txBody>
          <a:bodyPr wrap="non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Структурирование, написание, редактирование</a:t>
            </a:r>
            <a:endParaRPr lang="en-US" sz="1800" dirty="0">
              <a:latin typeface="Times New Roman" panose="02020603050405020304" pitchFamily="18" charset="0"/>
              <a:cs typeface="Times New Roman" panose="02020603050405020304" pitchFamily="18" charset="0"/>
            </a:endParaRPr>
          </a:p>
        </p:txBody>
      </p:sp>
      <p:sp>
        <p:nvSpPr>
          <p:cNvPr id="7" name="Shape 4"/>
          <p:cNvSpPr/>
          <p:nvPr/>
        </p:nvSpPr>
        <p:spPr>
          <a:xfrm>
            <a:off x="5194578" y="3114199"/>
            <a:ext cx="8565594" cy="15240"/>
          </a:xfrm>
          <a:prstGeom prst="roundRect">
            <a:avLst>
              <a:gd name="adj" fmla="val 639576"/>
            </a:avLst>
          </a:prstGeom>
          <a:solidFill>
            <a:srgbClr val="D6BADD"/>
          </a:solidFill>
          <a:ln/>
        </p:spPr>
      </p:sp>
      <p:pic>
        <p:nvPicPr>
          <p:cNvPr id="8" name="Image 1" descr="preencoded.png"/>
          <p:cNvPicPr>
            <a:picLocks noChangeAspect="1"/>
          </p:cNvPicPr>
          <p:nvPr/>
        </p:nvPicPr>
        <p:blipFill>
          <a:blip r:embed="rId4"/>
          <a:stretch>
            <a:fillRect/>
          </a:stretch>
        </p:blipFill>
        <p:spPr>
          <a:xfrm>
            <a:off x="1917740" y="3158490"/>
            <a:ext cx="4291846" cy="1315760"/>
          </a:xfrm>
          <a:prstGeom prst="rect">
            <a:avLst/>
          </a:prstGeom>
        </p:spPr>
      </p:pic>
      <p:sp>
        <p:nvSpPr>
          <p:cNvPr id="9" name="Text 5"/>
          <p:cNvSpPr/>
          <p:nvPr/>
        </p:nvSpPr>
        <p:spPr>
          <a:xfrm>
            <a:off x="3991094" y="3584377"/>
            <a:ext cx="145018" cy="463987"/>
          </a:xfrm>
          <a:prstGeom prst="rect">
            <a:avLst/>
          </a:prstGeom>
          <a:noFill/>
          <a:ln/>
        </p:spPr>
        <p:txBody>
          <a:bodyPr wrap="none" lIns="0" tIns="0" rIns="0" bIns="0" rtlCol="0" anchor="t"/>
          <a:lstStyle/>
          <a:p>
            <a:pPr marL="0" indent="0" algn="ctr">
              <a:lnSpc>
                <a:spcPts val="3650"/>
              </a:lnSpc>
              <a:buNone/>
            </a:pPr>
            <a:r>
              <a:rPr lang="en-US" sz="225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250" dirty="0">
              <a:latin typeface="Times New Roman" panose="02020603050405020304" pitchFamily="18" charset="0"/>
              <a:cs typeface="Times New Roman" panose="02020603050405020304" pitchFamily="18" charset="0"/>
            </a:endParaRPr>
          </a:p>
        </p:txBody>
      </p:sp>
      <p:sp>
        <p:nvSpPr>
          <p:cNvPr id="10" name="Text 6"/>
          <p:cNvSpPr/>
          <p:nvPr/>
        </p:nvSpPr>
        <p:spPr>
          <a:xfrm>
            <a:off x="6441638" y="3390543"/>
            <a:ext cx="3645575" cy="341233"/>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Предварительный просмотр</a:t>
            </a:r>
            <a:endParaRPr lang="en-US" sz="2100" dirty="0">
              <a:latin typeface="Times New Roman" panose="02020603050405020304" pitchFamily="18" charset="0"/>
              <a:cs typeface="Times New Roman" panose="02020603050405020304" pitchFamily="18" charset="0"/>
            </a:endParaRPr>
          </a:p>
        </p:txBody>
      </p:sp>
      <p:sp>
        <p:nvSpPr>
          <p:cNvPr id="11" name="Text 7"/>
          <p:cNvSpPr/>
          <p:nvPr/>
        </p:nvSpPr>
        <p:spPr>
          <a:xfrm>
            <a:off x="6441638" y="3870960"/>
            <a:ext cx="3942636" cy="371237"/>
          </a:xfrm>
          <a:prstGeom prst="rect">
            <a:avLst/>
          </a:prstGeom>
          <a:noFill/>
          <a:ln/>
        </p:spPr>
        <p:txBody>
          <a:bodyPr wrap="non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Проверка на соответствие требованиям</a:t>
            </a:r>
            <a:endParaRPr lang="en-US" sz="1800" dirty="0">
              <a:latin typeface="Times New Roman" panose="02020603050405020304" pitchFamily="18" charset="0"/>
              <a:cs typeface="Times New Roman" panose="02020603050405020304" pitchFamily="18" charset="0"/>
            </a:endParaRPr>
          </a:p>
        </p:txBody>
      </p:sp>
      <p:sp>
        <p:nvSpPr>
          <p:cNvPr id="12" name="Shape 8"/>
          <p:cNvSpPr/>
          <p:nvPr/>
        </p:nvSpPr>
        <p:spPr>
          <a:xfrm>
            <a:off x="6267569" y="4487942"/>
            <a:ext cx="7492603" cy="15240"/>
          </a:xfrm>
          <a:prstGeom prst="roundRect">
            <a:avLst>
              <a:gd name="adj" fmla="val 639576"/>
            </a:avLst>
          </a:prstGeom>
          <a:solidFill>
            <a:srgbClr val="D6BADD"/>
          </a:solidFill>
          <a:ln/>
        </p:spPr>
      </p:sp>
      <p:pic>
        <p:nvPicPr>
          <p:cNvPr id="13" name="Image 2" descr="preencoded.png"/>
          <p:cNvPicPr>
            <a:picLocks noChangeAspect="1"/>
          </p:cNvPicPr>
          <p:nvPr/>
        </p:nvPicPr>
        <p:blipFill>
          <a:blip r:embed="rId5"/>
          <a:stretch>
            <a:fillRect/>
          </a:stretch>
        </p:blipFill>
        <p:spPr>
          <a:xfrm>
            <a:off x="844748" y="4532233"/>
            <a:ext cx="6437828" cy="1315760"/>
          </a:xfrm>
          <a:prstGeom prst="rect">
            <a:avLst/>
          </a:prstGeom>
        </p:spPr>
      </p:pic>
      <p:sp>
        <p:nvSpPr>
          <p:cNvPr id="14" name="Text 9"/>
          <p:cNvSpPr/>
          <p:nvPr/>
        </p:nvSpPr>
        <p:spPr>
          <a:xfrm>
            <a:off x="3991094" y="4958120"/>
            <a:ext cx="145018" cy="463987"/>
          </a:xfrm>
          <a:prstGeom prst="rect">
            <a:avLst/>
          </a:prstGeom>
          <a:noFill/>
          <a:ln/>
        </p:spPr>
        <p:txBody>
          <a:bodyPr wrap="none" lIns="0" tIns="0" rIns="0" bIns="0" rtlCol="0" anchor="t"/>
          <a:lstStyle/>
          <a:p>
            <a:pPr marL="0" indent="0" algn="ctr">
              <a:lnSpc>
                <a:spcPts val="3650"/>
              </a:lnSpc>
              <a:buNone/>
            </a:pPr>
            <a:r>
              <a:rPr lang="en-US" sz="225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250" dirty="0">
              <a:latin typeface="Times New Roman" panose="02020603050405020304" pitchFamily="18" charset="0"/>
              <a:cs typeface="Times New Roman" panose="02020603050405020304" pitchFamily="18" charset="0"/>
            </a:endParaRPr>
          </a:p>
        </p:txBody>
      </p:sp>
      <p:sp>
        <p:nvSpPr>
          <p:cNvPr id="15" name="Text 10"/>
          <p:cNvSpPr/>
          <p:nvPr/>
        </p:nvSpPr>
        <p:spPr>
          <a:xfrm>
            <a:off x="7514630" y="4764286"/>
            <a:ext cx="2730222" cy="341233"/>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Подача в журнал</a:t>
            </a:r>
            <a:endParaRPr lang="en-US" sz="2100" dirty="0">
              <a:latin typeface="Times New Roman" panose="02020603050405020304" pitchFamily="18" charset="0"/>
              <a:cs typeface="Times New Roman" panose="02020603050405020304" pitchFamily="18" charset="0"/>
            </a:endParaRPr>
          </a:p>
        </p:txBody>
      </p:sp>
      <p:sp>
        <p:nvSpPr>
          <p:cNvPr id="16" name="Text 11"/>
          <p:cNvSpPr/>
          <p:nvPr/>
        </p:nvSpPr>
        <p:spPr>
          <a:xfrm>
            <a:off x="7514630" y="5244703"/>
            <a:ext cx="4087058" cy="371237"/>
          </a:xfrm>
          <a:prstGeom prst="rect">
            <a:avLst/>
          </a:prstGeom>
          <a:noFill/>
          <a:ln/>
        </p:spPr>
        <p:txBody>
          <a:bodyPr wrap="non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Оформление согласно правилам издания</a:t>
            </a:r>
            <a:endParaRPr lang="en-US" sz="1800" dirty="0">
              <a:latin typeface="Times New Roman" panose="02020603050405020304" pitchFamily="18" charset="0"/>
              <a:cs typeface="Times New Roman" panose="02020603050405020304" pitchFamily="18" charset="0"/>
            </a:endParaRPr>
          </a:p>
        </p:txBody>
      </p:sp>
      <p:sp>
        <p:nvSpPr>
          <p:cNvPr id="17" name="Text 12"/>
          <p:cNvSpPr/>
          <p:nvPr/>
        </p:nvSpPr>
        <p:spPr>
          <a:xfrm>
            <a:off x="812244" y="6108978"/>
            <a:ext cx="13005911" cy="1484948"/>
          </a:xfrm>
          <a:prstGeom prst="rect">
            <a:avLst/>
          </a:prstGeom>
          <a:noFill/>
          <a:ln/>
        </p:spPr>
        <p:txBody>
          <a:bodyPr wrap="square" lIns="0" tIns="0" rIns="0" bIns="0" rtlCol="0" anchor="t"/>
          <a:lstStyle/>
          <a:p>
            <a:pPr marL="0" indent="0">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Публикация научных результатов является важным заключительным этапом исследовательского процесса. Она позволяет донести ключевые выводы до научного сообщества и способствует продвижению карьеры исследователя. Процесс подготовки публикации включает в себя создание качественной статьи, тщательную проверку ее соответствия требованиям целевого журнала, а также надлежащее оформление работы для успешной подачи в издание.</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22483"/>
          </a:xfrm>
          <a:prstGeom prst="rect">
            <a:avLst/>
          </a:prstGeom>
        </p:spPr>
      </p:pic>
      <p:sp>
        <p:nvSpPr>
          <p:cNvPr id="3" name="Text 0"/>
          <p:cNvSpPr/>
          <p:nvPr/>
        </p:nvSpPr>
        <p:spPr>
          <a:xfrm>
            <a:off x="762238" y="3496508"/>
            <a:ext cx="5124688" cy="640556"/>
          </a:xfrm>
          <a:prstGeom prst="rect">
            <a:avLst/>
          </a:prstGeom>
          <a:noFill/>
          <a:ln/>
        </p:spPr>
        <p:txBody>
          <a:bodyPr wrap="none" lIns="0" tIns="0" rIns="0" bIns="0" rtlCol="0" anchor="t"/>
          <a:lstStyle/>
          <a:p>
            <a:pPr marL="0" indent="0">
              <a:lnSpc>
                <a:spcPts val="5000"/>
              </a:lnSpc>
              <a:buNone/>
            </a:pPr>
            <a:r>
              <a:rPr lang="en-US" sz="4000" kern="0" spc="-81"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Введение</a:t>
            </a:r>
            <a:endParaRPr lang="en-US" sz="4000" dirty="0">
              <a:latin typeface="Times New Roman" panose="02020603050405020304" pitchFamily="18" charset="0"/>
              <a:cs typeface="Times New Roman" panose="02020603050405020304" pitchFamily="18" charset="0"/>
            </a:endParaRPr>
          </a:p>
        </p:txBody>
      </p:sp>
      <p:sp>
        <p:nvSpPr>
          <p:cNvPr id="4" name="Shape 1"/>
          <p:cNvSpPr/>
          <p:nvPr/>
        </p:nvSpPr>
        <p:spPr>
          <a:xfrm>
            <a:off x="762238" y="4463653"/>
            <a:ext cx="4223504" cy="2991922"/>
          </a:xfrm>
          <a:prstGeom prst="roundRect">
            <a:avLst>
              <a:gd name="adj" fmla="val 3057"/>
            </a:avLst>
          </a:prstGeom>
          <a:solidFill>
            <a:srgbClr val="F0D4F7"/>
          </a:solidFill>
          <a:ln w="7620">
            <a:solidFill>
              <a:srgbClr val="D6BADD"/>
            </a:solidFill>
            <a:prstDash val="solid"/>
          </a:ln>
        </p:spPr>
      </p:sp>
      <p:sp>
        <p:nvSpPr>
          <p:cNvPr id="5" name="Text 2"/>
          <p:cNvSpPr/>
          <p:nvPr/>
        </p:nvSpPr>
        <p:spPr>
          <a:xfrm>
            <a:off x="987623" y="4689038"/>
            <a:ext cx="2562344" cy="320278"/>
          </a:xfrm>
          <a:prstGeom prst="rect">
            <a:avLst/>
          </a:prstGeom>
          <a:noFill/>
          <a:ln/>
        </p:spPr>
        <p:txBody>
          <a:bodyPr wrap="none" lIns="0" tIns="0" rIns="0" bIns="0" rtlCol="0" anchor="t"/>
          <a:lstStyle/>
          <a:p>
            <a:pPr marL="0" indent="0">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Цель введения</a:t>
            </a:r>
            <a:endParaRPr lang="en-US" sz="2000" dirty="0">
              <a:latin typeface="Times New Roman" panose="02020603050405020304" pitchFamily="18" charset="0"/>
              <a:cs typeface="Times New Roman" panose="02020603050405020304" pitchFamily="18" charset="0"/>
            </a:endParaRPr>
          </a:p>
        </p:txBody>
      </p:sp>
      <p:sp>
        <p:nvSpPr>
          <p:cNvPr id="6" name="Text 3"/>
          <p:cNvSpPr/>
          <p:nvPr/>
        </p:nvSpPr>
        <p:spPr>
          <a:xfrm>
            <a:off x="987623" y="5139928"/>
            <a:ext cx="3772733" cy="2090261"/>
          </a:xfrm>
          <a:prstGeom prst="rect">
            <a:avLst/>
          </a:prstGeom>
          <a:noFill/>
          <a:ln/>
        </p:spPr>
        <p:txBody>
          <a:bodyPr wrap="square" lIns="0" tIns="0" rIns="0" bIns="0" rtlCol="0" anchor="t"/>
          <a:lstStyle/>
          <a:p>
            <a:pPr marL="0" indent="0">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Во введении необходимо обозначить актуальность темы научного исследования, его значимость и новизну. Это важный раздел, который должен побудить читателя к дальнейшему изучению работы.</a:t>
            </a:r>
            <a:endParaRPr lang="en-US" sz="1700" dirty="0">
              <a:latin typeface="Times New Roman" panose="02020603050405020304" pitchFamily="18" charset="0"/>
              <a:cs typeface="Times New Roman" panose="02020603050405020304" pitchFamily="18" charset="0"/>
            </a:endParaRPr>
          </a:p>
        </p:txBody>
      </p:sp>
      <p:sp>
        <p:nvSpPr>
          <p:cNvPr id="7" name="Shape 4"/>
          <p:cNvSpPr/>
          <p:nvPr/>
        </p:nvSpPr>
        <p:spPr>
          <a:xfrm>
            <a:off x="5203508" y="4463653"/>
            <a:ext cx="4223504" cy="2991922"/>
          </a:xfrm>
          <a:prstGeom prst="roundRect">
            <a:avLst>
              <a:gd name="adj" fmla="val 3057"/>
            </a:avLst>
          </a:prstGeom>
          <a:solidFill>
            <a:srgbClr val="F0D4F7"/>
          </a:solidFill>
          <a:ln w="7620">
            <a:solidFill>
              <a:srgbClr val="D6BADD"/>
            </a:solidFill>
            <a:prstDash val="solid"/>
          </a:ln>
        </p:spPr>
      </p:sp>
      <p:sp>
        <p:nvSpPr>
          <p:cNvPr id="8" name="Text 5"/>
          <p:cNvSpPr/>
          <p:nvPr/>
        </p:nvSpPr>
        <p:spPr>
          <a:xfrm>
            <a:off x="5428893" y="4689038"/>
            <a:ext cx="2562344" cy="320278"/>
          </a:xfrm>
          <a:prstGeom prst="rect">
            <a:avLst/>
          </a:prstGeom>
          <a:noFill/>
          <a:ln/>
        </p:spPr>
        <p:txBody>
          <a:bodyPr wrap="none" lIns="0" tIns="0" rIns="0" bIns="0" rtlCol="0" anchor="t"/>
          <a:lstStyle/>
          <a:p>
            <a:pPr marL="0" indent="0">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Структура введения</a:t>
            </a:r>
            <a:endParaRPr lang="en-US" sz="2000" dirty="0">
              <a:latin typeface="Times New Roman" panose="02020603050405020304" pitchFamily="18" charset="0"/>
              <a:cs typeface="Times New Roman" panose="02020603050405020304" pitchFamily="18" charset="0"/>
            </a:endParaRPr>
          </a:p>
        </p:txBody>
      </p:sp>
      <p:sp>
        <p:nvSpPr>
          <p:cNvPr id="9" name="Text 6"/>
          <p:cNvSpPr/>
          <p:nvPr/>
        </p:nvSpPr>
        <p:spPr>
          <a:xfrm>
            <a:off x="5428893" y="5139928"/>
            <a:ext cx="3772733" cy="2090261"/>
          </a:xfrm>
          <a:prstGeom prst="rect">
            <a:avLst/>
          </a:prstGeom>
          <a:noFill/>
          <a:ln/>
        </p:spPr>
        <p:txBody>
          <a:bodyPr wrap="square" lIns="0" tIns="0" rIns="0" bIns="0" rtlCol="0" anchor="t"/>
          <a:lstStyle/>
          <a:p>
            <a:pPr marL="0" indent="0">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Во введении обычно содержится краткий обзор предыдущих исследований по теме, постановка проблемы, обоснование выбора методов и инструментов, а также четкое формулирование цели и задач работы.</a:t>
            </a:r>
            <a:endParaRPr lang="en-US" sz="1700" dirty="0">
              <a:latin typeface="Times New Roman" panose="02020603050405020304" pitchFamily="18" charset="0"/>
              <a:cs typeface="Times New Roman" panose="02020603050405020304" pitchFamily="18" charset="0"/>
            </a:endParaRPr>
          </a:p>
        </p:txBody>
      </p:sp>
      <p:sp>
        <p:nvSpPr>
          <p:cNvPr id="10" name="Shape 7"/>
          <p:cNvSpPr/>
          <p:nvPr/>
        </p:nvSpPr>
        <p:spPr>
          <a:xfrm>
            <a:off x="9644777" y="4463653"/>
            <a:ext cx="4223504" cy="2991922"/>
          </a:xfrm>
          <a:prstGeom prst="roundRect">
            <a:avLst>
              <a:gd name="adj" fmla="val 3057"/>
            </a:avLst>
          </a:prstGeom>
          <a:solidFill>
            <a:srgbClr val="F0D4F7"/>
          </a:solidFill>
          <a:ln w="7620">
            <a:solidFill>
              <a:srgbClr val="D6BADD"/>
            </a:solidFill>
            <a:prstDash val="solid"/>
          </a:ln>
        </p:spPr>
      </p:sp>
      <p:sp>
        <p:nvSpPr>
          <p:cNvPr id="11" name="Text 8"/>
          <p:cNvSpPr/>
          <p:nvPr/>
        </p:nvSpPr>
        <p:spPr>
          <a:xfrm>
            <a:off x="9870162" y="4689038"/>
            <a:ext cx="2562344" cy="320278"/>
          </a:xfrm>
          <a:prstGeom prst="rect">
            <a:avLst/>
          </a:prstGeom>
          <a:noFill/>
          <a:ln/>
        </p:spPr>
        <p:txBody>
          <a:bodyPr wrap="none" lIns="0" tIns="0" rIns="0" bIns="0" rtlCol="0" anchor="t"/>
          <a:lstStyle/>
          <a:p>
            <a:pPr marL="0" indent="0">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Ключевые элементы</a:t>
            </a:r>
            <a:endParaRPr lang="en-US" sz="2000" dirty="0">
              <a:latin typeface="Times New Roman" panose="02020603050405020304" pitchFamily="18" charset="0"/>
              <a:cs typeface="Times New Roman" panose="02020603050405020304" pitchFamily="18" charset="0"/>
            </a:endParaRPr>
          </a:p>
        </p:txBody>
      </p:sp>
      <p:sp>
        <p:nvSpPr>
          <p:cNvPr id="12" name="Text 9"/>
          <p:cNvSpPr/>
          <p:nvPr/>
        </p:nvSpPr>
        <p:spPr>
          <a:xfrm>
            <a:off x="9870162" y="5139928"/>
            <a:ext cx="3772733" cy="2090261"/>
          </a:xfrm>
          <a:prstGeom prst="rect">
            <a:avLst/>
          </a:prstGeom>
          <a:noFill/>
          <a:ln/>
        </p:spPr>
        <p:txBody>
          <a:bodyPr wrap="square" lIns="0" tIns="0" rIns="0" bIns="0" rtlCol="0" anchor="t"/>
          <a:lstStyle/>
          <a:p>
            <a:pPr marL="0" indent="0">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Важнейшими элементами введения являются актуальность, новизна, теоретическая и практическая значимость, а также методы исследования, которые будут использованы.</a:t>
            </a:r>
            <a:endParaRPr lang="en-US" sz="17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6489" y="640437"/>
            <a:ext cx="6140291" cy="596741"/>
          </a:xfrm>
          <a:prstGeom prst="rect">
            <a:avLst/>
          </a:prstGeom>
          <a:noFill/>
          <a:ln/>
        </p:spPr>
        <p:txBody>
          <a:bodyPr wrap="none" lIns="0" tIns="0" rIns="0" bIns="0" rtlCol="0" anchor="t"/>
          <a:lstStyle/>
          <a:p>
            <a:pPr marL="0" indent="0">
              <a:lnSpc>
                <a:spcPts val="4650"/>
              </a:lnSpc>
              <a:buNone/>
            </a:pPr>
            <a:r>
              <a:rPr lang="en-US" sz="3750" kern="0" spc="-75"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Представление результатов</a:t>
            </a:r>
            <a:endParaRPr lang="en-US" sz="37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196489" y="1541502"/>
            <a:ext cx="1014413" cy="2124075"/>
          </a:xfrm>
          <a:prstGeom prst="rect">
            <a:avLst/>
          </a:prstGeom>
        </p:spPr>
      </p:pic>
      <p:sp>
        <p:nvSpPr>
          <p:cNvPr id="5" name="Text 1"/>
          <p:cNvSpPr/>
          <p:nvPr/>
        </p:nvSpPr>
        <p:spPr>
          <a:xfrm>
            <a:off x="7515225" y="1744385"/>
            <a:ext cx="2788087" cy="298371"/>
          </a:xfrm>
          <a:prstGeom prst="rect">
            <a:avLst/>
          </a:prstGeom>
          <a:noFill/>
          <a:ln/>
        </p:spPr>
        <p:txBody>
          <a:bodyPr wrap="none" lIns="0" tIns="0" rIns="0" bIns="0" rtlCol="0" anchor="t"/>
          <a:lstStyle/>
          <a:p>
            <a:pPr marL="0" indent="0" algn="l">
              <a:lnSpc>
                <a:spcPts val="230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Подготовка презентации</a:t>
            </a:r>
            <a:endParaRPr lang="en-US" sz="1850" dirty="0">
              <a:latin typeface="Times New Roman" panose="02020603050405020304" pitchFamily="18" charset="0"/>
              <a:cs typeface="Times New Roman" panose="02020603050405020304" pitchFamily="18" charset="0"/>
            </a:endParaRPr>
          </a:p>
        </p:txBody>
      </p:sp>
      <p:sp>
        <p:nvSpPr>
          <p:cNvPr id="6" name="Text 2"/>
          <p:cNvSpPr/>
          <p:nvPr/>
        </p:nvSpPr>
        <p:spPr>
          <a:xfrm>
            <a:off x="7515225" y="2164437"/>
            <a:ext cx="6405086" cy="1298258"/>
          </a:xfrm>
          <a:prstGeom prst="rect">
            <a:avLst/>
          </a:prstGeom>
          <a:noFill/>
          <a:ln/>
        </p:spPr>
        <p:txBody>
          <a:bodyPr wrap="square" lIns="0" tIns="0" rIns="0" bIns="0" rtlCol="0" anchor="t"/>
          <a:lstStyle/>
          <a:p>
            <a:pPr marL="0" indent="0" algn="l">
              <a:lnSpc>
                <a:spcPts val="2550"/>
              </a:lnSpc>
              <a:buNone/>
            </a:pPr>
            <a:r>
              <a:rPr lang="en-US" sz="1550" kern="0" spc="-32" dirty="0">
                <a:solidFill>
                  <a:srgbClr val="272525"/>
                </a:solidFill>
                <a:latin typeface="Times New Roman" panose="02020603050405020304" pitchFamily="18" charset="0"/>
                <a:ea typeface="Source Sans Pro" pitchFamily="34" charset="-122"/>
                <a:cs typeface="Times New Roman" panose="02020603050405020304" pitchFamily="18" charset="0"/>
              </a:rPr>
              <a:t>Перед представлением результатов научного исследования необходимо тщательно подготовить презентацию. Она должна быть структурированной, визуально привлекательной и содержать ключевые выводы и рекомендации.</a:t>
            </a:r>
            <a:endParaRPr lang="en-US" sz="15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196489" y="3665577"/>
            <a:ext cx="1014413" cy="1799511"/>
          </a:xfrm>
          <a:prstGeom prst="rect">
            <a:avLst/>
          </a:prstGeom>
        </p:spPr>
      </p:pic>
      <p:sp>
        <p:nvSpPr>
          <p:cNvPr id="8" name="Text 3"/>
          <p:cNvSpPr/>
          <p:nvPr/>
        </p:nvSpPr>
        <p:spPr>
          <a:xfrm>
            <a:off x="7515225" y="3868460"/>
            <a:ext cx="2797850" cy="298371"/>
          </a:xfrm>
          <a:prstGeom prst="rect">
            <a:avLst/>
          </a:prstGeom>
          <a:noFill/>
          <a:ln/>
        </p:spPr>
        <p:txBody>
          <a:bodyPr wrap="none" lIns="0" tIns="0" rIns="0" bIns="0" rtlCol="0" anchor="t"/>
          <a:lstStyle/>
          <a:p>
            <a:pPr marL="0" indent="0" algn="l">
              <a:lnSpc>
                <a:spcPts val="230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Выступление с докладом</a:t>
            </a:r>
            <a:endParaRPr lang="en-US" sz="1850" dirty="0">
              <a:latin typeface="Times New Roman" panose="02020603050405020304" pitchFamily="18" charset="0"/>
              <a:cs typeface="Times New Roman" panose="02020603050405020304" pitchFamily="18" charset="0"/>
            </a:endParaRPr>
          </a:p>
        </p:txBody>
      </p:sp>
      <p:sp>
        <p:nvSpPr>
          <p:cNvPr id="9" name="Text 4"/>
          <p:cNvSpPr/>
          <p:nvPr/>
        </p:nvSpPr>
        <p:spPr>
          <a:xfrm>
            <a:off x="7515225" y="4288512"/>
            <a:ext cx="6405086" cy="973693"/>
          </a:xfrm>
          <a:prstGeom prst="rect">
            <a:avLst/>
          </a:prstGeom>
          <a:noFill/>
          <a:ln/>
        </p:spPr>
        <p:txBody>
          <a:bodyPr wrap="square" lIns="0" tIns="0" rIns="0" bIns="0" rtlCol="0" anchor="t"/>
          <a:lstStyle/>
          <a:p>
            <a:pPr marL="0" indent="0" algn="l">
              <a:lnSpc>
                <a:spcPts val="2550"/>
              </a:lnSpc>
              <a:buNone/>
            </a:pPr>
            <a:r>
              <a:rPr lang="en-US" sz="1550" kern="0" spc="-32" dirty="0">
                <a:solidFill>
                  <a:srgbClr val="272525"/>
                </a:solidFill>
                <a:latin typeface="Times New Roman" panose="02020603050405020304" pitchFamily="18" charset="0"/>
                <a:ea typeface="Source Sans Pro" pitchFamily="34" charset="-122"/>
                <a:cs typeface="Times New Roman" panose="02020603050405020304" pitchFamily="18" charset="0"/>
              </a:rPr>
              <a:t>Презентация результатов в форме устного доклада - важная часть научного исследования. Выступление должно быть ясным, логичным и содержательным, а докладчик - уверенным и увлеченным своей темой.</a:t>
            </a:r>
            <a:endParaRPr lang="en-US" sz="15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196489" y="5465088"/>
            <a:ext cx="1014413" cy="2124075"/>
          </a:xfrm>
          <a:prstGeom prst="rect">
            <a:avLst/>
          </a:prstGeom>
        </p:spPr>
      </p:pic>
      <p:sp>
        <p:nvSpPr>
          <p:cNvPr id="11" name="Text 5"/>
          <p:cNvSpPr/>
          <p:nvPr/>
        </p:nvSpPr>
        <p:spPr>
          <a:xfrm>
            <a:off x="7515225" y="5667970"/>
            <a:ext cx="2387084" cy="298371"/>
          </a:xfrm>
          <a:prstGeom prst="rect">
            <a:avLst/>
          </a:prstGeom>
          <a:noFill/>
          <a:ln/>
        </p:spPr>
        <p:txBody>
          <a:bodyPr wrap="none" lIns="0" tIns="0" rIns="0" bIns="0" rtlCol="0" anchor="t"/>
          <a:lstStyle/>
          <a:p>
            <a:pPr marL="0" indent="0" algn="l">
              <a:lnSpc>
                <a:spcPts val="2300"/>
              </a:lnSpc>
              <a:buNone/>
            </a:pPr>
            <a:r>
              <a:rPr lang="en-US" sz="185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Ответы на вопросы</a:t>
            </a:r>
            <a:endParaRPr lang="en-US" sz="1850" dirty="0">
              <a:latin typeface="Times New Roman" panose="02020603050405020304" pitchFamily="18" charset="0"/>
              <a:cs typeface="Times New Roman" panose="02020603050405020304" pitchFamily="18" charset="0"/>
            </a:endParaRPr>
          </a:p>
        </p:txBody>
      </p:sp>
      <p:sp>
        <p:nvSpPr>
          <p:cNvPr id="12" name="Text 6"/>
          <p:cNvSpPr/>
          <p:nvPr/>
        </p:nvSpPr>
        <p:spPr>
          <a:xfrm>
            <a:off x="7515225" y="6088023"/>
            <a:ext cx="6405086" cy="1298258"/>
          </a:xfrm>
          <a:prstGeom prst="rect">
            <a:avLst/>
          </a:prstGeom>
          <a:noFill/>
          <a:ln/>
        </p:spPr>
        <p:txBody>
          <a:bodyPr wrap="square" lIns="0" tIns="0" rIns="0" bIns="0" rtlCol="0" anchor="t"/>
          <a:lstStyle/>
          <a:p>
            <a:pPr marL="0" indent="0" algn="l">
              <a:lnSpc>
                <a:spcPts val="2550"/>
              </a:lnSpc>
              <a:buNone/>
            </a:pPr>
            <a:r>
              <a:rPr lang="en-US" sz="1550" kern="0" spc="-32" dirty="0">
                <a:solidFill>
                  <a:srgbClr val="272525"/>
                </a:solidFill>
                <a:latin typeface="Times New Roman" panose="02020603050405020304" pitchFamily="18" charset="0"/>
                <a:ea typeface="Source Sans Pro" pitchFamily="34" charset="-122"/>
                <a:cs typeface="Times New Roman" panose="02020603050405020304" pitchFamily="18" charset="0"/>
              </a:rPr>
              <a:t>После доклада участники мероприятия, как правило, задают вопросы. Важно быть готовым к ним, чтобы продемонстрировать глубокое понимание темы исследования и убедительно аргументировать полученные результаты.</a:t>
            </a:r>
            <a:endParaRPr lang="en-US" sz="15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619958" y="628769"/>
            <a:ext cx="4511397" cy="521017"/>
          </a:xfrm>
          <a:prstGeom prst="rect">
            <a:avLst/>
          </a:prstGeom>
          <a:noFill/>
          <a:ln/>
        </p:spPr>
        <p:txBody>
          <a:bodyPr wrap="none" lIns="0" tIns="0" rIns="0" bIns="0" rtlCol="0" anchor="t"/>
          <a:lstStyle/>
          <a:p>
            <a:pPr marL="0" indent="0">
              <a:lnSpc>
                <a:spcPts val="4100"/>
              </a:lnSpc>
              <a:buNone/>
            </a:pPr>
            <a:r>
              <a:rPr lang="en-US" sz="3250" kern="0" spc="-66"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Внедрение результатов</a:t>
            </a:r>
            <a:endParaRPr lang="en-US" sz="3250" dirty="0">
              <a:latin typeface="Times New Roman" panose="02020603050405020304" pitchFamily="18" charset="0"/>
              <a:cs typeface="Times New Roman" panose="02020603050405020304" pitchFamily="18" charset="0"/>
            </a:endParaRPr>
          </a:p>
        </p:txBody>
      </p:sp>
      <p:sp>
        <p:nvSpPr>
          <p:cNvPr id="3" name="Shape 1"/>
          <p:cNvSpPr/>
          <p:nvPr/>
        </p:nvSpPr>
        <p:spPr>
          <a:xfrm>
            <a:off x="619958" y="1503998"/>
            <a:ext cx="1673781" cy="1004054"/>
          </a:xfrm>
          <a:prstGeom prst="roundRect">
            <a:avLst>
              <a:gd name="adj" fmla="val 7410"/>
            </a:avLst>
          </a:prstGeom>
          <a:solidFill>
            <a:srgbClr val="F0D4F7"/>
          </a:solidFill>
          <a:ln w="7620">
            <a:solidFill>
              <a:srgbClr val="D6BADD"/>
            </a:solidFill>
            <a:prstDash val="solid"/>
          </a:ln>
        </p:spPr>
      </p:sp>
      <p:sp>
        <p:nvSpPr>
          <p:cNvPr id="4" name="Text 2"/>
          <p:cNvSpPr/>
          <p:nvPr/>
        </p:nvSpPr>
        <p:spPr>
          <a:xfrm>
            <a:off x="804624" y="1828800"/>
            <a:ext cx="110728" cy="354330"/>
          </a:xfrm>
          <a:prstGeom prst="rect">
            <a:avLst/>
          </a:prstGeom>
          <a:noFill/>
          <a:ln/>
        </p:spPr>
        <p:txBody>
          <a:bodyPr wrap="none" lIns="0" tIns="0" rIns="0" bIns="0" rtlCol="0" anchor="t"/>
          <a:lstStyle/>
          <a:p>
            <a:pPr marL="0" indent="0" algn="ctr">
              <a:lnSpc>
                <a:spcPts val="2750"/>
              </a:lnSpc>
              <a:buNone/>
            </a:pPr>
            <a:r>
              <a:rPr lang="en-US" sz="170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700" dirty="0">
              <a:latin typeface="Times New Roman" panose="02020603050405020304" pitchFamily="18" charset="0"/>
              <a:cs typeface="Times New Roman" panose="02020603050405020304" pitchFamily="18" charset="0"/>
            </a:endParaRPr>
          </a:p>
        </p:txBody>
      </p:sp>
      <p:sp>
        <p:nvSpPr>
          <p:cNvPr id="5" name="Text 3"/>
          <p:cNvSpPr/>
          <p:nvPr/>
        </p:nvSpPr>
        <p:spPr>
          <a:xfrm>
            <a:off x="2470785" y="1681043"/>
            <a:ext cx="2084070" cy="260390"/>
          </a:xfrm>
          <a:prstGeom prst="rect">
            <a:avLst/>
          </a:prstGeom>
          <a:noFill/>
          <a:ln/>
        </p:spPr>
        <p:txBody>
          <a:bodyPr wrap="none" lIns="0" tIns="0" rIns="0" bIns="0" rtlCol="0" anchor="t"/>
          <a:lstStyle/>
          <a:p>
            <a:pPr marL="0" indent="0" algn="l">
              <a:lnSpc>
                <a:spcPts val="2050"/>
              </a:lnSpc>
              <a:buNone/>
            </a:pPr>
            <a:r>
              <a:rPr lang="en-US" sz="160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Обсуждение</a:t>
            </a:r>
            <a:endParaRPr lang="en-US" sz="1600" dirty="0">
              <a:latin typeface="Times New Roman" panose="02020603050405020304" pitchFamily="18" charset="0"/>
              <a:cs typeface="Times New Roman" panose="02020603050405020304" pitchFamily="18" charset="0"/>
            </a:endParaRPr>
          </a:p>
        </p:txBody>
      </p:sp>
      <p:sp>
        <p:nvSpPr>
          <p:cNvPr id="6" name="Text 4"/>
          <p:cNvSpPr/>
          <p:nvPr/>
        </p:nvSpPr>
        <p:spPr>
          <a:xfrm>
            <a:off x="2470785" y="2047637"/>
            <a:ext cx="5010864" cy="283369"/>
          </a:xfrm>
          <a:prstGeom prst="rect">
            <a:avLst/>
          </a:prstGeom>
          <a:noFill/>
          <a:ln/>
        </p:spPr>
        <p:txBody>
          <a:bodyPr wrap="none" lIns="0" tIns="0" rIns="0" bIns="0" rtlCol="0" anchor="t"/>
          <a:lstStyle/>
          <a:p>
            <a:pPr marL="0" indent="0" algn="l">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Представление и обсуждение результатов с научным сообществом</a:t>
            </a:r>
            <a:endParaRPr lang="en-US" sz="1350" dirty="0">
              <a:latin typeface="Times New Roman" panose="02020603050405020304" pitchFamily="18" charset="0"/>
              <a:cs typeface="Times New Roman" panose="02020603050405020304" pitchFamily="18" charset="0"/>
            </a:endParaRPr>
          </a:p>
        </p:txBody>
      </p:sp>
      <p:sp>
        <p:nvSpPr>
          <p:cNvPr id="7" name="Shape 5"/>
          <p:cNvSpPr/>
          <p:nvPr/>
        </p:nvSpPr>
        <p:spPr>
          <a:xfrm>
            <a:off x="2382203" y="2498527"/>
            <a:ext cx="11539776" cy="11430"/>
          </a:xfrm>
          <a:prstGeom prst="roundRect">
            <a:avLst>
              <a:gd name="adj" fmla="val 650962"/>
            </a:avLst>
          </a:prstGeom>
          <a:solidFill>
            <a:srgbClr val="D6BADD"/>
          </a:solidFill>
          <a:ln/>
        </p:spPr>
      </p:sp>
      <p:sp>
        <p:nvSpPr>
          <p:cNvPr id="8" name="Shape 6"/>
          <p:cNvSpPr/>
          <p:nvPr/>
        </p:nvSpPr>
        <p:spPr>
          <a:xfrm>
            <a:off x="619958" y="2596515"/>
            <a:ext cx="3347561" cy="1004054"/>
          </a:xfrm>
          <a:prstGeom prst="roundRect">
            <a:avLst>
              <a:gd name="adj" fmla="val 7410"/>
            </a:avLst>
          </a:prstGeom>
          <a:solidFill>
            <a:srgbClr val="F0D4F7"/>
          </a:solidFill>
          <a:ln w="7620">
            <a:solidFill>
              <a:srgbClr val="D6BADD"/>
            </a:solidFill>
            <a:prstDash val="solid"/>
          </a:ln>
        </p:spPr>
      </p:sp>
      <p:sp>
        <p:nvSpPr>
          <p:cNvPr id="9" name="Text 7"/>
          <p:cNvSpPr/>
          <p:nvPr/>
        </p:nvSpPr>
        <p:spPr>
          <a:xfrm>
            <a:off x="804624" y="2921318"/>
            <a:ext cx="110728" cy="354330"/>
          </a:xfrm>
          <a:prstGeom prst="rect">
            <a:avLst/>
          </a:prstGeom>
          <a:noFill/>
          <a:ln/>
        </p:spPr>
        <p:txBody>
          <a:bodyPr wrap="none" lIns="0" tIns="0" rIns="0" bIns="0" rtlCol="0" anchor="t"/>
          <a:lstStyle/>
          <a:p>
            <a:pPr marL="0" indent="0" algn="ctr">
              <a:lnSpc>
                <a:spcPts val="2750"/>
              </a:lnSpc>
              <a:buNone/>
            </a:pPr>
            <a:r>
              <a:rPr lang="en-US" sz="170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700" dirty="0">
              <a:latin typeface="Times New Roman" panose="02020603050405020304" pitchFamily="18" charset="0"/>
              <a:cs typeface="Times New Roman" panose="02020603050405020304" pitchFamily="18" charset="0"/>
            </a:endParaRPr>
          </a:p>
        </p:txBody>
      </p:sp>
      <p:sp>
        <p:nvSpPr>
          <p:cNvPr id="10" name="Text 8"/>
          <p:cNvSpPr/>
          <p:nvPr/>
        </p:nvSpPr>
        <p:spPr>
          <a:xfrm>
            <a:off x="4144566" y="2773561"/>
            <a:ext cx="2084070" cy="260390"/>
          </a:xfrm>
          <a:prstGeom prst="rect">
            <a:avLst/>
          </a:prstGeom>
          <a:noFill/>
          <a:ln/>
        </p:spPr>
        <p:txBody>
          <a:bodyPr wrap="none" lIns="0" tIns="0" rIns="0" bIns="0" rtlCol="0" anchor="t"/>
          <a:lstStyle/>
          <a:p>
            <a:pPr marL="0" indent="0" algn="l">
              <a:lnSpc>
                <a:spcPts val="2050"/>
              </a:lnSpc>
              <a:buNone/>
            </a:pPr>
            <a:r>
              <a:rPr lang="en-US" sz="160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Публикация</a:t>
            </a:r>
            <a:endParaRPr lang="en-US" sz="1600" dirty="0">
              <a:latin typeface="Times New Roman" panose="02020603050405020304" pitchFamily="18" charset="0"/>
              <a:cs typeface="Times New Roman" panose="02020603050405020304" pitchFamily="18" charset="0"/>
            </a:endParaRPr>
          </a:p>
        </p:txBody>
      </p:sp>
      <p:sp>
        <p:nvSpPr>
          <p:cNvPr id="11" name="Text 9"/>
          <p:cNvSpPr/>
          <p:nvPr/>
        </p:nvSpPr>
        <p:spPr>
          <a:xfrm>
            <a:off x="4144566" y="3140154"/>
            <a:ext cx="5067538" cy="283369"/>
          </a:xfrm>
          <a:prstGeom prst="rect">
            <a:avLst/>
          </a:prstGeom>
          <a:noFill/>
          <a:ln/>
        </p:spPr>
        <p:txBody>
          <a:bodyPr wrap="none" lIns="0" tIns="0" rIns="0" bIns="0" rtlCol="0" anchor="t"/>
          <a:lstStyle/>
          <a:p>
            <a:pPr marL="0" indent="0" algn="l">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Подготовка и публикация научных статей в авторитетных журналах</a:t>
            </a:r>
            <a:endParaRPr lang="en-US" sz="1350" dirty="0">
              <a:latin typeface="Times New Roman" panose="02020603050405020304" pitchFamily="18" charset="0"/>
              <a:cs typeface="Times New Roman" panose="02020603050405020304" pitchFamily="18" charset="0"/>
            </a:endParaRPr>
          </a:p>
        </p:txBody>
      </p:sp>
      <p:sp>
        <p:nvSpPr>
          <p:cNvPr id="12" name="Shape 10"/>
          <p:cNvSpPr/>
          <p:nvPr/>
        </p:nvSpPr>
        <p:spPr>
          <a:xfrm>
            <a:off x="4055983" y="3591044"/>
            <a:ext cx="9865995" cy="11430"/>
          </a:xfrm>
          <a:prstGeom prst="roundRect">
            <a:avLst>
              <a:gd name="adj" fmla="val 650962"/>
            </a:avLst>
          </a:prstGeom>
          <a:solidFill>
            <a:srgbClr val="D6BADD"/>
          </a:solidFill>
          <a:ln/>
        </p:spPr>
      </p:sp>
      <p:sp>
        <p:nvSpPr>
          <p:cNvPr id="13" name="Shape 11"/>
          <p:cNvSpPr/>
          <p:nvPr/>
        </p:nvSpPr>
        <p:spPr>
          <a:xfrm>
            <a:off x="619958" y="3689032"/>
            <a:ext cx="5021342" cy="1004054"/>
          </a:xfrm>
          <a:prstGeom prst="roundRect">
            <a:avLst>
              <a:gd name="adj" fmla="val 7410"/>
            </a:avLst>
          </a:prstGeom>
          <a:solidFill>
            <a:srgbClr val="F0D4F7"/>
          </a:solidFill>
          <a:ln w="7620">
            <a:solidFill>
              <a:srgbClr val="D6BADD"/>
            </a:solidFill>
            <a:prstDash val="solid"/>
          </a:ln>
        </p:spPr>
      </p:sp>
      <p:sp>
        <p:nvSpPr>
          <p:cNvPr id="14" name="Text 12"/>
          <p:cNvSpPr/>
          <p:nvPr/>
        </p:nvSpPr>
        <p:spPr>
          <a:xfrm>
            <a:off x="804624" y="4013835"/>
            <a:ext cx="110728" cy="354330"/>
          </a:xfrm>
          <a:prstGeom prst="rect">
            <a:avLst/>
          </a:prstGeom>
          <a:noFill/>
          <a:ln/>
        </p:spPr>
        <p:txBody>
          <a:bodyPr wrap="none" lIns="0" tIns="0" rIns="0" bIns="0" rtlCol="0" anchor="t"/>
          <a:lstStyle/>
          <a:p>
            <a:pPr marL="0" indent="0" algn="ctr">
              <a:lnSpc>
                <a:spcPts val="2750"/>
              </a:lnSpc>
              <a:buNone/>
            </a:pPr>
            <a:r>
              <a:rPr lang="en-US" sz="170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700" dirty="0">
              <a:latin typeface="Times New Roman" panose="02020603050405020304" pitchFamily="18" charset="0"/>
              <a:cs typeface="Times New Roman" panose="02020603050405020304" pitchFamily="18" charset="0"/>
            </a:endParaRPr>
          </a:p>
        </p:txBody>
      </p:sp>
      <p:sp>
        <p:nvSpPr>
          <p:cNvPr id="15" name="Text 13"/>
          <p:cNvSpPr/>
          <p:nvPr/>
        </p:nvSpPr>
        <p:spPr>
          <a:xfrm>
            <a:off x="5818346" y="3866078"/>
            <a:ext cx="2084070" cy="260390"/>
          </a:xfrm>
          <a:prstGeom prst="rect">
            <a:avLst/>
          </a:prstGeom>
          <a:noFill/>
          <a:ln/>
        </p:spPr>
        <p:txBody>
          <a:bodyPr wrap="none" lIns="0" tIns="0" rIns="0" bIns="0" rtlCol="0" anchor="t"/>
          <a:lstStyle/>
          <a:p>
            <a:pPr marL="0" indent="0" algn="l">
              <a:lnSpc>
                <a:spcPts val="2050"/>
              </a:lnSpc>
              <a:buNone/>
            </a:pPr>
            <a:r>
              <a:rPr lang="en-US" sz="160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Презентация</a:t>
            </a:r>
            <a:endParaRPr lang="en-US" sz="1600" dirty="0">
              <a:latin typeface="Times New Roman" panose="02020603050405020304" pitchFamily="18" charset="0"/>
              <a:cs typeface="Times New Roman" panose="02020603050405020304" pitchFamily="18" charset="0"/>
            </a:endParaRPr>
          </a:p>
        </p:txBody>
      </p:sp>
      <p:sp>
        <p:nvSpPr>
          <p:cNvPr id="16" name="Text 14"/>
          <p:cNvSpPr/>
          <p:nvPr/>
        </p:nvSpPr>
        <p:spPr>
          <a:xfrm>
            <a:off x="5818346" y="4232672"/>
            <a:ext cx="4752499" cy="283369"/>
          </a:xfrm>
          <a:prstGeom prst="rect">
            <a:avLst/>
          </a:prstGeom>
          <a:noFill/>
          <a:ln/>
        </p:spPr>
        <p:txBody>
          <a:bodyPr wrap="none" lIns="0" tIns="0" rIns="0" bIns="0" rtlCol="0" anchor="t"/>
          <a:lstStyle/>
          <a:p>
            <a:pPr marL="0" indent="0" algn="l">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Участие в научных конференциях и представление результатов</a:t>
            </a:r>
            <a:endParaRPr lang="en-US" sz="1350" dirty="0">
              <a:latin typeface="Times New Roman" panose="02020603050405020304" pitchFamily="18" charset="0"/>
              <a:cs typeface="Times New Roman" panose="02020603050405020304" pitchFamily="18" charset="0"/>
            </a:endParaRPr>
          </a:p>
        </p:txBody>
      </p:sp>
      <p:sp>
        <p:nvSpPr>
          <p:cNvPr id="17" name="Shape 15"/>
          <p:cNvSpPr/>
          <p:nvPr/>
        </p:nvSpPr>
        <p:spPr>
          <a:xfrm>
            <a:off x="5729764" y="4683562"/>
            <a:ext cx="8192214" cy="11430"/>
          </a:xfrm>
          <a:prstGeom prst="roundRect">
            <a:avLst>
              <a:gd name="adj" fmla="val 650962"/>
            </a:avLst>
          </a:prstGeom>
          <a:solidFill>
            <a:srgbClr val="D6BADD"/>
          </a:solidFill>
          <a:ln/>
        </p:spPr>
      </p:sp>
      <p:sp>
        <p:nvSpPr>
          <p:cNvPr id="18" name="Shape 16"/>
          <p:cNvSpPr/>
          <p:nvPr/>
        </p:nvSpPr>
        <p:spPr>
          <a:xfrm>
            <a:off x="619958" y="4781550"/>
            <a:ext cx="6695242" cy="1004054"/>
          </a:xfrm>
          <a:prstGeom prst="roundRect">
            <a:avLst>
              <a:gd name="adj" fmla="val 7410"/>
            </a:avLst>
          </a:prstGeom>
          <a:solidFill>
            <a:srgbClr val="F0D4F7"/>
          </a:solidFill>
          <a:ln w="7620">
            <a:solidFill>
              <a:srgbClr val="D6BADD"/>
            </a:solidFill>
            <a:prstDash val="solid"/>
          </a:ln>
        </p:spPr>
      </p:sp>
      <p:sp>
        <p:nvSpPr>
          <p:cNvPr id="19" name="Text 17"/>
          <p:cNvSpPr/>
          <p:nvPr/>
        </p:nvSpPr>
        <p:spPr>
          <a:xfrm>
            <a:off x="804624" y="5106353"/>
            <a:ext cx="110728" cy="354330"/>
          </a:xfrm>
          <a:prstGeom prst="rect">
            <a:avLst/>
          </a:prstGeom>
          <a:noFill/>
          <a:ln/>
        </p:spPr>
        <p:txBody>
          <a:bodyPr wrap="none" lIns="0" tIns="0" rIns="0" bIns="0" rtlCol="0" anchor="t"/>
          <a:lstStyle/>
          <a:p>
            <a:pPr marL="0" indent="0" algn="ctr">
              <a:lnSpc>
                <a:spcPts val="2750"/>
              </a:lnSpc>
              <a:buNone/>
            </a:pPr>
            <a:r>
              <a:rPr lang="en-US" sz="170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1700" dirty="0">
              <a:latin typeface="Times New Roman" panose="02020603050405020304" pitchFamily="18" charset="0"/>
              <a:cs typeface="Times New Roman" panose="02020603050405020304" pitchFamily="18" charset="0"/>
            </a:endParaRPr>
          </a:p>
        </p:txBody>
      </p:sp>
      <p:sp>
        <p:nvSpPr>
          <p:cNvPr id="20" name="Text 18"/>
          <p:cNvSpPr/>
          <p:nvPr/>
        </p:nvSpPr>
        <p:spPr>
          <a:xfrm>
            <a:off x="7492246" y="4958596"/>
            <a:ext cx="2084070" cy="260390"/>
          </a:xfrm>
          <a:prstGeom prst="rect">
            <a:avLst/>
          </a:prstGeom>
          <a:noFill/>
          <a:ln/>
        </p:spPr>
        <p:txBody>
          <a:bodyPr wrap="none" lIns="0" tIns="0" rIns="0" bIns="0" rtlCol="0" anchor="t"/>
          <a:lstStyle/>
          <a:p>
            <a:pPr marL="0" indent="0" algn="l">
              <a:lnSpc>
                <a:spcPts val="2050"/>
              </a:lnSpc>
              <a:buNone/>
            </a:pPr>
            <a:r>
              <a:rPr lang="en-US" sz="160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Внедрение</a:t>
            </a:r>
            <a:endParaRPr lang="en-US" sz="1600" dirty="0">
              <a:latin typeface="Times New Roman" panose="02020603050405020304" pitchFamily="18" charset="0"/>
              <a:cs typeface="Times New Roman" panose="02020603050405020304" pitchFamily="18" charset="0"/>
            </a:endParaRPr>
          </a:p>
        </p:txBody>
      </p:sp>
      <p:sp>
        <p:nvSpPr>
          <p:cNvPr id="21" name="Text 19"/>
          <p:cNvSpPr/>
          <p:nvPr/>
        </p:nvSpPr>
        <p:spPr>
          <a:xfrm>
            <a:off x="7492246" y="5325189"/>
            <a:ext cx="5326499" cy="283369"/>
          </a:xfrm>
          <a:prstGeom prst="rect">
            <a:avLst/>
          </a:prstGeom>
          <a:noFill/>
          <a:ln/>
        </p:spPr>
        <p:txBody>
          <a:bodyPr wrap="none" lIns="0" tIns="0" rIns="0" bIns="0" rtlCol="0" anchor="t"/>
          <a:lstStyle/>
          <a:p>
            <a:pPr marL="0" indent="0" algn="l">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Практическое внедрение разработанных решений в реальные условия</a:t>
            </a:r>
            <a:endParaRPr lang="en-US" sz="1350" dirty="0">
              <a:latin typeface="Times New Roman" panose="02020603050405020304" pitchFamily="18" charset="0"/>
              <a:cs typeface="Times New Roman" panose="02020603050405020304" pitchFamily="18" charset="0"/>
            </a:endParaRPr>
          </a:p>
        </p:txBody>
      </p:sp>
      <p:sp>
        <p:nvSpPr>
          <p:cNvPr id="22" name="Text 20"/>
          <p:cNvSpPr/>
          <p:nvPr/>
        </p:nvSpPr>
        <p:spPr>
          <a:xfrm>
            <a:off x="619958" y="5984796"/>
            <a:ext cx="13390483" cy="850106"/>
          </a:xfrm>
          <a:prstGeom prst="rect">
            <a:avLst/>
          </a:prstGeom>
          <a:noFill/>
          <a:ln/>
        </p:spPr>
        <p:txBody>
          <a:bodyPr wrap="square" lIns="0" tIns="0" rIns="0" bIns="0" rtlCol="0" anchor="t"/>
          <a:lstStyle/>
          <a:p>
            <a:pPr marL="0" indent="0">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Внедрение результатов научного исследования является критически важным этапом. После тщательного планирования, сбора данных и анализа, исследователи должны представить свои выводы научному сообществу, опубликовав их в авторитетных журналах и приняв участие в академических конференциях. Это не только способствует распространению знаний, но и позволяет получить экспертные оценки и обратную связь, необходимые для дальнейшего совершенствования разработок.</a:t>
            </a:r>
            <a:endParaRPr lang="en-US" sz="1350" dirty="0">
              <a:latin typeface="Times New Roman" panose="02020603050405020304" pitchFamily="18" charset="0"/>
              <a:cs typeface="Times New Roman" panose="02020603050405020304" pitchFamily="18" charset="0"/>
            </a:endParaRPr>
          </a:p>
        </p:txBody>
      </p:sp>
      <p:sp>
        <p:nvSpPr>
          <p:cNvPr id="23" name="Text 21"/>
          <p:cNvSpPr/>
          <p:nvPr/>
        </p:nvSpPr>
        <p:spPr>
          <a:xfrm>
            <a:off x="619958" y="7034093"/>
            <a:ext cx="13390483" cy="566738"/>
          </a:xfrm>
          <a:prstGeom prst="rect">
            <a:avLst/>
          </a:prstGeom>
          <a:noFill/>
          <a:ln/>
        </p:spPr>
        <p:txBody>
          <a:bodyPr wrap="square" lIns="0" tIns="0" rIns="0" bIns="0" rtlCol="0" anchor="t"/>
          <a:lstStyle/>
          <a:p>
            <a:pPr marL="0" indent="0">
              <a:lnSpc>
                <a:spcPts val="2200"/>
              </a:lnSpc>
              <a:buNone/>
            </a:pPr>
            <a:r>
              <a:rPr lang="en-US" sz="135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Наконец, ключевым шагом является практическое внедрение полученных результатов в реальные условия. Это позволяет оценить эффективность разработанных решений и обеспечивает их последующее использование для решения актуальных задач.</a:t>
            </a:r>
            <a:endParaRPr lang="en-US" sz="13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8769" y="931545"/>
            <a:ext cx="7886462" cy="1056561"/>
          </a:xfrm>
          <a:prstGeom prst="rect">
            <a:avLst/>
          </a:prstGeom>
          <a:noFill/>
          <a:ln/>
        </p:spPr>
        <p:txBody>
          <a:bodyPr wrap="square" lIns="0" tIns="0" rIns="0" bIns="0" rtlCol="0" anchor="t"/>
          <a:lstStyle/>
          <a:p>
            <a:pPr marL="0" indent="0">
              <a:lnSpc>
                <a:spcPts val="4150"/>
              </a:lnSpc>
              <a:buNone/>
            </a:pPr>
            <a:r>
              <a:rPr lang="en-US" sz="3300" kern="0" spc="-67"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Роль руководителя в планировании исследования</a:t>
            </a:r>
            <a:endParaRPr lang="en-US" sz="3300" dirty="0">
              <a:latin typeface="Times New Roman" panose="02020603050405020304" pitchFamily="18" charset="0"/>
              <a:cs typeface="Times New Roman" panose="02020603050405020304" pitchFamily="18" charset="0"/>
            </a:endParaRPr>
          </a:p>
        </p:txBody>
      </p:sp>
      <p:sp>
        <p:nvSpPr>
          <p:cNvPr id="4" name="Shape 1"/>
          <p:cNvSpPr/>
          <p:nvPr/>
        </p:nvSpPr>
        <p:spPr>
          <a:xfrm>
            <a:off x="628769" y="2459593"/>
            <a:ext cx="404098" cy="404098"/>
          </a:xfrm>
          <a:prstGeom prst="roundRect">
            <a:avLst>
              <a:gd name="adj" fmla="val 18672"/>
            </a:avLst>
          </a:prstGeom>
          <a:solidFill>
            <a:srgbClr val="F0D4F7"/>
          </a:solidFill>
          <a:ln w="7620">
            <a:solidFill>
              <a:srgbClr val="D6BADD"/>
            </a:solidFill>
            <a:prstDash val="solid"/>
          </a:ln>
        </p:spPr>
      </p:sp>
      <p:sp>
        <p:nvSpPr>
          <p:cNvPr id="5" name="Text 2"/>
          <p:cNvSpPr/>
          <p:nvPr/>
        </p:nvSpPr>
        <p:spPr>
          <a:xfrm>
            <a:off x="767358" y="2534841"/>
            <a:ext cx="126802" cy="253603"/>
          </a:xfrm>
          <a:prstGeom prst="rect">
            <a:avLst/>
          </a:prstGeom>
          <a:noFill/>
          <a:ln/>
        </p:spPr>
        <p:txBody>
          <a:bodyPr wrap="none" lIns="0" tIns="0" rIns="0" bIns="0" rtlCol="0" anchor="t"/>
          <a:lstStyle/>
          <a:p>
            <a:pPr marL="0" indent="0" algn="ctr">
              <a:lnSpc>
                <a:spcPts val="19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950" dirty="0">
              <a:latin typeface="Times New Roman" panose="02020603050405020304" pitchFamily="18" charset="0"/>
              <a:cs typeface="Times New Roman" panose="02020603050405020304" pitchFamily="18" charset="0"/>
            </a:endParaRPr>
          </a:p>
        </p:txBody>
      </p:sp>
      <p:sp>
        <p:nvSpPr>
          <p:cNvPr id="6" name="Text 3"/>
          <p:cNvSpPr/>
          <p:nvPr/>
        </p:nvSpPr>
        <p:spPr>
          <a:xfrm>
            <a:off x="1212413" y="2459593"/>
            <a:ext cx="2687717" cy="264081"/>
          </a:xfrm>
          <a:prstGeom prst="rect">
            <a:avLst/>
          </a:prstGeom>
          <a:noFill/>
          <a:ln/>
        </p:spPr>
        <p:txBody>
          <a:bodyPr wrap="none" lIns="0" tIns="0" rIns="0" bIns="0" rtlCol="0" anchor="t"/>
          <a:lstStyle/>
          <a:p>
            <a:pPr marL="0" indent="0">
              <a:lnSpc>
                <a:spcPts val="2050"/>
              </a:lnSpc>
              <a:buNone/>
            </a:pPr>
            <a:r>
              <a:rPr lang="en-US" sz="165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Определение целей и задач</a:t>
            </a:r>
            <a:endParaRPr lang="en-US" sz="1650" dirty="0">
              <a:latin typeface="Times New Roman" panose="02020603050405020304" pitchFamily="18" charset="0"/>
              <a:cs typeface="Times New Roman" panose="02020603050405020304" pitchFamily="18" charset="0"/>
            </a:endParaRPr>
          </a:p>
        </p:txBody>
      </p:sp>
      <p:sp>
        <p:nvSpPr>
          <p:cNvPr id="7" name="Text 4"/>
          <p:cNvSpPr/>
          <p:nvPr/>
        </p:nvSpPr>
        <p:spPr>
          <a:xfrm>
            <a:off x="1212413" y="2831425"/>
            <a:ext cx="3269813" cy="1724501"/>
          </a:xfrm>
          <a:prstGeom prst="rect">
            <a:avLst/>
          </a:prstGeom>
          <a:noFill/>
          <a:ln/>
        </p:spPr>
        <p:txBody>
          <a:bodyPr wrap="square" lIns="0" tIns="0" rIns="0" bIns="0" rtlCol="0" anchor="t"/>
          <a:lstStyle/>
          <a:p>
            <a:pPr marL="0" indent="0">
              <a:lnSpc>
                <a:spcPts val="2250"/>
              </a:lnSpc>
              <a:buNone/>
            </a:pPr>
            <a:r>
              <a:rPr lang="en-US" sz="140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Руководитель научного проекта играет ключевую роль в четком определении целей и конкретных задач исследования. Это обеспечивает чёткое направление и фокус для всей исследовательской команды.</a:t>
            </a:r>
            <a:endParaRPr lang="en-US" sz="1400" dirty="0">
              <a:latin typeface="Times New Roman" panose="02020603050405020304" pitchFamily="18" charset="0"/>
              <a:cs typeface="Times New Roman" panose="02020603050405020304" pitchFamily="18" charset="0"/>
            </a:endParaRPr>
          </a:p>
        </p:txBody>
      </p:sp>
      <p:sp>
        <p:nvSpPr>
          <p:cNvPr id="8" name="Shape 5"/>
          <p:cNvSpPr/>
          <p:nvPr/>
        </p:nvSpPr>
        <p:spPr>
          <a:xfrm>
            <a:off x="4661773" y="2459593"/>
            <a:ext cx="404098" cy="404098"/>
          </a:xfrm>
          <a:prstGeom prst="roundRect">
            <a:avLst>
              <a:gd name="adj" fmla="val 18672"/>
            </a:avLst>
          </a:prstGeom>
          <a:solidFill>
            <a:srgbClr val="F0D4F7"/>
          </a:solidFill>
          <a:ln w="7620">
            <a:solidFill>
              <a:srgbClr val="D6BADD"/>
            </a:solidFill>
            <a:prstDash val="solid"/>
          </a:ln>
        </p:spPr>
      </p:sp>
      <p:sp>
        <p:nvSpPr>
          <p:cNvPr id="9" name="Text 6"/>
          <p:cNvSpPr/>
          <p:nvPr/>
        </p:nvSpPr>
        <p:spPr>
          <a:xfrm>
            <a:off x="4800362" y="2534841"/>
            <a:ext cx="126802" cy="253603"/>
          </a:xfrm>
          <a:prstGeom prst="rect">
            <a:avLst/>
          </a:prstGeom>
          <a:noFill/>
          <a:ln/>
        </p:spPr>
        <p:txBody>
          <a:bodyPr wrap="none" lIns="0" tIns="0" rIns="0" bIns="0" rtlCol="0" anchor="t"/>
          <a:lstStyle/>
          <a:p>
            <a:pPr marL="0" indent="0" algn="ctr">
              <a:lnSpc>
                <a:spcPts val="19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950" dirty="0">
              <a:latin typeface="Times New Roman" panose="02020603050405020304" pitchFamily="18" charset="0"/>
              <a:cs typeface="Times New Roman" panose="02020603050405020304" pitchFamily="18" charset="0"/>
            </a:endParaRPr>
          </a:p>
        </p:txBody>
      </p:sp>
      <p:sp>
        <p:nvSpPr>
          <p:cNvPr id="10" name="Text 7"/>
          <p:cNvSpPr/>
          <p:nvPr/>
        </p:nvSpPr>
        <p:spPr>
          <a:xfrm>
            <a:off x="5245418" y="2459593"/>
            <a:ext cx="3269813" cy="528161"/>
          </a:xfrm>
          <a:prstGeom prst="rect">
            <a:avLst/>
          </a:prstGeom>
          <a:noFill/>
          <a:ln/>
        </p:spPr>
        <p:txBody>
          <a:bodyPr wrap="square" lIns="0" tIns="0" rIns="0" bIns="0" rtlCol="0" anchor="t"/>
          <a:lstStyle/>
          <a:p>
            <a:pPr marL="0" indent="0">
              <a:lnSpc>
                <a:spcPts val="2050"/>
              </a:lnSpc>
              <a:buNone/>
            </a:pPr>
            <a:r>
              <a:rPr lang="en-US" sz="165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Составление плана исследования</a:t>
            </a:r>
            <a:endParaRPr lang="en-US" sz="1650" dirty="0">
              <a:latin typeface="Times New Roman" panose="02020603050405020304" pitchFamily="18" charset="0"/>
              <a:cs typeface="Times New Roman" panose="02020603050405020304" pitchFamily="18" charset="0"/>
            </a:endParaRPr>
          </a:p>
        </p:txBody>
      </p:sp>
      <p:sp>
        <p:nvSpPr>
          <p:cNvPr id="11" name="Text 8"/>
          <p:cNvSpPr/>
          <p:nvPr/>
        </p:nvSpPr>
        <p:spPr>
          <a:xfrm>
            <a:off x="5245418" y="3095506"/>
            <a:ext cx="3269813" cy="1724501"/>
          </a:xfrm>
          <a:prstGeom prst="rect">
            <a:avLst/>
          </a:prstGeom>
          <a:noFill/>
          <a:ln/>
        </p:spPr>
        <p:txBody>
          <a:bodyPr wrap="square" lIns="0" tIns="0" rIns="0" bIns="0" rtlCol="0" anchor="t"/>
          <a:lstStyle/>
          <a:p>
            <a:pPr marL="0" indent="0">
              <a:lnSpc>
                <a:spcPts val="2250"/>
              </a:lnSpc>
              <a:buNone/>
            </a:pPr>
            <a:r>
              <a:rPr lang="en-US" sz="140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Руководитель отвечает за разработку подробного плана, включающего этапы, сроки, ресурсы и распределение обязанностей. Это гарантирует эффективную реализацию научного проекта.</a:t>
            </a:r>
            <a:endParaRPr lang="en-US" sz="1400" dirty="0">
              <a:latin typeface="Times New Roman" panose="02020603050405020304" pitchFamily="18" charset="0"/>
              <a:cs typeface="Times New Roman" panose="02020603050405020304" pitchFamily="18" charset="0"/>
            </a:endParaRPr>
          </a:p>
        </p:txBody>
      </p:sp>
      <p:sp>
        <p:nvSpPr>
          <p:cNvPr id="12" name="Shape 9"/>
          <p:cNvSpPr/>
          <p:nvPr/>
        </p:nvSpPr>
        <p:spPr>
          <a:xfrm>
            <a:off x="628769" y="5201603"/>
            <a:ext cx="404098" cy="404098"/>
          </a:xfrm>
          <a:prstGeom prst="roundRect">
            <a:avLst>
              <a:gd name="adj" fmla="val 18672"/>
            </a:avLst>
          </a:prstGeom>
          <a:solidFill>
            <a:srgbClr val="F0D4F7"/>
          </a:solidFill>
          <a:ln w="7620">
            <a:solidFill>
              <a:srgbClr val="D6BADD"/>
            </a:solidFill>
            <a:prstDash val="solid"/>
          </a:ln>
        </p:spPr>
      </p:sp>
      <p:sp>
        <p:nvSpPr>
          <p:cNvPr id="13" name="Text 10"/>
          <p:cNvSpPr/>
          <p:nvPr/>
        </p:nvSpPr>
        <p:spPr>
          <a:xfrm>
            <a:off x="767358" y="5276850"/>
            <a:ext cx="126802" cy="253603"/>
          </a:xfrm>
          <a:prstGeom prst="rect">
            <a:avLst/>
          </a:prstGeom>
          <a:noFill/>
          <a:ln/>
        </p:spPr>
        <p:txBody>
          <a:bodyPr wrap="none" lIns="0" tIns="0" rIns="0" bIns="0" rtlCol="0" anchor="t"/>
          <a:lstStyle/>
          <a:p>
            <a:pPr marL="0" indent="0" algn="ctr">
              <a:lnSpc>
                <a:spcPts val="19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950" dirty="0">
              <a:latin typeface="Times New Roman" panose="02020603050405020304" pitchFamily="18" charset="0"/>
              <a:cs typeface="Times New Roman" panose="02020603050405020304" pitchFamily="18" charset="0"/>
            </a:endParaRPr>
          </a:p>
        </p:txBody>
      </p:sp>
      <p:sp>
        <p:nvSpPr>
          <p:cNvPr id="14" name="Text 11"/>
          <p:cNvSpPr/>
          <p:nvPr/>
        </p:nvSpPr>
        <p:spPr>
          <a:xfrm>
            <a:off x="1212413" y="5201603"/>
            <a:ext cx="2411016" cy="264081"/>
          </a:xfrm>
          <a:prstGeom prst="rect">
            <a:avLst/>
          </a:prstGeom>
          <a:noFill/>
          <a:ln/>
        </p:spPr>
        <p:txBody>
          <a:bodyPr wrap="none" lIns="0" tIns="0" rIns="0" bIns="0" rtlCol="0" anchor="t"/>
          <a:lstStyle/>
          <a:p>
            <a:pPr marL="0" indent="0">
              <a:lnSpc>
                <a:spcPts val="2050"/>
              </a:lnSpc>
              <a:buNone/>
            </a:pPr>
            <a:r>
              <a:rPr lang="en-US" sz="165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Распределение ресурсов</a:t>
            </a:r>
            <a:endParaRPr lang="en-US" sz="1650" dirty="0">
              <a:latin typeface="Times New Roman" panose="02020603050405020304" pitchFamily="18" charset="0"/>
              <a:cs typeface="Times New Roman" panose="02020603050405020304" pitchFamily="18" charset="0"/>
            </a:endParaRPr>
          </a:p>
        </p:txBody>
      </p:sp>
      <p:sp>
        <p:nvSpPr>
          <p:cNvPr id="15" name="Text 12"/>
          <p:cNvSpPr/>
          <p:nvPr/>
        </p:nvSpPr>
        <p:spPr>
          <a:xfrm>
            <a:off x="1212413" y="5573435"/>
            <a:ext cx="3269813" cy="1724501"/>
          </a:xfrm>
          <a:prstGeom prst="rect">
            <a:avLst/>
          </a:prstGeom>
          <a:noFill/>
          <a:ln/>
        </p:spPr>
        <p:txBody>
          <a:bodyPr wrap="square" lIns="0" tIns="0" rIns="0" bIns="0" rtlCol="0" anchor="t"/>
          <a:lstStyle/>
          <a:p>
            <a:pPr marL="0" indent="0">
              <a:lnSpc>
                <a:spcPts val="2250"/>
              </a:lnSpc>
              <a:buNone/>
            </a:pPr>
            <a:r>
              <a:rPr lang="en-US" sz="140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Руководитель должен рационально распределять финансовые, кадровые и материальные ресурсы для достижения целей исследования. Правильное распределение ресурсов - ключ к успеху проекта.</a:t>
            </a:r>
            <a:endParaRPr lang="en-US" sz="1400" dirty="0">
              <a:latin typeface="Times New Roman" panose="02020603050405020304" pitchFamily="18" charset="0"/>
              <a:cs typeface="Times New Roman" panose="02020603050405020304" pitchFamily="18" charset="0"/>
            </a:endParaRPr>
          </a:p>
        </p:txBody>
      </p:sp>
      <p:sp>
        <p:nvSpPr>
          <p:cNvPr id="16" name="Shape 13"/>
          <p:cNvSpPr/>
          <p:nvPr/>
        </p:nvSpPr>
        <p:spPr>
          <a:xfrm>
            <a:off x="4661773" y="5201603"/>
            <a:ext cx="404098" cy="404098"/>
          </a:xfrm>
          <a:prstGeom prst="roundRect">
            <a:avLst>
              <a:gd name="adj" fmla="val 18672"/>
            </a:avLst>
          </a:prstGeom>
          <a:solidFill>
            <a:srgbClr val="F0D4F7"/>
          </a:solidFill>
          <a:ln w="7620">
            <a:solidFill>
              <a:srgbClr val="D6BADD"/>
            </a:solidFill>
            <a:prstDash val="solid"/>
          </a:ln>
        </p:spPr>
      </p:sp>
      <p:sp>
        <p:nvSpPr>
          <p:cNvPr id="17" name="Text 14"/>
          <p:cNvSpPr/>
          <p:nvPr/>
        </p:nvSpPr>
        <p:spPr>
          <a:xfrm>
            <a:off x="4800362" y="5276850"/>
            <a:ext cx="126802" cy="253603"/>
          </a:xfrm>
          <a:prstGeom prst="rect">
            <a:avLst/>
          </a:prstGeom>
          <a:noFill/>
          <a:ln/>
        </p:spPr>
        <p:txBody>
          <a:bodyPr wrap="none" lIns="0" tIns="0" rIns="0" bIns="0" rtlCol="0" anchor="t"/>
          <a:lstStyle/>
          <a:p>
            <a:pPr marL="0" indent="0" algn="ctr">
              <a:lnSpc>
                <a:spcPts val="19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1950" dirty="0">
              <a:latin typeface="Times New Roman" panose="02020603050405020304" pitchFamily="18" charset="0"/>
              <a:cs typeface="Times New Roman" panose="02020603050405020304" pitchFamily="18" charset="0"/>
            </a:endParaRPr>
          </a:p>
        </p:txBody>
      </p:sp>
      <p:sp>
        <p:nvSpPr>
          <p:cNvPr id="18" name="Text 15"/>
          <p:cNvSpPr/>
          <p:nvPr/>
        </p:nvSpPr>
        <p:spPr>
          <a:xfrm>
            <a:off x="5245418" y="5201603"/>
            <a:ext cx="2184440" cy="264081"/>
          </a:xfrm>
          <a:prstGeom prst="rect">
            <a:avLst/>
          </a:prstGeom>
          <a:noFill/>
          <a:ln/>
        </p:spPr>
        <p:txBody>
          <a:bodyPr wrap="none" lIns="0" tIns="0" rIns="0" bIns="0" rtlCol="0" anchor="t"/>
          <a:lstStyle/>
          <a:p>
            <a:pPr marL="0" indent="0">
              <a:lnSpc>
                <a:spcPts val="2050"/>
              </a:lnSpc>
              <a:buNone/>
            </a:pPr>
            <a:r>
              <a:rPr lang="en-US" sz="1650" kern="0" spc="-3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Контроль исполнения</a:t>
            </a:r>
            <a:endParaRPr lang="en-US" sz="1650" dirty="0">
              <a:latin typeface="Times New Roman" panose="02020603050405020304" pitchFamily="18" charset="0"/>
              <a:cs typeface="Times New Roman" panose="02020603050405020304" pitchFamily="18" charset="0"/>
            </a:endParaRPr>
          </a:p>
        </p:txBody>
      </p:sp>
      <p:sp>
        <p:nvSpPr>
          <p:cNvPr id="19" name="Text 16"/>
          <p:cNvSpPr/>
          <p:nvPr/>
        </p:nvSpPr>
        <p:spPr>
          <a:xfrm>
            <a:off x="5245418" y="5573435"/>
            <a:ext cx="3269813" cy="1724501"/>
          </a:xfrm>
          <a:prstGeom prst="rect">
            <a:avLst/>
          </a:prstGeom>
          <a:noFill/>
          <a:ln/>
        </p:spPr>
        <p:txBody>
          <a:bodyPr wrap="square" lIns="0" tIns="0" rIns="0" bIns="0" rtlCol="0" anchor="t"/>
          <a:lstStyle/>
          <a:p>
            <a:pPr marL="0" indent="0">
              <a:lnSpc>
                <a:spcPts val="2250"/>
              </a:lnSpc>
              <a:buNone/>
            </a:pPr>
            <a:r>
              <a:rPr lang="en-US" sz="1400" kern="0" spc="-28" dirty="0">
                <a:solidFill>
                  <a:srgbClr val="272525"/>
                </a:solidFill>
                <a:latin typeface="Times New Roman" panose="02020603050405020304" pitchFamily="18" charset="0"/>
                <a:ea typeface="Source Sans Pro" pitchFamily="34" charset="-122"/>
                <a:cs typeface="Times New Roman" panose="02020603050405020304" pitchFamily="18" charset="0"/>
              </a:rPr>
              <a:t>Руководитель регулярно отслеживает ход работ, выявляет проблемы и корректирует действия команды. Эффективный контроль помогает обеспечить своевременное и качественное выполнение исследования.</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837724" y="1911191"/>
            <a:ext cx="7166253" cy="704017"/>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Определение целей и задач</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837724" y="3213497"/>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Определение целей</a:t>
            </a:r>
            <a:endParaRPr lang="en-US" sz="2200" dirty="0">
              <a:latin typeface="Times New Roman" panose="02020603050405020304" pitchFamily="18" charset="0"/>
              <a:cs typeface="Times New Roman" panose="02020603050405020304" pitchFamily="18" charset="0"/>
            </a:endParaRPr>
          </a:p>
        </p:txBody>
      </p:sp>
      <p:sp>
        <p:nvSpPr>
          <p:cNvPr id="4" name="Text 2"/>
          <p:cNvSpPr/>
          <p:nvPr/>
        </p:nvSpPr>
        <p:spPr>
          <a:xfrm>
            <a:off x="837724" y="3804761"/>
            <a:ext cx="6185535" cy="2298144"/>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Первым и важнейшим шагом в планировании научного исследования является определение его целей. Цели должны быть четко сформулированы, измеримы и достижимы в рамках заданных ресурсов и временных рамок. Они задают общее направление и служат ориентиром на протяжении всего исследовательского процесса.</a:t>
            </a:r>
            <a:endParaRPr lang="en-US" sz="1850" dirty="0">
              <a:latin typeface="Times New Roman" panose="02020603050405020304" pitchFamily="18" charset="0"/>
              <a:cs typeface="Times New Roman" panose="02020603050405020304" pitchFamily="18" charset="0"/>
            </a:endParaRPr>
          </a:p>
        </p:txBody>
      </p:sp>
      <p:sp>
        <p:nvSpPr>
          <p:cNvPr id="5" name="Text 3"/>
          <p:cNvSpPr/>
          <p:nvPr/>
        </p:nvSpPr>
        <p:spPr>
          <a:xfrm>
            <a:off x="7614761" y="3213497"/>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Постановка задач</a:t>
            </a:r>
            <a:endParaRPr lang="en-US" sz="2200" dirty="0">
              <a:latin typeface="Times New Roman" panose="02020603050405020304" pitchFamily="18" charset="0"/>
              <a:cs typeface="Times New Roman" panose="02020603050405020304" pitchFamily="18" charset="0"/>
            </a:endParaRPr>
          </a:p>
        </p:txBody>
      </p:sp>
      <p:sp>
        <p:nvSpPr>
          <p:cNvPr id="6" name="Text 4"/>
          <p:cNvSpPr/>
          <p:nvPr/>
        </p:nvSpPr>
        <p:spPr>
          <a:xfrm>
            <a:off x="7614761" y="3804761"/>
            <a:ext cx="6185535" cy="2298144"/>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Следующим шагом является формулировка конкретных задач, которые необходимо выполнить для достижения поставленных целей. Задачи должны быть четко определены, поддаваться измерению и иметь понятные критерии успешности. Их выполнение позволит поэтапно продвигаться к достижению основной цели исследования.</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63416" y="631746"/>
            <a:ext cx="6968728" cy="557451"/>
          </a:xfrm>
          <a:prstGeom prst="rect">
            <a:avLst/>
          </a:prstGeom>
          <a:noFill/>
          <a:ln/>
        </p:spPr>
        <p:txBody>
          <a:bodyPr wrap="none" lIns="0" tIns="0" rIns="0" bIns="0" rtlCol="0" anchor="t"/>
          <a:lstStyle/>
          <a:p>
            <a:pPr marL="0" indent="0">
              <a:lnSpc>
                <a:spcPts val="4350"/>
              </a:lnSpc>
              <a:buNone/>
            </a:pPr>
            <a:r>
              <a:rPr lang="en-US" sz="3500" kern="0" spc="-70"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Составление плана исследования</a:t>
            </a:r>
            <a:endParaRPr lang="en-US" sz="350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63416" y="1473518"/>
            <a:ext cx="473869" cy="473869"/>
          </a:xfrm>
          <a:prstGeom prst="rect">
            <a:avLst/>
          </a:prstGeom>
        </p:spPr>
      </p:pic>
      <p:sp>
        <p:nvSpPr>
          <p:cNvPr id="5" name="Text 1"/>
          <p:cNvSpPr/>
          <p:nvPr/>
        </p:nvSpPr>
        <p:spPr>
          <a:xfrm>
            <a:off x="663416" y="2136934"/>
            <a:ext cx="2230160" cy="278725"/>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Определение этапов</a:t>
            </a:r>
            <a:endParaRPr lang="en-US" sz="1750" dirty="0">
              <a:latin typeface="Times New Roman" panose="02020603050405020304" pitchFamily="18" charset="0"/>
              <a:cs typeface="Times New Roman" panose="02020603050405020304" pitchFamily="18" charset="0"/>
            </a:endParaRPr>
          </a:p>
        </p:txBody>
      </p:sp>
      <p:sp>
        <p:nvSpPr>
          <p:cNvPr id="6" name="Text 2"/>
          <p:cNvSpPr/>
          <p:nvPr/>
        </p:nvSpPr>
        <p:spPr>
          <a:xfrm>
            <a:off x="663416" y="2529364"/>
            <a:ext cx="7817168" cy="606504"/>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Чтобы составить качественный план, необходимо четко определить все этапы научного исследования - от постановки проблемы до внедрения полученных результатов.</a:t>
            </a:r>
            <a:endParaRPr lang="en-US" sz="14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63416" y="3704511"/>
            <a:ext cx="473869" cy="473869"/>
          </a:xfrm>
          <a:prstGeom prst="rect">
            <a:avLst/>
          </a:prstGeom>
        </p:spPr>
      </p:pic>
      <p:sp>
        <p:nvSpPr>
          <p:cNvPr id="8" name="Text 3"/>
          <p:cNvSpPr/>
          <p:nvPr/>
        </p:nvSpPr>
        <p:spPr>
          <a:xfrm>
            <a:off x="663416" y="4367927"/>
            <a:ext cx="2230160" cy="278725"/>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Временные рамки</a:t>
            </a:r>
            <a:endParaRPr lang="en-US" sz="1750" dirty="0">
              <a:latin typeface="Times New Roman" panose="02020603050405020304" pitchFamily="18" charset="0"/>
              <a:cs typeface="Times New Roman" panose="02020603050405020304" pitchFamily="18" charset="0"/>
            </a:endParaRPr>
          </a:p>
        </p:txBody>
      </p:sp>
      <p:sp>
        <p:nvSpPr>
          <p:cNvPr id="9" name="Text 4"/>
          <p:cNvSpPr/>
          <p:nvPr/>
        </p:nvSpPr>
        <p:spPr>
          <a:xfrm>
            <a:off x="663416" y="4760357"/>
            <a:ext cx="7817168" cy="606504"/>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Важно установить сроки выполнения каждого этапа и всего исследования в целом, учитывая необходимые ресурсы и возможные риски.</a:t>
            </a:r>
            <a:endParaRPr lang="en-US" sz="14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63416" y="5935504"/>
            <a:ext cx="473869" cy="473869"/>
          </a:xfrm>
          <a:prstGeom prst="rect">
            <a:avLst/>
          </a:prstGeom>
        </p:spPr>
      </p:pic>
      <p:sp>
        <p:nvSpPr>
          <p:cNvPr id="11" name="Text 5"/>
          <p:cNvSpPr/>
          <p:nvPr/>
        </p:nvSpPr>
        <p:spPr>
          <a:xfrm>
            <a:off x="663416" y="6598920"/>
            <a:ext cx="2230160" cy="278725"/>
          </a:xfrm>
          <a:prstGeom prst="rect">
            <a:avLst/>
          </a:prstGeom>
          <a:noFill/>
          <a:ln/>
        </p:spPr>
        <p:txBody>
          <a:bodyPr wrap="none" lIns="0" tIns="0" rIns="0" bIns="0" rtlCol="0" anchor="t"/>
          <a:lstStyle/>
          <a:p>
            <a:pPr marL="0" indent="0" algn="l">
              <a:lnSpc>
                <a:spcPts val="2150"/>
              </a:lnSpc>
              <a:buNone/>
            </a:pPr>
            <a:r>
              <a:rPr lang="en-US" sz="1750" kern="0" spc="-3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Распределение задач</a:t>
            </a:r>
            <a:endParaRPr lang="en-US" sz="1750" dirty="0">
              <a:latin typeface="Times New Roman" panose="02020603050405020304" pitchFamily="18" charset="0"/>
              <a:cs typeface="Times New Roman" panose="02020603050405020304" pitchFamily="18" charset="0"/>
            </a:endParaRPr>
          </a:p>
        </p:txBody>
      </p:sp>
      <p:sp>
        <p:nvSpPr>
          <p:cNvPr id="12" name="Text 6"/>
          <p:cNvSpPr/>
          <p:nvPr/>
        </p:nvSpPr>
        <p:spPr>
          <a:xfrm>
            <a:off x="663416" y="6991350"/>
            <a:ext cx="7817168" cy="606504"/>
          </a:xfrm>
          <a:prstGeom prst="rect">
            <a:avLst/>
          </a:prstGeom>
          <a:noFill/>
          <a:ln/>
        </p:spPr>
        <p:txBody>
          <a:bodyPr wrap="square" lIns="0" tIns="0" rIns="0" bIns="0" rtlCol="0" anchor="t"/>
          <a:lstStyle/>
          <a:p>
            <a:pPr marL="0" indent="0" algn="l">
              <a:lnSpc>
                <a:spcPts val="2350"/>
              </a:lnSpc>
              <a:buNone/>
            </a:pPr>
            <a:r>
              <a:rPr lang="en-US" sz="1450" kern="0" spc="-30" dirty="0">
                <a:solidFill>
                  <a:srgbClr val="272525"/>
                </a:solidFill>
                <a:latin typeface="Times New Roman" panose="02020603050405020304" pitchFamily="18" charset="0"/>
                <a:ea typeface="Source Sans Pro" pitchFamily="34" charset="-122"/>
                <a:cs typeface="Times New Roman" panose="02020603050405020304" pitchFamily="18" charset="0"/>
              </a:rPr>
              <a:t>В план следует включить распределение ролей и обязанностей между членами исследовательской команды для эффективной координации работы.</a:t>
            </a:r>
            <a:endParaRPr lang="en-US" sz="14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811530" y="637580"/>
            <a:ext cx="6226016" cy="681871"/>
          </a:xfrm>
          <a:prstGeom prst="rect">
            <a:avLst/>
          </a:prstGeom>
          <a:noFill/>
          <a:ln/>
        </p:spPr>
        <p:txBody>
          <a:bodyPr wrap="none" lIns="0" tIns="0" rIns="0" bIns="0" rtlCol="0" anchor="t"/>
          <a:lstStyle/>
          <a:p>
            <a:pPr marL="0" indent="0">
              <a:lnSpc>
                <a:spcPts val="5350"/>
              </a:lnSpc>
              <a:buNone/>
            </a:pPr>
            <a:r>
              <a:rPr lang="en-US" sz="4250" kern="0" spc="-86"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Распределение ресурсов</a:t>
            </a:r>
            <a:endParaRPr lang="en-US" sz="425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811530" y="1783080"/>
            <a:ext cx="4103846" cy="2536269"/>
          </a:xfrm>
          <a:prstGeom prst="rect">
            <a:avLst/>
          </a:prstGeom>
        </p:spPr>
      </p:pic>
      <p:sp>
        <p:nvSpPr>
          <p:cNvPr id="4" name="Text 1"/>
          <p:cNvSpPr/>
          <p:nvPr/>
        </p:nvSpPr>
        <p:spPr>
          <a:xfrm>
            <a:off x="811530" y="4609148"/>
            <a:ext cx="3070384" cy="340876"/>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Планирование бюджета</a:t>
            </a:r>
            <a:endParaRPr lang="en-US" sz="2100" dirty="0">
              <a:latin typeface="Times New Roman" panose="02020603050405020304" pitchFamily="18" charset="0"/>
              <a:cs typeface="Times New Roman" panose="02020603050405020304" pitchFamily="18" charset="0"/>
            </a:endParaRPr>
          </a:p>
        </p:txBody>
      </p:sp>
      <p:sp>
        <p:nvSpPr>
          <p:cNvPr id="5" name="Text 2"/>
          <p:cNvSpPr/>
          <p:nvPr/>
        </p:nvSpPr>
        <p:spPr>
          <a:xfrm>
            <a:off x="811530" y="5089088"/>
            <a:ext cx="4103846" cy="2596158"/>
          </a:xfrm>
          <a:prstGeom prst="rect">
            <a:avLst/>
          </a:prstGeom>
          <a:noFill/>
          <a:ln/>
        </p:spPr>
        <p:txBody>
          <a:bodyPr wrap="squar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Эффективное распределение ресурсов - ключевой элемент в планировании научного исследования. Команда должна тщательно продумать все статьи расходов: от оборудования и материалов до командировочных затрат и оплаты труда.</a:t>
            </a:r>
            <a:endParaRPr lang="en-US" sz="18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63158" y="1783080"/>
            <a:ext cx="4103965" cy="2536388"/>
          </a:xfrm>
          <a:prstGeom prst="rect">
            <a:avLst/>
          </a:prstGeom>
        </p:spPr>
      </p:pic>
      <p:sp>
        <p:nvSpPr>
          <p:cNvPr id="7" name="Text 3"/>
          <p:cNvSpPr/>
          <p:nvPr/>
        </p:nvSpPr>
        <p:spPr>
          <a:xfrm>
            <a:off x="5263158" y="4609267"/>
            <a:ext cx="2940248" cy="340876"/>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Координация команды</a:t>
            </a:r>
            <a:endParaRPr lang="en-US" sz="2100" dirty="0">
              <a:latin typeface="Times New Roman" panose="02020603050405020304" pitchFamily="18" charset="0"/>
              <a:cs typeface="Times New Roman" panose="02020603050405020304" pitchFamily="18" charset="0"/>
            </a:endParaRPr>
          </a:p>
        </p:txBody>
      </p:sp>
      <p:sp>
        <p:nvSpPr>
          <p:cNvPr id="8" name="Text 4"/>
          <p:cNvSpPr/>
          <p:nvPr/>
        </p:nvSpPr>
        <p:spPr>
          <a:xfrm>
            <a:off x="5263158" y="5089208"/>
            <a:ext cx="4103965" cy="2596158"/>
          </a:xfrm>
          <a:prstGeom prst="rect">
            <a:avLst/>
          </a:prstGeom>
          <a:noFill/>
          <a:ln/>
        </p:spPr>
        <p:txBody>
          <a:bodyPr wrap="squar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Исследовательская группа должна совместно решить, как оптимально распределить имеющиеся ресурсы между различными направлениями проекта. Это требует открытого обсуждения и согласования приоритетов.</a:t>
            </a:r>
            <a:endParaRPr lang="en-US" sz="18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714905" y="1783080"/>
            <a:ext cx="4103846" cy="2536269"/>
          </a:xfrm>
          <a:prstGeom prst="rect">
            <a:avLst/>
          </a:prstGeom>
        </p:spPr>
      </p:pic>
      <p:sp>
        <p:nvSpPr>
          <p:cNvPr id="10" name="Text 5"/>
          <p:cNvSpPr/>
          <p:nvPr/>
        </p:nvSpPr>
        <p:spPr>
          <a:xfrm>
            <a:off x="9714905" y="4609148"/>
            <a:ext cx="3217069" cy="340876"/>
          </a:xfrm>
          <a:prstGeom prst="rect">
            <a:avLst/>
          </a:prstGeom>
          <a:noFill/>
          <a:ln/>
        </p:spPr>
        <p:txBody>
          <a:bodyPr wrap="none" lIns="0" tIns="0" rIns="0" bIns="0" rtlCol="0" anchor="t"/>
          <a:lstStyle/>
          <a:p>
            <a:pPr marL="0" indent="0" algn="l">
              <a:lnSpc>
                <a:spcPts val="2650"/>
              </a:lnSpc>
              <a:buNone/>
            </a:pPr>
            <a:r>
              <a:rPr lang="en-US" sz="2100" kern="0" spc="-43"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Планирование по срокам</a:t>
            </a:r>
            <a:endParaRPr lang="en-US" sz="2100" dirty="0">
              <a:latin typeface="Times New Roman" panose="02020603050405020304" pitchFamily="18" charset="0"/>
              <a:cs typeface="Times New Roman" panose="02020603050405020304" pitchFamily="18" charset="0"/>
            </a:endParaRPr>
          </a:p>
        </p:txBody>
      </p:sp>
      <p:sp>
        <p:nvSpPr>
          <p:cNvPr id="11" name="Text 6"/>
          <p:cNvSpPr/>
          <p:nvPr/>
        </p:nvSpPr>
        <p:spPr>
          <a:xfrm>
            <a:off x="9714905" y="5089088"/>
            <a:ext cx="4103846" cy="2225278"/>
          </a:xfrm>
          <a:prstGeom prst="rect">
            <a:avLst/>
          </a:prstGeom>
          <a:noFill/>
          <a:ln/>
        </p:spPr>
        <p:txBody>
          <a:bodyPr wrap="square" lIns="0" tIns="0" rIns="0" bIns="0" rtlCol="0" anchor="t"/>
          <a:lstStyle/>
          <a:p>
            <a:pPr marL="0" indent="0" algn="l">
              <a:lnSpc>
                <a:spcPts val="2900"/>
              </a:lnSpc>
              <a:buNone/>
            </a:pPr>
            <a:r>
              <a:rPr lang="en-US" sz="180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Важно также разработать детальный график исследования с соблюдением сроков по каждому этапу. Это позволит эффективно контролировать расходование ресурсов и вносить необходимые корректировки.</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6397"/>
          </a:xfrm>
          <a:prstGeom prst="rect">
            <a:avLst/>
          </a:prstGeom>
        </p:spPr>
      </p:pic>
      <p:sp>
        <p:nvSpPr>
          <p:cNvPr id="3" name="Text 0"/>
          <p:cNvSpPr/>
          <p:nvPr/>
        </p:nvSpPr>
        <p:spPr>
          <a:xfrm>
            <a:off x="729734" y="3184088"/>
            <a:ext cx="5961459" cy="613291"/>
          </a:xfrm>
          <a:prstGeom prst="rect">
            <a:avLst/>
          </a:prstGeom>
          <a:noFill/>
          <a:ln/>
        </p:spPr>
        <p:txBody>
          <a:bodyPr wrap="none" lIns="0" tIns="0" rIns="0" bIns="0" rtlCol="0" anchor="t"/>
          <a:lstStyle/>
          <a:p>
            <a:pPr marL="0" indent="0">
              <a:lnSpc>
                <a:spcPts val="4800"/>
              </a:lnSpc>
              <a:buNone/>
            </a:pPr>
            <a:r>
              <a:rPr lang="en-US" sz="3850" kern="0" spc="-77"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Контроль за исполнением</a:t>
            </a:r>
            <a:endParaRPr lang="en-US" sz="3850" dirty="0">
              <a:latin typeface="Times New Roman" panose="02020603050405020304" pitchFamily="18" charset="0"/>
              <a:cs typeface="Times New Roman" panose="02020603050405020304" pitchFamily="18" charset="0"/>
            </a:endParaRPr>
          </a:p>
        </p:txBody>
      </p:sp>
      <p:sp>
        <p:nvSpPr>
          <p:cNvPr id="4" name="Shape 1"/>
          <p:cNvSpPr/>
          <p:nvPr/>
        </p:nvSpPr>
        <p:spPr>
          <a:xfrm>
            <a:off x="729734" y="4344591"/>
            <a:ext cx="469106" cy="469106"/>
          </a:xfrm>
          <a:prstGeom prst="roundRect">
            <a:avLst>
              <a:gd name="adj" fmla="val 18669"/>
            </a:avLst>
          </a:prstGeom>
          <a:solidFill>
            <a:srgbClr val="F0D4F7"/>
          </a:solidFill>
          <a:ln w="7620">
            <a:solidFill>
              <a:srgbClr val="D6BADD"/>
            </a:solidFill>
            <a:prstDash val="solid"/>
          </a:ln>
        </p:spPr>
      </p:sp>
      <p:sp>
        <p:nvSpPr>
          <p:cNvPr id="5" name="Text 2"/>
          <p:cNvSpPr/>
          <p:nvPr/>
        </p:nvSpPr>
        <p:spPr>
          <a:xfrm>
            <a:off x="890707" y="4431983"/>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300" dirty="0">
              <a:latin typeface="Times New Roman" panose="02020603050405020304" pitchFamily="18" charset="0"/>
              <a:cs typeface="Times New Roman" panose="02020603050405020304" pitchFamily="18" charset="0"/>
            </a:endParaRPr>
          </a:p>
        </p:txBody>
      </p:sp>
      <p:sp>
        <p:nvSpPr>
          <p:cNvPr id="6" name="Text 3"/>
          <p:cNvSpPr/>
          <p:nvPr/>
        </p:nvSpPr>
        <p:spPr>
          <a:xfrm>
            <a:off x="1407319" y="4344591"/>
            <a:ext cx="2931200"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Постоянный мониторинг</a:t>
            </a:r>
            <a:endParaRPr lang="en-US" sz="1900" dirty="0">
              <a:latin typeface="Times New Roman" panose="02020603050405020304" pitchFamily="18" charset="0"/>
              <a:cs typeface="Times New Roman" panose="02020603050405020304" pitchFamily="18" charset="0"/>
            </a:endParaRPr>
          </a:p>
        </p:txBody>
      </p:sp>
      <p:sp>
        <p:nvSpPr>
          <p:cNvPr id="7" name="Text 4"/>
          <p:cNvSpPr/>
          <p:nvPr/>
        </p:nvSpPr>
        <p:spPr>
          <a:xfrm>
            <a:off x="1407319" y="4776192"/>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Регулярный контроль за ходом исследования позволяет своевременно выявлять отклонения от плана и оперативно принимать корректирующие меры.</a:t>
            </a:r>
            <a:endParaRPr lang="en-US" sz="1600" dirty="0">
              <a:latin typeface="Times New Roman" panose="02020603050405020304" pitchFamily="18" charset="0"/>
              <a:cs typeface="Times New Roman" panose="02020603050405020304" pitchFamily="18" charset="0"/>
            </a:endParaRPr>
          </a:p>
        </p:txBody>
      </p:sp>
      <p:sp>
        <p:nvSpPr>
          <p:cNvPr id="8" name="Shape 5"/>
          <p:cNvSpPr/>
          <p:nvPr/>
        </p:nvSpPr>
        <p:spPr>
          <a:xfrm>
            <a:off x="7419499" y="4344591"/>
            <a:ext cx="469106" cy="469106"/>
          </a:xfrm>
          <a:prstGeom prst="roundRect">
            <a:avLst>
              <a:gd name="adj" fmla="val 18669"/>
            </a:avLst>
          </a:prstGeom>
          <a:solidFill>
            <a:srgbClr val="F0D4F7"/>
          </a:solidFill>
          <a:ln w="7620">
            <a:solidFill>
              <a:srgbClr val="D6BADD"/>
            </a:solidFill>
            <a:prstDash val="solid"/>
          </a:ln>
        </p:spPr>
      </p:sp>
      <p:sp>
        <p:nvSpPr>
          <p:cNvPr id="9" name="Text 6"/>
          <p:cNvSpPr/>
          <p:nvPr/>
        </p:nvSpPr>
        <p:spPr>
          <a:xfrm>
            <a:off x="7580471" y="4431983"/>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300" dirty="0">
              <a:latin typeface="Times New Roman" panose="02020603050405020304" pitchFamily="18" charset="0"/>
              <a:cs typeface="Times New Roman" panose="02020603050405020304" pitchFamily="18" charset="0"/>
            </a:endParaRPr>
          </a:p>
        </p:txBody>
      </p:sp>
      <p:sp>
        <p:nvSpPr>
          <p:cNvPr id="10" name="Text 7"/>
          <p:cNvSpPr/>
          <p:nvPr/>
        </p:nvSpPr>
        <p:spPr>
          <a:xfrm>
            <a:off x="8097083" y="4344591"/>
            <a:ext cx="2782133"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Промежуточные отчеты</a:t>
            </a:r>
            <a:endParaRPr lang="en-US" sz="1900" dirty="0">
              <a:latin typeface="Times New Roman" panose="02020603050405020304" pitchFamily="18" charset="0"/>
              <a:cs typeface="Times New Roman" panose="02020603050405020304" pitchFamily="18" charset="0"/>
            </a:endParaRPr>
          </a:p>
        </p:txBody>
      </p:sp>
      <p:sp>
        <p:nvSpPr>
          <p:cNvPr id="11" name="Text 8"/>
          <p:cNvSpPr/>
          <p:nvPr/>
        </p:nvSpPr>
        <p:spPr>
          <a:xfrm>
            <a:off x="8097083" y="4776192"/>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Периодическое составление промежуточных отчетов помогает отслеживать прогресс и вносить необходимые изменения в ход работы.</a:t>
            </a:r>
            <a:endParaRPr lang="en-US" sz="1600" dirty="0">
              <a:latin typeface="Times New Roman" panose="02020603050405020304" pitchFamily="18" charset="0"/>
              <a:cs typeface="Times New Roman" panose="02020603050405020304" pitchFamily="18" charset="0"/>
            </a:endParaRPr>
          </a:p>
        </p:txBody>
      </p:sp>
      <p:sp>
        <p:nvSpPr>
          <p:cNvPr id="12" name="Shape 9"/>
          <p:cNvSpPr/>
          <p:nvPr/>
        </p:nvSpPr>
        <p:spPr>
          <a:xfrm>
            <a:off x="729734" y="6219706"/>
            <a:ext cx="469106" cy="469106"/>
          </a:xfrm>
          <a:prstGeom prst="roundRect">
            <a:avLst>
              <a:gd name="adj" fmla="val 18669"/>
            </a:avLst>
          </a:prstGeom>
          <a:solidFill>
            <a:srgbClr val="F0D4F7"/>
          </a:solidFill>
          <a:ln w="7620">
            <a:solidFill>
              <a:srgbClr val="D6BADD"/>
            </a:solidFill>
            <a:prstDash val="solid"/>
          </a:ln>
        </p:spPr>
      </p:sp>
      <p:sp>
        <p:nvSpPr>
          <p:cNvPr id="13" name="Text 10"/>
          <p:cNvSpPr/>
          <p:nvPr/>
        </p:nvSpPr>
        <p:spPr>
          <a:xfrm>
            <a:off x="890707" y="6307098"/>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300" dirty="0">
              <a:latin typeface="Times New Roman" panose="02020603050405020304" pitchFamily="18" charset="0"/>
              <a:cs typeface="Times New Roman" panose="02020603050405020304" pitchFamily="18" charset="0"/>
            </a:endParaRPr>
          </a:p>
        </p:txBody>
      </p:sp>
      <p:sp>
        <p:nvSpPr>
          <p:cNvPr id="14" name="Text 11"/>
          <p:cNvSpPr/>
          <p:nvPr/>
        </p:nvSpPr>
        <p:spPr>
          <a:xfrm>
            <a:off x="1407319" y="6219706"/>
            <a:ext cx="2453045"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Корректировка задач</a:t>
            </a:r>
            <a:endParaRPr lang="en-US" sz="1900" dirty="0">
              <a:latin typeface="Times New Roman" panose="02020603050405020304" pitchFamily="18" charset="0"/>
              <a:cs typeface="Times New Roman" panose="02020603050405020304" pitchFamily="18" charset="0"/>
            </a:endParaRPr>
          </a:p>
        </p:txBody>
      </p:sp>
      <p:sp>
        <p:nvSpPr>
          <p:cNvPr id="15" name="Text 12"/>
          <p:cNvSpPr/>
          <p:nvPr/>
        </p:nvSpPr>
        <p:spPr>
          <a:xfrm>
            <a:off x="1407319" y="6651307"/>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При необходимости руководитель может корректировать задачи и сроки, чтобы адаптировать исследование к изменяющимся условиям.</a:t>
            </a:r>
            <a:endParaRPr lang="en-US" sz="1600" dirty="0">
              <a:latin typeface="Times New Roman" panose="02020603050405020304" pitchFamily="18" charset="0"/>
              <a:cs typeface="Times New Roman" panose="02020603050405020304" pitchFamily="18" charset="0"/>
            </a:endParaRPr>
          </a:p>
        </p:txBody>
      </p:sp>
      <p:sp>
        <p:nvSpPr>
          <p:cNvPr id="16" name="Shape 13"/>
          <p:cNvSpPr/>
          <p:nvPr/>
        </p:nvSpPr>
        <p:spPr>
          <a:xfrm>
            <a:off x="7419499" y="6219706"/>
            <a:ext cx="469106" cy="469106"/>
          </a:xfrm>
          <a:prstGeom prst="roundRect">
            <a:avLst>
              <a:gd name="adj" fmla="val 18669"/>
            </a:avLst>
          </a:prstGeom>
          <a:solidFill>
            <a:srgbClr val="F0D4F7"/>
          </a:solidFill>
          <a:ln w="7620">
            <a:solidFill>
              <a:srgbClr val="D6BADD"/>
            </a:solidFill>
            <a:prstDash val="solid"/>
          </a:ln>
        </p:spPr>
      </p:sp>
      <p:sp>
        <p:nvSpPr>
          <p:cNvPr id="17" name="Text 14"/>
          <p:cNvSpPr/>
          <p:nvPr/>
        </p:nvSpPr>
        <p:spPr>
          <a:xfrm>
            <a:off x="7580471" y="6307098"/>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2300" dirty="0">
              <a:latin typeface="Times New Roman" panose="02020603050405020304" pitchFamily="18" charset="0"/>
              <a:cs typeface="Times New Roman" panose="02020603050405020304" pitchFamily="18" charset="0"/>
            </a:endParaRPr>
          </a:p>
        </p:txBody>
      </p:sp>
      <p:sp>
        <p:nvSpPr>
          <p:cNvPr id="18" name="Text 15"/>
          <p:cNvSpPr/>
          <p:nvPr/>
        </p:nvSpPr>
        <p:spPr>
          <a:xfrm>
            <a:off x="8097083" y="6219706"/>
            <a:ext cx="2453045"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Контроль ресурсов</a:t>
            </a:r>
            <a:endParaRPr lang="en-US" sz="1900" dirty="0">
              <a:latin typeface="Times New Roman" panose="02020603050405020304" pitchFamily="18" charset="0"/>
              <a:cs typeface="Times New Roman" panose="02020603050405020304" pitchFamily="18" charset="0"/>
            </a:endParaRPr>
          </a:p>
        </p:txBody>
      </p:sp>
      <p:sp>
        <p:nvSpPr>
          <p:cNvPr id="19" name="Text 16"/>
          <p:cNvSpPr/>
          <p:nvPr/>
        </p:nvSpPr>
        <p:spPr>
          <a:xfrm>
            <a:off x="8097083" y="6651307"/>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Эффективный контроль за распределением и использованием ресурсов (финансовых, материальных, человеческих) позволяет обеспечить успешное выполнение исследования.</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7223" y="501968"/>
            <a:ext cx="7869555" cy="1070848"/>
          </a:xfrm>
          <a:prstGeom prst="rect">
            <a:avLst/>
          </a:prstGeom>
          <a:noFill/>
          <a:ln/>
        </p:spPr>
        <p:txBody>
          <a:bodyPr wrap="square" lIns="0" tIns="0" rIns="0" bIns="0" rtlCol="0" anchor="t"/>
          <a:lstStyle/>
          <a:p>
            <a:pPr marL="0" indent="0">
              <a:lnSpc>
                <a:spcPts val="4200"/>
              </a:lnSpc>
              <a:buNone/>
            </a:pPr>
            <a:r>
              <a:rPr lang="en-US" sz="3350" kern="0" spc="-67"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Мотивация исследовательской команды</a:t>
            </a:r>
            <a:endParaRPr lang="en-US" sz="33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37223" y="1845826"/>
            <a:ext cx="455176" cy="455176"/>
          </a:xfrm>
          <a:prstGeom prst="rect">
            <a:avLst/>
          </a:prstGeom>
        </p:spPr>
      </p:pic>
      <p:sp>
        <p:nvSpPr>
          <p:cNvPr id="5" name="Text 1"/>
          <p:cNvSpPr/>
          <p:nvPr/>
        </p:nvSpPr>
        <p:spPr>
          <a:xfrm>
            <a:off x="637223" y="2483048"/>
            <a:ext cx="2142173" cy="267653"/>
          </a:xfrm>
          <a:prstGeom prst="rect">
            <a:avLst/>
          </a:prstGeom>
          <a:noFill/>
          <a:ln/>
        </p:spPr>
        <p:txBody>
          <a:bodyPr wrap="none" lIns="0" tIns="0" rIns="0" bIns="0" rtlCol="0" anchor="t"/>
          <a:lstStyle/>
          <a:p>
            <a:pPr marL="0" indent="0" algn="l">
              <a:lnSpc>
                <a:spcPts val="2100"/>
              </a:lnSpc>
              <a:buNone/>
            </a:pPr>
            <a:r>
              <a:rPr lang="en-US" sz="165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Постановка целей</a:t>
            </a:r>
            <a:endParaRPr lang="en-US" sz="1650" dirty="0">
              <a:latin typeface="Times New Roman" panose="02020603050405020304" pitchFamily="18" charset="0"/>
              <a:cs typeface="Times New Roman" panose="02020603050405020304" pitchFamily="18" charset="0"/>
            </a:endParaRPr>
          </a:p>
        </p:txBody>
      </p:sp>
      <p:sp>
        <p:nvSpPr>
          <p:cNvPr id="6" name="Text 2"/>
          <p:cNvSpPr/>
          <p:nvPr/>
        </p:nvSpPr>
        <p:spPr>
          <a:xfrm>
            <a:off x="637223" y="2859881"/>
            <a:ext cx="7869555" cy="582454"/>
          </a:xfrm>
          <a:prstGeom prst="rect">
            <a:avLst/>
          </a:prstGeom>
          <a:noFill/>
          <a:ln/>
        </p:spPr>
        <p:txBody>
          <a:bodyPr wrap="square" lIns="0" tIns="0" rIns="0" bIns="0" rtlCol="0" anchor="t"/>
          <a:lstStyle/>
          <a:p>
            <a:pPr marL="0" indent="0" algn="l">
              <a:lnSpc>
                <a:spcPts val="2250"/>
              </a:lnSpc>
              <a:buNone/>
            </a:pPr>
            <a:r>
              <a:rPr lang="en-US" sz="140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Четкое определение целей исследования помогает сотрудникам понять свою роль и ожидаемый результат. Это повышает мотивацию и фокус команды.</a:t>
            </a:r>
            <a:endParaRPr lang="en-US" sz="14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37223" y="3988475"/>
            <a:ext cx="455176" cy="455176"/>
          </a:xfrm>
          <a:prstGeom prst="rect">
            <a:avLst/>
          </a:prstGeom>
        </p:spPr>
      </p:pic>
      <p:sp>
        <p:nvSpPr>
          <p:cNvPr id="8" name="Text 3"/>
          <p:cNvSpPr/>
          <p:nvPr/>
        </p:nvSpPr>
        <p:spPr>
          <a:xfrm>
            <a:off x="637223" y="4625697"/>
            <a:ext cx="2415302" cy="267653"/>
          </a:xfrm>
          <a:prstGeom prst="rect">
            <a:avLst/>
          </a:prstGeom>
          <a:noFill/>
          <a:ln/>
        </p:spPr>
        <p:txBody>
          <a:bodyPr wrap="none" lIns="0" tIns="0" rIns="0" bIns="0" rtlCol="0" anchor="t"/>
          <a:lstStyle/>
          <a:p>
            <a:pPr marL="0" indent="0" algn="l">
              <a:lnSpc>
                <a:spcPts val="2100"/>
              </a:lnSpc>
              <a:buNone/>
            </a:pPr>
            <a:r>
              <a:rPr lang="en-US" sz="165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Признание достижений</a:t>
            </a:r>
            <a:endParaRPr lang="en-US" sz="1650" dirty="0">
              <a:latin typeface="Times New Roman" panose="02020603050405020304" pitchFamily="18" charset="0"/>
              <a:cs typeface="Times New Roman" panose="02020603050405020304" pitchFamily="18" charset="0"/>
            </a:endParaRPr>
          </a:p>
        </p:txBody>
      </p:sp>
      <p:sp>
        <p:nvSpPr>
          <p:cNvPr id="9" name="Text 4"/>
          <p:cNvSpPr/>
          <p:nvPr/>
        </p:nvSpPr>
        <p:spPr>
          <a:xfrm>
            <a:off x="637223" y="5002530"/>
            <a:ext cx="7869555" cy="582454"/>
          </a:xfrm>
          <a:prstGeom prst="rect">
            <a:avLst/>
          </a:prstGeom>
          <a:noFill/>
          <a:ln/>
        </p:spPr>
        <p:txBody>
          <a:bodyPr wrap="square" lIns="0" tIns="0" rIns="0" bIns="0" rtlCol="0" anchor="t"/>
          <a:lstStyle/>
          <a:p>
            <a:pPr marL="0" indent="0" algn="l">
              <a:lnSpc>
                <a:spcPts val="2250"/>
              </a:lnSpc>
              <a:buNone/>
            </a:pPr>
            <a:r>
              <a:rPr lang="en-US" sz="140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Регулярное поощрение и признание успехов членов команды стимулирует их продолжать качественную работу и двигаться к новым высотам.</a:t>
            </a:r>
            <a:endParaRPr lang="en-US" sz="140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37223" y="6131123"/>
            <a:ext cx="455176" cy="455176"/>
          </a:xfrm>
          <a:prstGeom prst="rect">
            <a:avLst/>
          </a:prstGeom>
        </p:spPr>
      </p:pic>
      <p:sp>
        <p:nvSpPr>
          <p:cNvPr id="11" name="Text 5"/>
          <p:cNvSpPr/>
          <p:nvPr/>
        </p:nvSpPr>
        <p:spPr>
          <a:xfrm>
            <a:off x="637223" y="6768346"/>
            <a:ext cx="2142173" cy="267653"/>
          </a:xfrm>
          <a:prstGeom prst="rect">
            <a:avLst/>
          </a:prstGeom>
          <a:noFill/>
          <a:ln/>
        </p:spPr>
        <p:txBody>
          <a:bodyPr wrap="none" lIns="0" tIns="0" rIns="0" bIns="0" rtlCol="0" anchor="t"/>
          <a:lstStyle/>
          <a:p>
            <a:pPr marL="0" indent="0" algn="l">
              <a:lnSpc>
                <a:spcPts val="2100"/>
              </a:lnSpc>
              <a:buNone/>
            </a:pPr>
            <a:r>
              <a:rPr lang="en-US" sz="1650" kern="0" spc="-3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Наставничество</a:t>
            </a:r>
            <a:endParaRPr lang="en-US" sz="1650" dirty="0">
              <a:latin typeface="Times New Roman" panose="02020603050405020304" pitchFamily="18" charset="0"/>
              <a:cs typeface="Times New Roman" panose="02020603050405020304" pitchFamily="18" charset="0"/>
            </a:endParaRPr>
          </a:p>
        </p:txBody>
      </p:sp>
      <p:sp>
        <p:nvSpPr>
          <p:cNvPr id="12" name="Text 6"/>
          <p:cNvSpPr/>
          <p:nvPr/>
        </p:nvSpPr>
        <p:spPr>
          <a:xfrm>
            <a:off x="637223" y="7145179"/>
            <a:ext cx="7869555" cy="582454"/>
          </a:xfrm>
          <a:prstGeom prst="rect">
            <a:avLst/>
          </a:prstGeom>
          <a:noFill/>
          <a:ln/>
        </p:spPr>
        <p:txBody>
          <a:bodyPr wrap="square" lIns="0" tIns="0" rIns="0" bIns="0" rtlCol="0" anchor="t"/>
          <a:lstStyle/>
          <a:p>
            <a:pPr marL="0" indent="0" algn="l">
              <a:lnSpc>
                <a:spcPts val="2250"/>
              </a:lnSpc>
              <a:buNone/>
            </a:pPr>
            <a:r>
              <a:rPr lang="en-US" sz="1400" kern="0" spc="-29" dirty="0">
                <a:solidFill>
                  <a:srgbClr val="272525"/>
                </a:solidFill>
                <a:latin typeface="Times New Roman" panose="02020603050405020304" pitchFamily="18" charset="0"/>
                <a:ea typeface="Source Sans Pro" pitchFamily="34" charset="-122"/>
                <a:cs typeface="Times New Roman" panose="02020603050405020304" pitchFamily="18" charset="0"/>
              </a:rPr>
              <a:t>Организация программы наставничества, где опытные ученые делятся знаниями с молодыми коллегами, помогает развивать навыки и самореализацию сотрудников.</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79264" y="670560"/>
            <a:ext cx="10185202" cy="654963"/>
          </a:xfrm>
          <a:prstGeom prst="rect">
            <a:avLst/>
          </a:prstGeom>
          <a:noFill/>
          <a:ln/>
        </p:spPr>
        <p:txBody>
          <a:bodyPr wrap="none" lIns="0" tIns="0" rIns="0" bIns="0" rtlCol="0" anchor="t"/>
          <a:lstStyle/>
          <a:p>
            <a:pPr marL="0" indent="0">
              <a:lnSpc>
                <a:spcPts val="5150"/>
              </a:lnSpc>
              <a:buNone/>
            </a:pPr>
            <a:r>
              <a:rPr lang="en-US" sz="4100" kern="0" spc="-83"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Обзор типичных ошибок в планировании</a:t>
            </a:r>
            <a:endParaRPr lang="en-US" sz="41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79264" y="1770817"/>
            <a:ext cx="4134564" cy="2555319"/>
          </a:xfrm>
          <a:prstGeom prst="rect">
            <a:avLst/>
          </a:prstGeom>
        </p:spPr>
      </p:pic>
      <p:sp>
        <p:nvSpPr>
          <p:cNvPr id="4" name="Text 1"/>
          <p:cNvSpPr/>
          <p:nvPr/>
        </p:nvSpPr>
        <p:spPr>
          <a:xfrm>
            <a:off x="779264" y="4604385"/>
            <a:ext cx="4096464" cy="327422"/>
          </a:xfrm>
          <a:prstGeom prst="rect">
            <a:avLst/>
          </a:prstGeom>
          <a:noFill/>
          <a:ln/>
        </p:spPr>
        <p:txBody>
          <a:bodyPr wrap="none" lIns="0" tIns="0" rIns="0" bIns="0" rtlCol="0" anchor="t"/>
          <a:lstStyle/>
          <a:p>
            <a:pPr marL="0" indent="0" algn="l">
              <a:lnSpc>
                <a:spcPts val="25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Недостаточная проработка плана</a:t>
            </a:r>
            <a:endParaRPr lang="en-US" sz="2050" dirty="0">
              <a:latin typeface="Times New Roman" panose="02020603050405020304" pitchFamily="18" charset="0"/>
              <a:cs typeface="Times New Roman" panose="02020603050405020304" pitchFamily="18" charset="0"/>
            </a:endParaRPr>
          </a:p>
        </p:txBody>
      </p:sp>
      <p:sp>
        <p:nvSpPr>
          <p:cNvPr id="5" name="Text 2"/>
          <p:cNvSpPr/>
          <p:nvPr/>
        </p:nvSpPr>
        <p:spPr>
          <a:xfrm>
            <a:off x="779264" y="5065395"/>
            <a:ext cx="4134564" cy="2493645"/>
          </a:xfrm>
          <a:prstGeom prst="rect">
            <a:avLst/>
          </a:prstGeom>
          <a:noFill/>
          <a:ln/>
        </p:spPr>
        <p:txBody>
          <a:bodyPr wrap="square" lIns="0" tIns="0" rIns="0" bIns="0" rtlCol="0" anchor="t"/>
          <a:lstStyle/>
          <a:p>
            <a:pPr marL="0" indent="0" algn="l">
              <a:lnSpc>
                <a:spcPts val="2800"/>
              </a:lnSpc>
              <a:buNone/>
            </a:pPr>
            <a:r>
              <a:rPr lang="en-US" sz="1750" kern="0" spc="-35" dirty="0">
                <a:solidFill>
                  <a:srgbClr val="272525"/>
                </a:solidFill>
                <a:latin typeface="Times New Roman" panose="02020603050405020304" pitchFamily="18" charset="0"/>
                <a:ea typeface="Source Sans Pro" pitchFamily="34" charset="-122"/>
                <a:cs typeface="Times New Roman" panose="02020603050405020304" pitchFamily="18" charset="0"/>
              </a:rPr>
              <a:t>Одна из распространенных ошибок - неполное или поверхностное планирование исследовательского процесса. Это может привести к пропускам важных этапов, нехватке ресурсов и непредвиденным сложностям в ходе реализации.</a:t>
            </a:r>
            <a:endParaRPr lang="en-US" sz="175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47799" y="1770817"/>
            <a:ext cx="4134683" cy="2555319"/>
          </a:xfrm>
          <a:prstGeom prst="rect">
            <a:avLst/>
          </a:prstGeom>
        </p:spPr>
      </p:pic>
      <p:sp>
        <p:nvSpPr>
          <p:cNvPr id="7" name="Text 3"/>
          <p:cNvSpPr/>
          <p:nvPr/>
        </p:nvSpPr>
        <p:spPr>
          <a:xfrm>
            <a:off x="5247799" y="4604385"/>
            <a:ext cx="4134683" cy="654844"/>
          </a:xfrm>
          <a:prstGeom prst="rect">
            <a:avLst/>
          </a:prstGeom>
          <a:noFill/>
          <a:ln/>
        </p:spPr>
        <p:txBody>
          <a:bodyPr wrap="square" lIns="0" tIns="0" rIns="0" bIns="0" rtlCol="0" anchor="t"/>
          <a:lstStyle/>
          <a:p>
            <a:pPr marL="0" indent="0" algn="l">
              <a:lnSpc>
                <a:spcPts val="25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Неэффективное распределение ресурсов</a:t>
            </a:r>
            <a:endParaRPr lang="en-US" sz="2050" dirty="0">
              <a:latin typeface="Times New Roman" panose="02020603050405020304" pitchFamily="18" charset="0"/>
              <a:cs typeface="Times New Roman" panose="02020603050405020304" pitchFamily="18" charset="0"/>
            </a:endParaRPr>
          </a:p>
        </p:txBody>
      </p:sp>
      <p:sp>
        <p:nvSpPr>
          <p:cNvPr id="8" name="Text 4"/>
          <p:cNvSpPr/>
          <p:nvPr/>
        </p:nvSpPr>
        <p:spPr>
          <a:xfrm>
            <a:off x="5247799" y="5392817"/>
            <a:ext cx="4134683" cy="2137410"/>
          </a:xfrm>
          <a:prstGeom prst="rect">
            <a:avLst/>
          </a:prstGeom>
          <a:noFill/>
          <a:ln/>
        </p:spPr>
        <p:txBody>
          <a:bodyPr wrap="square" lIns="0" tIns="0" rIns="0" bIns="0" rtlCol="0" anchor="t"/>
          <a:lstStyle/>
          <a:p>
            <a:pPr marL="0" indent="0" algn="l">
              <a:lnSpc>
                <a:spcPts val="2800"/>
              </a:lnSpc>
              <a:buNone/>
            </a:pPr>
            <a:r>
              <a:rPr lang="en-US" sz="1750" kern="0" spc="-35" dirty="0">
                <a:solidFill>
                  <a:srgbClr val="272525"/>
                </a:solidFill>
                <a:latin typeface="Times New Roman" panose="02020603050405020304" pitchFamily="18" charset="0"/>
                <a:ea typeface="Source Sans Pro" pitchFamily="34" charset="-122"/>
                <a:cs typeface="Times New Roman" panose="02020603050405020304" pitchFamily="18" charset="0"/>
              </a:rPr>
              <a:t>Неправильное распределение бюджета, времени и человеческих ресурсов также часто становится причиной срывов сроков и неудач в научных исследованиях. Важно тщательно просчитывать и контролировать все затраты.</a:t>
            </a:r>
            <a:endParaRPr lang="en-US" sz="175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716453" y="1770817"/>
            <a:ext cx="4134683" cy="2555319"/>
          </a:xfrm>
          <a:prstGeom prst="rect">
            <a:avLst/>
          </a:prstGeom>
        </p:spPr>
      </p:pic>
      <p:sp>
        <p:nvSpPr>
          <p:cNvPr id="10" name="Text 5"/>
          <p:cNvSpPr/>
          <p:nvPr/>
        </p:nvSpPr>
        <p:spPr>
          <a:xfrm>
            <a:off x="9716453" y="4604385"/>
            <a:ext cx="4134683" cy="654844"/>
          </a:xfrm>
          <a:prstGeom prst="rect">
            <a:avLst/>
          </a:prstGeom>
          <a:noFill/>
          <a:ln/>
        </p:spPr>
        <p:txBody>
          <a:bodyPr wrap="square" lIns="0" tIns="0" rIns="0" bIns="0" rtlCol="0" anchor="t"/>
          <a:lstStyle/>
          <a:p>
            <a:pPr marL="0" indent="0" algn="l">
              <a:lnSpc>
                <a:spcPts val="2550"/>
              </a:lnSpc>
              <a:buNone/>
            </a:pPr>
            <a:r>
              <a:rPr lang="en-US" sz="205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Недостаточная координация усилий</a:t>
            </a:r>
            <a:endParaRPr lang="en-US" sz="2050" dirty="0">
              <a:latin typeface="Times New Roman" panose="02020603050405020304" pitchFamily="18" charset="0"/>
              <a:cs typeface="Times New Roman" panose="02020603050405020304" pitchFamily="18" charset="0"/>
            </a:endParaRPr>
          </a:p>
        </p:txBody>
      </p:sp>
      <p:sp>
        <p:nvSpPr>
          <p:cNvPr id="11" name="Text 6"/>
          <p:cNvSpPr/>
          <p:nvPr/>
        </p:nvSpPr>
        <p:spPr>
          <a:xfrm>
            <a:off x="9716453" y="5392817"/>
            <a:ext cx="4134683" cy="2137410"/>
          </a:xfrm>
          <a:prstGeom prst="rect">
            <a:avLst/>
          </a:prstGeom>
          <a:noFill/>
          <a:ln/>
        </p:spPr>
        <p:txBody>
          <a:bodyPr wrap="square" lIns="0" tIns="0" rIns="0" bIns="0" rtlCol="0" anchor="t"/>
          <a:lstStyle/>
          <a:p>
            <a:pPr marL="0" indent="0" algn="l">
              <a:lnSpc>
                <a:spcPts val="2800"/>
              </a:lnSpc>
              <a:buNone/>
            </a:pPr>
            <a:r>
              <a:rPr lang="en-US" sz="1750" kern="0" spc="-35" dirty="0">
                <a:solidFill>
                  <a:srgbClr val="272525"/>
                </a:solidFill>
                <a:latin typeface="Times New Roman" panose="02020603050405020304" pitchFamily="18" charset="0"/>
                <a:ea typeface="Source Sans Pro" pitchFamily="34" charset="-122"/>
                <a:cs typeface="Times New Roman" panose="02020603050405020304" pitchFamily="18" charset="0"/>
              </a:rPr>
              <a:t>Отсутствие четкого распределения ролей и обязанностей, а также низкая коммуникация между членами исследовательской группы могут привести к дублированию работы, конфликтам и неэффективности.</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823317" y="647462"/>
            <a:ext cx="9335333" cy="691872"/>
          </a:xfrm>
          <a:prstGeom prst="rect">
            <a:avLst/>
          </a:prstGeom>
          <a:noFill/>
          <a:ln/>
        </p:spPr>
        <p:txBody>
          <a:bodyPr wrap="none" lIns="0" tIns="0" rIns="0" bIns="0" rtlCol="0" anchor="t"/>
          <a:lstStyle/>
          <a:p>
            <a:pPr marL="0" indent="0">
              <a:lnSpc>
                <a:spcPts val="5400"/>
              </a:lnSpc>
              <a:buNone/>
            </a:pPr>
            <a:r>
              <a:rPr lang="en-US" sz="4350" kern="0" spc="-87"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Повышение качества планирования</a:t>
            </a:r>
            <a:endParaRPr lang="en-US" sz="4350" dirty="0">
              <a:latin typeface="Times New Roman" panose="02020603050405020304" pitchFamily="18" charset="0"/>
              <a:cs typeface="Times New Roman" panose="02020603050405020304" pitchFamily="18" charset="0"/>
            </a:endParaRPr>
          </a:p>
        </p:txBody>
      </p:sp>
      <p:sp>
        <p:nvSpPr>
          <p:cNvPr id="3" name="Text 1"/>
          <p:cNvSpPr/>
          <p:nvPr/>
        </p:nvSpPr>
        <p:spPr>
          <a:xfrm>
            <a:off x="823317" y="1927265"/>
            <a:ext cx="2815471" cy="691753"/>
          </a:xfrm>
          <a:prstGeom prst="rect">
            <a:avLst/>
          </a:prstGeom>
          <a:noFill/>
          <a:ln/>
        </p:spPr>
        <p:txBody>
          <a:bodyPr wrap="square" lIns="0" tIns="0" rIns="0" bIns="0" rtlCol="0" anchor="t"/>
          <a:lstStyle/>
          <a:p>
            <a:pPr marL="0" indent="0">
              <a:lnSpc>
                <a:spcPts val="2700"/>
              </a:lnSpc>
              <a:buNone/>
            </a:pPr>
            <a:r>
              <a:rPr lang="en-US" sz="215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Систематический подход</a:t>
            </a:r>
            <a:endParaRPr lang="en-US" sz="2150" dirty="0">
              <a:latin typeface="Times New Roman" panose="02020603050405020304" pitchFamily="18" charset="0"/>
              <a:cs typeface="Times New Roman" panose="02020603050405020304" pitchFamily="18" charset="0"/>
            </a:endParaRPr>
          </a:p>
        </p:txBody>
      </p:sp>
      <p:sp>
        <p:nvSpPr>
          <p:cNvPr id="4" name="Text 2"/>
          <p:cNvSpPr/>
          <p:nvPr/>
        </p:nvSpPr>
        <p:spPr>
          <a:xfrm>
            <a:off x="823317" y="2854166"/>
            <a:ext cx="2815471" cy="4139922"/>
          </a:xfrm>
          <a:prstGeom prst="rect">
            <a:avLst/>
          </a:prstGeom>
          <a:noFill/>
          <a:ln/>
        </p:spPr>
        <p:txBody>
          <a:bodyPr wrap="square" lIns="0" tIns="0" rIns="0" bIns="0" rtlCol="0" anchor="t"/>
          <a:lstStyle/>
          <a:p>
            <a:pPr marL="0" indent="0">
              <a:lnSpc>
                <a:spcPts val="2950"/>
              </a:lnSpc>
              <a:buNone/>
            </a:pPr>
            <a:r>
              <a:rPr lang="en-US" sz="185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Ключом к повышению качества планирования является систематический подход. Это означает четкую постановку целей, детальную проработку методологии, тщательную оценку имеющихся ресурсов и регулярный мониторинг хода исследования.</a:t>
            </a:r>
            <a:endParaRPr lang="en-US" sz="1850" dirty="0">
              <a:latin typeface="Times New Roman" panose="02020603050405020304" pitchFamily="18" charset="0"/>
              <a:cs typeface="Times New Roman" panose="02020603050405020304" pitchFamily="18" charset="0"/>
            </a:endParaRPr>
          </a:p>
        </p:txBody>
      </p:sp>
      <p:sp>
        <p:nvSpPr>
          <p:cNvPr id="5" name="Text 3"/>
          <p:cNvSpPr/>
          <p:nvPr/>
        </p:nvSpPr>
        <p:spPr>
          <a:xfrm>
            <a:off x="4220289" y="1927265"/>
            <a:ext cx="2767489" cy="345877"/>
          </a:xfrm>
          <a:prstGeom prst="rect">
            <a:avLst/>
          </a:prstGeom>
          <a:noFill/>
          <a:ln/>
        </p:spPr>
        <p:txBody>
          <a:bodyPr wrap="none" lIns="0" tIns="0" rIns="0" bIns="0" rtlCol="0" anchor="t"/>
          <a:lstStyle/>
          <a:p>
            <a:pPr marL="0" indent="0">
              <a:lnSpc>
                <a:spcPts val="2700"/>
              </a:lnSpc>
              <a:buNone/>
            </a:pPr>
            <a:r>
              <a:rPr lang="en-US" sz="215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Управление рисками</a:t>
            </a:r>
            <a:endParaRPr lang="en-US" sz="2150" dirty="0">
              <a:latin typeface="Times New Roman" panose="02020603050405020304" pitchFamily="18" charset="0"/>
              <a:cs typeface="Times New Roman" panose="02020603050405020304" pitchFamily="18" charset="0"/>
            </a:endParaRPr>
          </a:p>
        </p:txBody>
      </p:sp>
      <p:sp>
        <p:nvSpPr>
          <p:cNvPr id="6" name="Text 4"/>
          <p:cNvSpPr/>
          <p:nvPr/>
        </p:nvSpPr>
        <p:spPr>
          <a:xfrm>
            <a:off x="4220289" y="2508290"/>
            <a:ext cx="2815471" cy="3763566"/>
          </a:xfrm>
          <a:prstGeom prst="rect">
            <a:avLst/>
          </a:prstGeom>
          <a:noFill/>
          <a:ln/>
        </p:spPr>
        <p:txBody>
          <a:bodyPr wrap="square" lIns="0" tIns="0" rIns="0" bIns="0" rtlCol="0" anchor="t"/>
          <a:lstStyle/>
          <a:p>
            <a:pPr marL="0" indent="0">
              <a:lnSpc>
                <a:spcPts val="2950"/>
              </a:lnSpc>
              <a:buNone/>
            </a:pPr>
            <a:r>
              <a:rPr lang="en-US" sz="185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Планирование должно предусматривать анализ и минимизацию рисков. Это позволит заранее определить проблемные зоны и предпринять необходимые меры по их предотвращению или быстрой ликвидации последствий.</a:t>
            </a:r>
            <a:endParaRPr lang="en-US" sz="1850" dirty="0">
              <a:latin typeface="Times New Roman" panose="02020603050405020304" pitchFamily="18" charset="0"/>
              <a:cs typeface="Times New Roman" panose="02020603050405020304" pitchFamily="18" charset="0"/>
            </a:endParaRPr>
          </a:p>
        </p:txBody>
      </p:sp>
      <p:sp>
        <p:nvSpPr>
          <p:cNvPr id="7" name="Text 5"/>
          <p:cNvSpPr/>
          <p:nvPr/>
        </p:nvSpPr>
        <p:spPr>
          <a:xfrm>
            <a:off x="7617262" y="1927265"/>
            <a:ext cx="2815471" cy="691753"/>
          </a:xfrm>
          <a:prstGeom prst="rect">
            <a:avLst/>
          </a:prstGeom>
          <a:noFill/>
          <a:ln/>
        </p:spPr>
        <p:txBody>
          <a:bodyPr wrap="square" lIns="0" tIns="0" rIns="0" bIns="0" rtlCol="0" anchor="t"/>
          <a:lstStyle/>
          <a:p>
            <a:pPr marL="0" indent="0">
              <a:lnSpc>
                <a:spcPts val="2700"/>
              </a:lnSpc>
              <a:buNone/>
            </a:pPr>
            <a:r>
              <a:rPr lang="en-US" sz="215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Обучение и обратная связь</a:t>
            </a:r>
            <a:endParaRPr lang="en-US" sz="2150" dirty="0">
              <a:latin typeface="Times New Roman" panose="02020603050405020304" pitchFamily="18" charset="0"/>
              <a:cs typeface="Times New Roman" panose="02020603050405020304" pitchFamily="18" charset="0"/>
            </a:endParaRPr>
          </a:p>
        </p:txBody>
      </p:sp>
      <p:sp>
        <p:nvSpPr>
          <p:cNvPr id="8" name="Text 6"/>
          <p:cNvSpPr/>
          <p:nvPr/>
        </p:nvSpPr>
        <p:spPr>
          <a:xfrm>
            <a:off x="7617262" y="2854166"/>
            <a:ext cx="2815471" cy="3763566"/>
          </a:xfrm>
          <a:prstGeom prst="rect">
            <a:avLst/>
          </a:prstGeom>
          <a:noFill/>
          <a:ln/>
        </p:spPr>
        <p:txBody>
          <a:bodyPr wrap="square" lIns="0" tIns="0" rIns="0" bIns="0" rtlCol="0" anchor="t"/>
          <a:lstStyle/>
          <a:p>
            <a:pPr marL="0" indent="0">
              <a:lnSpc>
                <a:spcPts val="2950"/>
              </a:lnSpc>
              <a:buNone/>
            </a:pPr>
            <a:r>
              <a:rPr lang="en-US" sz="185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Непрерывное обучение и получение обратной связи от участников исследования - важные составляющие повышения качества планирования. Это помогает выявить слабые места и вносить своевременные коррективы в план.</a:t>
            </a:r>
            <a:endParaRPr lang="en-US" sz="1850" dirty="0">
              <a:latin typeface="Times New Roman" panose="02020603050405020304" pitchFamily="18" charset="0"/>
              <a:cs typeface="Times New Roman" panose="02020603050405020304" pitchFamily="18" charset="0"/>
            </a:endParaRPr>
          </a:p>
        </p:txBody>
      </p:sp>
      <p:sp>
        <p:nvSpPr>
          <p:cNvPr id="9" name="Text 7"/>
          <p:cNvSpPr/>
          <p:nvPr/>
        </p:nvSpPr>
        <p:spPr>
          <a:xfrm>
            <a:off x="11014234" y="1927265"/>
            <a:ext cx="2815471" cy="691753"/>
          </a:xfrm>
          <a:prstGeom prst="rect">
            <a:avLst/>
          </a:prstGeom>
          <a:noFill/>
          <a:ln/>
        </p:spPr>
        <p:txBody>
          <a:bodyPr wrap="square" lIns="0" tIns="0" rIns="0" bIns="0" rtlCol="0" anchor="t"/>
          <a:lstStyle/>
          <a:p>
            <a:pPr marL="0" indent="0">
              <a:lnSpc>
                <a:spcPts val="2700"/>
              </a:lnSpc>
              <a:buNone/>
            </a:pPr>
            <a:r>
              <a:rPr lang="en-US" sz="215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Визуализация и документирование</a:t>
            </a:r>
            <a:endParaRPr lang="en-US" sz="2150" dirty="0">
              <a:latin typeface="Times New Roman" panose="02020603050405020304" pitchFamily="18" charset="0"/>
              <a:cs typeface="Times New Roman" panose="02020603050405020304" pitchFamily="18" charset="0"/>
            </a:endParaRPr>
          </a:p>
        </p:txBody>
      </p:sp>
      <p:sp>
        <p:nvSpPr>
          <p:cNvPr id="10" name="Text 8"/>
          <p:cNvSpPr/>
          <p:nvPr/>
        </p:nvSpPr>
        <p:spPr>
          <a:xfrm>
            <a:off x="11014234" y="2854166"/>
            <a:ext cx="2815471" cy="4516279"/>
          </a:xfrm>
          <a:prstGeom prst="rect">
            <a:avLst/>
          </a:prstGeom>
          <a:noFill/>
          <a:ln/>
        </p:spPr>
        <p:txBody>
          <a:bodyPr wrap="square" lIns="0" tIns="0" rIns="0" bIns="0" rtlCol="0" anchor="t"/>
          <a:lstStyle/>
          <a:p>
            <a:pPr marL="0" indent="0">
              <a:lnSpc>
                <a:spcPts val="2950"/>
              </a:lnSpc>
              <a:buNone/>
            </a:pPr>
            <a:r>
              <a:rPr lang="en-US" sz="1850" kern="0" spc="-37" dirty="0">
                <a:solidFill>
                  <a:srgbClr val="272525"/>
                </a:solidFill>
                <a:latin typeface="Times New Roman" panose="02020603050405020304" pitchFamily="18" charset="0"/>
                <a:ea typeface="Source Sans Pro" pitchFamily="34" charset="-122"/>
                <a:cs typeface="Times New Roman" panose="02020603050405020304" pitchFamily="18" charset="0"/>
              </a:rPr>
              <a:t>Эффективное представление плана исследования в виде диаграмм, схем и других визуальных элементов помогает лучше понять логику и взаимосвязи различных этапов. Тщательное документирование также повышает прозрачность и управляемость процесса.</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373029"/>
            <a:ext cx="7468553" cy="1408033"/>
          </a:xfrm>
          <a:prstGeom prst="rect">
            <a:avLst/>
          </a:prstGeom>
          <a:noFill/>
          <a:ln/>
        </p:spPr>
        <p:txBody>
          <a:bodyPr wrap="square" lIns="0" tIns="0" rIns="0" bIns="0" rtlCol="0" anchor="t"/>
          <a:lstStyle/>
          <a:p>
            <a:pPr marL="0" indent="0">
              <a:lnSpc>
                <a:spcPts val="5500"/>
              </a:lnSpc>
              <a:buNone/>
            </a:pPr>
            <a:r>
              <a:rPr lang="en-US" sz="4400"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Определение научного исследования</a:t>
            </a:r>
            <a:endParaRPr lang="en-US" sz="4400" dirty="0">
              <a:latin typeface="Times New Roman" panose="02020603050405020304" pitchFamily="18" charset="0"/>
              <a:cs typeface="Times New Roman" panose="02020603050405020304" pitchFamily="18" charset="0"/>
            </a:endParaRPr>
          </a:p>
        </p:txBody>
      </p:sp>
      <p:sp>
        <p:nvSpPr>
          <p:cNvPr id="4" name="Text 1"/>
          <p:cNvSpPr/>
          <p:nvPr/>
        </p:nvSpPr>
        <p:spPr>
          <a:xfrm>
            <a:off x="837724" y="3140035"/>
            <a:ext cx="7468553" cy="1915120"/>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Научное исследование - это систематический и строгий процесс сбора, анализа и интерпретации данных с целью расширения знаний и понимания определенной области. Оно основано на методологии, четких целях и задачах, и направлено на получение новых, достоверных знаний об объективной реальности.</a:t>
            </a:r>
            <a:endParaRPr lang="en-US" sz="1850" dirty="0">
              <a:latin typeface="Times New Roman" panose="02020603050405020304" pitchFamily="18" charset="0"/>
              <a:cs typeface="Times New Roman" panose="02020603050405020304" pitchFamily="18" charset="0"/>
            </a:endParaRPr>
          </a:p>
        </p:txBody>
      </p:sp>
      <p:sp>
        <p:nvSpPr>
          <p:cNvPr id="5" name="Text 2"/>
          <p:cNvSpPr/>
          <p:nvPr/>
        </p:nvSpPr>
        <p:spPr>
          <a:xfrm>
            <a:off x="837724" y="5324356"/>
            <a:ext cx="7468553" cy="1532096"/>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Научное исследование характеризуется объективностью, воспроизводимостью, логичностью и доказательностью. Оно требует тщательного планирования, строгих методов сбора и анализа данных, а также грамотной интерпретации полученных результатов.</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342073"/>
            <a:ext cx="5632490" cy="704017"/>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Заключение</a:t>
            </a:r>
            <a:endParaRPr lang="en-US" sz="4400" dirty="0">
              <a:latin typeface="Times New Roman" panose="02020603050405020304" pitchFamily="18" charset="0"/>
              <a:cs typeface="Times New Roman" panose="02020603050405020304" pitchFamily="18" charset="0"/>
            </a:endParaRPr>
          </a:p>
        </p:txBody>
      </p:sp>
      <p:sp>
        <p:nvSpPr>
          <p:cNvPr id="4" name="Text 1"/>
          <p:cNvSpPr/>
          <p:nvPr/>
        </p:nvSpPr>
        <p:spPr>
          <a:xfrm>
            <a:off x="837724" y="2405063"/>
            <a:ext cx="7468553" cy="1915120"/>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Планирование научного исследования - это ключевой этап, от которого зависит успех всего проекта. Тщательно продуманные цели и задачи, эффективное распределение ресурсов, а также контроль за реализацией плана помогают повысить качество и результативность проводимых исследований.</a:t>
            </a:r>
            <a:endParaRPr lang="en-US" sz="1850" dirty="0">
              <a:latin typeface="Times New Roman" panose="02020603050405020304" pitchFamily="18" charset="0"/>
              <a:cs typeface="Times New Roman" panose="02020603050405020304" pitchFamily="18" charset="0"/>
            </a:endParaRPr>
          </a:p>
        </p:txBody>
      </p:sp>
      <p:sp>
        <p:nvSpPr>
          <p:cNvPr id="5" name="Text 2"/>
          <p:cNvSpPr/>
          <p:nvPr/>
        </p:nvSpPr>
        <p:spPr>
          <a:xfrm>
            <a:off x="837724" y="4589383"/>
            <a:ext cx="7468553" cy="2298144"/>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Важную роль в этом процессе играет руководитель, который координирует работу всей команды, мотивирует исследователей и своевременно вносит коррективы при необходимости. Исключение типичных ошибок и совершенствование методов планирования позволяют добиваться высокой эффективности научных изысканий и уверенно внедрять их результаты на практике.</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06397"/>
          </a:xfrm>
          <a:prstGeom prst="rect">
            <a:avLst/>
          </a:prstGeom>
        </p:spPr>
      </p:pic>
      <p:sp>
        <p:nvSpPr>
          <p:cNvPr id="3" name="Text 0"/>
          <p:cNvSpPr/>
          <p:nvPr/>
        </p:nvSpPr>
        <p:spPr>
          <a:xfrm>
            <a:off x="729734" y="3184088"/>
            <a:ext cx="6672263" cy="613291"/>
          </a:xfrm>
          <a:prstGeom prst="rect">
            <a:avLst/>
          </a:prstGeom>
          <a:noFill/>
          <a:ln/>
        </p:spPr>
        <p:txBody>
          <a:bodyPr wrap="none" lIns="0" tIns="0" rIns="0" bIns="0" rtlCol="0" anchor="t"/>
          <a:lstStyle/>
          <a:p>
            <a:pPr marL="0" indent="0">
              <a:lnSpc>
                <a:spcPts val="4800"/>
              </a:lnSpc>
              <a:buNone/>
            </a:pPr>
            <a:r>
              <a:rPr lang="en-US" sz="3850" kern="0" spc="-77"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Цели научного исследования</a:t>
            </a:r>
            <a:endParaRPr lang="en-US" sz="3850" dirty="0">
              <a:latin typeface="Times New Roman" panose="02020603050405020304" pitchFamily="18" charset="0"/>
              <a:cs typeface="Times New Roman" panose="02020603050405020304" pitchFamily="18" charset="0"/>
            </a:endParaRPr>
          </a:p>
        </p:txBody>
      </p:sp>
      <p:sp>
        <p:nvSpPr>
          <p:cNvPr id="4" name="Shape 1"/>
          <p:cNvSpPr/>
          <p:nvPr/>
        </p:nvSpPr>
        <p:spPr>
          <a:xfrm>
            <a:off x="729734" y="4344591"/>
            <a:ext cx="469106" cy="469106"/>
          </a:xfrm>
          <a:prstGeom prst="roundRect">
            <a:avLst>
              <a:gd name="adj" fmla="val 18669"/>
            </a:avLst>
          </a:prstGeom>
          <a:solidFill>
            <a:srgbClr val="F0D4F7"/>
          </a:solidFill>
          <a:ln w="7620">
            <a:solidFill>
              <a:srgbClr val="D6BADD"/>
            </a:solidFill>
            <a:prstDash val="solid"/>
          </a:ln>
        </p:spPr>
      </p:sp>
      <p:sp>
        <p:nvSpPr>
          <p:cNvPr id="5" name="Text 2"/>
          <p:cNvSpPr/>
          <p:nvPr/>
        </p:nvSpPr>
        <p:spPr>
          <a:xfrm>
            <a:off x="890707" y="4431983"/>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300" dirty="0">
              <a:latin typeface="Times New Roman" panose="02020603050405020304" pitchFamily="18" charset="0"/>
              <a:cs typeface="Times New Roman" panose="02020603050405020304" pitchFamily="18" charset="0"/>
            </a:endParaRPr>
          </a:p>
        </p:txBody>
      </p:sp>
      <p:sp>
        <p:nvSpPr>
          <p:cNvPr id="6" name="Text 3"/>
          <p:cNvSpPr/>
          <p:nvPr/>
        </p:nvSpPr>
        <p:spPr>
          <a:xfrm>
            <a:off x="1407319" y="4344591"/>
            <a:ext cx="4115872"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Расширение существующих знаний</a:t>
            </a:r>
            <a:endParaRPr lang="en-US" sz="1900" dirty="0">
              <a:latin typeface="Times New Roman" panose="02020603050405020304" pitchFamily="18" charset="0"/>
              <a:cs typeface="Times New Roman" panose="02020603050405020304" pitchFamily="18" charset="0"/>
            </a:endParaRPr>
          </a:p>
        </p:txBody>
      </p:sp>
      <p:sp>
        <p:nvSpPr>
          <p:cNvPr id="7" name="Text 4"/>
          <p:cNvSpPr/>
          <p:nvPr/>
        </p:nvSpPr>
        <p:spPr>
          <a:xfrm>
            <a:off x="1407319" y="4776192"/>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Одной из основных целей научного исследования является углубление нашего понимания окружающего мира, будь то в области естественных, социальных или технических наук.</a:t>
            </a:r>
            <a:endParaRPr lang="en-US" sz="1600" dirty="0">
              <a:latin typeface="Times New Roman" panose="02020603050405020304" pitchFamily="18" charset="0"/>
              <a:cs typeface="Times New Roman" panose="02020603050405020304" pitchFamily="18" charset="0"/>
            </a:endParaRPr>
          </a:p>
        </p:txBody>
      </p:sp>
      <p:sp>
        <p:nvSpPr>
          <p:cNvPr id="8" name="Shape 5"/>
          <p:cNvSpPr/>
          <p:nvPr/>
        </p:nvSpPr>
        <p:spPr>
          <a:xfrm>
            <a:off x="7419499" y="4344591"/>
            <a:ext cx="469106" cy="469106"/>
          </a:xfrm>
          <a:prstGeom prst="roundRect">
            <a:avLst>
              <a:gd name="adj" fmla="val 18669"/>
            </a:avLst>
          </a:prstGeom>
          <a:solidFill>
            <a:srgbClr val="F0D4F7"/>
          </a:solidFill>
          <a:ln w="7620">
            <a:solidFill>
              <a:srgbClr val="D6BADD"/>
            </a:solidFill>
            <a:prstDash val="solid"/>
          </a:ln>
        </p:spPr>
      </p:sp>
      <p:sp>
        <p:nvSpPr>
          <p:cNvPr id="9" name="Text 6"/>
          <p:cNvSpPr/>
          <p:nvPr/>
        </p:nvSpPr>
        <p:spPr>
          <a:xfrm>
            <a:off x="7580471" y="4431983"/>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300" dirty="0">
              <a:latin typeface="Times New Roman" panose="02020603050405020304" pitchFamily="18" charset="0"/>
              <a:cs typeface="Times New Roman" panose="02020603050405020304" pitchFamily="18" charset="0"/>
            </a:endParaRPr>
          </a:p>
        </p:txBody>
      </p:sp>
      <p:sp>
        <p:nvSpPr>
          <p:cNvPr id="10" name="Text 7"/>
          <p:cNvSpPr/>
          <p:nvPr/>
        </p:nvSpPr>
        <p:spPr>
          <a:xfrm>
            <a:off x="8097083" y="4344591"/>
            <a:ext cx="3707011"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Source Serif Pro Semi Bold" pitchFamily="34" charset="0"/>
                <a:ea typeface="Source Serif Pro Semi Bold" pitchFamily="34" charset="-122"/>
                <a:cs typeface="Source Serif Pro Semi Bold" pitchFamily="34" charset="-120"/>
              </a:rPr>
              <a:t>Решение практических проблем</a:t>
            </a:r>
            <a:endParaRPr lang="en-US" sz="1900" dirty="0"/>
          </a:p>
        </p:txBody>
      </p:sp>
      <p:sp>
        <p:nvSpPr>
          <p:cNvPr id="11" name="Text 8"/>
          <p:cNvSpPr/>
          <p:nvPr/>
        </p:nvSpPr>
        <p:spPr>
          <a:xfrm>
            <a:off x="8097083" y="4776192"/>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Source Sans Pro" pitchFamily="34" charset="0"/>
                <a:ea typeface="Source Sans Pro" pitchFamily="34" charset="-122"/>
                <a:cs typeface="Source Sans Pro" pitchFamily="34" charset="-120"/>
              </a:rPr>
              <a:t>Прикладные исследования направлены на поиск решений конкретных проблем, с которыми сталкивается общество, бизнес или отдельные индивидуумы.</a:t>
            </a:r>
            <a:endParaRPr lang="en-US" sz="1600" dirty="0"/>
          </a:p>
        </p:txBody>
      </p:sp>
      <p:sp>
        <p:nvSpPr>
          <p:cNvPr id="12" name="Shape 9"/>
          <p:cNvSpPr/>
          <p:nvPr/>
        </p:nvSpPr>
        <p:spPr>
          <a:xfrm>
            <a:off x="729734" y="6219706"/>
            <a:ext cx="469106" cy="469106"/>
          </a:xfrm>
          <a:prstGeom prst="roundRect">
            <a:avLst>
              <a:gd name="adj" fmla="val 18669"/>
            </a:avLst>
          </a:prstGeom>
          <a:solidFill>
            <a:srgbClr val="F0D4F7"/>
          </a:solidFill>
          <a:ln w="7620">
            <a:solidFill>
              <a:srgbClr val="D6BADD"/>
            </a:solidFill>
            <a:prstDash val="solid"/>
          </a:ln>
        </p:spPr>
      </p:sp>
      <p:sp>
        <p:nvSpPr>
          <p:cNvPr id="13" name="Text 10"/>
          <p:cNvSpPr/>
          <p:nvPr/>
        </p:nvSpPr>
        <p:spPr>
          <a:xfrm>
            <a:off x="890707" y="6307098"/>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300" dirty="0">
              <a:latin typeface="Times New Roman" panose="02020603050405020304" pitchFamily="18" charset="0"/>
              <a:cs typeface="Times New Roman" panose="02020603050405020304" pitchFamily="18" charset="0"/>
            </a:endParaRPr>
          </a:p>
        </p:txBody>
      </p:sp>
      <p:sp>
        <p:nvSpPr>
          <p:cNvPr id="14" name="Text 11"/>
          <p:cNvSpPr/>
          <p:nvPr/>
        </p:nvSpPr>
        <p:spPr>
          <a:xfrm>
            <a:off x="1407319" y="6219706"/>
            <a:ext cx="4088606"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Проверка и подтверждение гипотез</a:t>
            </a:r>
            <a:endParaRPr lang="en-US" sz="1900" dirty="0">
              <a:latin typeface="Times New Roman" panose="02020603050405020304" pitchFamily="18" charset="0"/>
              <a:cs typeface="Times New Roman" panose="02020603050405020304" pitchFamily="18" charset="0"/>
            </a:endParaRPr>
          </a:p>
        </p:txBody>
      </p:sp>
      <p:sp>
        <p:nvSpPr>
          <p:cNvPr id="15" name="Text 12"/>
          <p:cNvSpPr/>
          <p:nvPr/>
        </p:nvSpPr>
        <p:spPr>
          <a:xfrm>
            <a:off x="1407319" y="6651307"/>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Times New Roman" panose="02020603050405020304" pitchFamily="18" charset="0"/>
                <a:ea typeface="Source Sans Pro" pitchFamily="34" charset="-122"/>
                <a:cs typeface="Times New Roman" panose="02020603050405020304" pitchFamily="18" charset="0"/>
              </a:rPr>
              <a:t>Научное исследование также направлено на формирование и проверку гипотез, которые могут объяснить наблюдаемые явления или предсказать будущие события.</a:t>
            </a:r>
            <a:endParaRPr lang="en-US" sz="1600" dirty="0">
              <a:latin typeface="Times New Roman" panose="02020603050405020304" pitchFamily="18" charset="0"/>
              <a:cs typeface="Times New Roman" panose="02020603050405020304" pitchFamily="18" charset="0"/>
            </a:endParaRPr>
          </a:p>
        </p:txBody>
      </p:sp>
      <p:sp>
        <p:nvSpPr>
          <p:cNvPr id="16" name="Shape 13"/>
          <p:cNvSpPr/>
          <p:nvPr/>
        </p:nvSpPr>
        <p:spPr>
          <a:xfrm>
            <a:off x="7419499" y="6219706"/>
            <a:ext cx="469106" cy="469106"/>
          </a:xfrm>
          <a:prstGeom prst="roundRect">
            <a:avLst>
              <a:gd name="adj" fmla="val 18669"/>
            </a:avLst>
          </a:prstGeom>
          <a:solidFill>
            <a:srgbClr val="F0D4F7"/>
          </a:solidFill>
          <a:ln w="7620">
            <a:solidFill>
              <a:srgbClr val="D6BADD"/>
            </a:solidFill>
            <a:prstDash val="solid"/>
          </a:ln>
        </p:spPr>
      </p:sp>
      <p:sp>
        <p:nvSpPr>
          <p:cNvPr id="17" name="Text 14"/>
          <p:cNvSpPr/>
          <p:nvPr/>
        </p:nvSpPr>
        <p:spPr>
          <a:xfrm>
            <a:off x="7580471" y="6307098"/>
            <a:ext cx="147161" cy="294323"/>
          </a:xfrm>
          <a:prstGeom prst="rect">
            <a:avLst/>
          </a:prstGeom>
          <a:noFill/>
          <a:ln/>
        </p:spPr>
        <p:txBody>
          <a:bodyPr wrap="none" lIns="0" tIns="0" rIns="0" bIns="0" rtlCol="0" anchor="t"/>
          <a:lstStyle/>
          <a:p>
            <a:pPr marL="0" indent="0" algn="ctr">
              <a:lnSpc>
                <a:spcPts val="2300"/>
              </a:lnSpc>
              <a:buNone/>
            </a:pPr>
            <a:r>
              <a:rPr lang="en-US" sz="2300" kern="0" spc="-4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2300" dirty="0">
              <a:latin typeface="Times New Roman" panose="02020603050405020304" pitchFamily="18" charset="0"/>
              <a:cs typeface="Times New Roman" panose="02020603050405020304" pitchFamily="18" charset="0"/>
            </a:endParaRPr>
          </a:p>
        </p:txBody>
      </p:sp>
      <p:sp>
        <p:nvSpPr>
          <p:cNvPr id="18" name="Text 15"/>
          <p:cNvSpPr/>
          <p:nvPr/>
        </p:nvSpPr>
        <p:spPr>
          <a:xfrm>
            <a:off x="8097083" y="6219706"/>
            <a:ext cx="3219450" cy="306586"/>
          </a:xfrm>
          <a:prstGeom prst="rect">
            <a:avLst/>
          </a:prstGeom>
          <a:noFill/>
          <a:ln/>
        </p:spPr>
        <p:txBody>
          <a:bodyPr wrap="none" lIns="0" tIns="0" rIns="0" bIns="0" rtlCol="0" anchor="t"/>
          <a:lstStyle/>
          <a:p>
            <a:pPr marL="0" indent="0">
              <a:lnSpc>
                <a:spcPts val="2400"/>
              </a:lnSpc>
              <a:buNone/>
            </a:pPr>
            <a:r>
              <a:rPr lang="en-US" sz="1900" kern="0" spc="-39" dirty="0">
                <a:solidFill>
                  <a:srgbClr val="272525"/>
                </a:solidFill>
                <a:latin typeface="Source Serif Pro Semi Bold" pitchFamily="34" charset="0"/>
                <a:ea typeface="Source Serif Pro Semi Bold" pitchFamily="34" charset="-122"/>
                <a:cs typeface="Source Serif Pro Semi Bold" pitchFamily="34" charset="-120"/>
              </a:rPr>
              <a:t>Получение новых открытий</a:t>
            </a:r>
            <a:endParaRPr lang="en-US" sz="1900" dirty="0"/>
          </a:p>
        </p:txBody>
      </p:sp>
      <p:sp>
        <p:nvSpPr>
          <p:cNvPr id="19" name="Text 16"/>
          <p:cNvSpPr/>
          <p:nvPr/>
        </p:nvSpPr>
        <p:spPr>
          <a:xfrm>
            <a:off x="8097083" y="6651307"/>
            <a:ext cx="5803702" cy="1000482"/>
          </a:xfrm>
          <a:prstGeom prst="rect">
            <a:avLst/>
          </a:prstGeom>
          <a:noFill/>
          <a:ln/>
        </p:spPr>
        <p:txBody>
          <a:bodyPr wrap="square" lIns="0" tIns="0" rIns="0" bIns="0" rtlCol="0" anchor="t"/>
          <a:lstStyle/>
          <a:p>
            <a:pPr marL="0" indent="0">
              <a:lnSpc>
                <a:spcPts val="2600"/>
              </a:lnSpc>
              <a:buNone/>
            </a:pPr>
            <a:r>
              <a:rPr lang="en-US" sz="1600" kern="0" spc="-33" dirty="0">
                <a:solidFill>
                  <a:srgbClr val="272525"/>
                </a:solidFill>
                <a:latin typeface="Source Sans Pro" pitchFamily="34" charset="0"/>
                <a:ea typeface="Source Sans Pro" pitchFamily="34" charset="-122"/>
                <a:cs typeface="Source Sans Pro" pitchFamily="34" charset="-120"/>
              </a:rPr>
              <a:t>Фундаментальные исследования часто приводят к неожиданным открытиям, которые могут кардинально изменить наше представление о мире.</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352193"/>
            <a:ext cx="7686675" cy="704017"/>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Виды научных исследований</a:t>
            </a:r>
            <a:endParaRPr lang="en-US" sz="4400" dirty="0">
              <a:latin typeface="Times New Roman" panose="02020603050405020304" pitchFamily="18" charset="0"/>
              <a:cs typeface="Times New Roman" panose="02020603050405020304" pitchFamily="18" charset="0"/>
            </a:endParaRPr>
          </a:p>
        </p:txBody>
      </p:sp>
      <p:sp>
        <p:nvSpPr>
          <p:cNvPr id="3" name="Text 1"/>
          <p:cNvSpPr/>
          <p:nvPr/>
        </p:nvSpPr>
        <p:spPr>
          <a:xfrm>
            <a:off x="837724" y="2654498"/>
            <a:ext cx="3928586" cy="703898"/>
          </a:xfrm>
          <a:prstGeom prst="rect">
            <a:avLst/>
          </a:prstGeom>
          <a:noFill/>
          <a:ln/>
        </p:spPr>
        <p:txBody>
          <a:bodyPr wrap="squar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Фундаментальные исследования</a:t>
            </a:r>
            <a:endParaRPr lang="en-US" sz="2200" dirty="0">
              <a:latin typeface="Times New Roman" panose="02020603050405020304" pitchFamily="18" charset="0"/>
              <a:cs typeface="Times New Roman" panose="02020603050405020304" pitchFamily="18" charset="0"/>
            </a:endParaRPr>
          </a:p>
        </p:txBody>
      </p:sp>
      <p:sp>
        <p:nvSpPr>
          <p:cNvPr id="4" name="Text 2"/>
          <p:cNvSpPr/>
          <p:nvPr/>
        </p:nvSpPr>
        <p:spPr>
          <a:xfrm>
            <a:off x="837724" y="3597712"/>
            <a:ext cx="3928586" cy="3064193"/>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Фундаментальные исследования направлены на получение новых знаний об основных закономерностях окружающего мира. Они не преследуют непосредственных практических целей, но закладывают основу для будущих прикладных разработок.</a:t>
            </a:r>
            <a:endParaRPr lang="en-US" sz="1850" dirty="0">
              <a:latin typeface="Times New Roman" panose="02020603050405020304" pitchFamily="18" charset="0"/>
              <a:cs typeface="Times New Roman" panose="02020603050405020304" pitchFamily="18" charset="0"/>
            </a:endParaRPr>
          </a:p>
        </p:txBody>
      </p:sp>
      <p:sp>
        <p:nvSpPr>
          <p:cNvPr id="5" name="Text 3"/>
          <p:cNvSpPr/>
          <p:nvPr/>
        </p:nvSpPr>
        <p:spPr>
          <a:xfrm>
            <a:off x="5357813" y="2654498"/>
            <a:ext cx="3571161"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Прикладные исследования</a:t>
            </a:r>
            <a:endParaRPr lang="en-US" sz="2200" dirty="0">
              <a:latin typeface="Times New Roman" panose="02020603050405020304" pitchFamily="18" charset="0"/>
              <a:cs typeface="Times New Roman" panose="02020603050405020304" pitchFamily="18" charset="0"/>
            </a:endParaRPr>
          </a:p>
        </p:txBody>
      </p:sp>
      <p:sp>
        <p:nvSpPr>
          <p:cNvPr id="6" name="Text 4"/>
          <p:cNvSpPr/>
          <p:nvPr/>
        </p:nvSpPr>
        <p:spPr>
          <a:xfrm>
            <a:off x="5357813" y="3245763"/>
            <a:ext cx="3928586" cy="2681168"/>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Прикладные исследования направлены на решение конкретных практических задач. Они основаны на результатах фундаментальных исследований и нацелены на непосредственное применение полученных знаний.</a:t>
            </a:r>
            <a:endParaRPr lang="en-US" sz="1850" dirty="0">
              <a:latin typeface="Times New Roman" panose="02020603050405020304" pitchFamily="18" charset="0"/>
              <a:cs typeface="Times New Roman" panose="02020603050405020304" pitchFamily="18" charset="0"/>
            </a:endParaRPr>
          </a:p>
        </p:txBody>
      </p:sp>
      <p:sp>
        <p:nvSpPr>
          <p:cNvPr id="7" name="Text 5"/>
          <p:cNvSpPr/>
          <p:nvPr/>
        </p:nvSpPr>
        <p:spPr>
          <a:xfrm>
            <a:off x="9877901" y="2654498"/>
            <a:ext cx="2816185" cy="351949"/>
          </a:xfrm>
          <a:prstGeom prst="rect">
            <a:avLst/>
          </a:prstGeom>
          <a:noFill/>
          <a:ln/>
        </p:spPr>
        <p:txBody>
          <a:bodyPr wrap="none" lIns="0" tIns="0" rIns="0" bIns="0" rtlCol="0" anchor="t"/>
          <a:lstStyle/>
          <a:p>
            <a:pPr marL="0" indent="0">
              <a:lnSpc>
                <a:spcPts val="2750"/>
              </a:lnSpc>
              <a:buNone/>
            </a:pPr>
            <a:r>
              <a:rPr lang="en-US" sz="2200" kern="0" spc="-44"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Разработки</a:t>
            </a:r>
            <a:endParaRPr lang="en-US" sz="2200" dirty="0">
              <a:latin typeface="Times New Roman" panose="02020603050405020304" pitchFamily="18" charset="0"/>
              <a:cs typeface="Times New Roman" panose="02020603050405020304" pitchFamily="18" charset="0"/>
            </a:endParaRPr>
          </a:p>
        </p:txBody>
      </p:sp>
      <p:sp>
        <p:nvSpPr>
          <p:cNvPr id="8" name="Text 6"/>
          <p:cNvSpPr/>
          <p:nvPr/>
        </p:nvSpPr>
        <p:spPr>
          <a:xfrm>
            <a:off x="9877901" y="3245763"/>
            <a:ext cx="3928586" cy="3064193"/>
          </a:xfrm>
          <a:prstGeom prst="rect">
            <a:avLst/>
          </a:prstGeom>
          <a:noFill/>
          <a:ln/>
        </p:spPr>
        <p:txBody>
          <a:bodyPr wrap="square" lIns="0" tIns="0" rIns="0" bIns="0" rtlCol="0" anchor="t"/>
          <a:lstStyle/>
          <a:p>
            <a:pPr marL="0" indent="0">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Разработки представляют собой практическое применение результатов фундаментальных и прикладных исследований. Они направлены на создание новых или усовершенствование существующих продуктов, услуг, технологий и методов.</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6285" y="727591"/>
            <a:ext cx="7821692" cy="635556"/>
          </a:xfrm>
          <a:prstGeom prst="rect">
            <a:avLst/>
          </a:prstGeom>
          <a:noFill/>
          <a:ln/>
        </p:spPr>
        <p:txBody>
          <a:bodyPr wrap="none" lIns="0" tIns="0" rIns="0" bIns="0" rtlCol="0" anchor="t"/>
          <a:lstStyle/>
          <a:p>
            <a:pPr marL="0" indent="0">
              <a:lnSpc>
                <a:spcPts val="5000"/>
              </a:lnSpc>
              <a:buNone/>
            </a:pPr>
            <a:r>
              <a:rPr lang="en-US" sz="4000" kern="0" spc="-80"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Фундаментальные исследования</a:t>
            </a:r>
            <a:endParaRPr lang="en-US" sz="400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56285" y="1795343"/>
            <a:ext cx="4156472" cy="2568893"/>
          </a:xfrm>
          <a:prstGeom prst="rect">
            <a:avLst/>
          </a:prstGeom>
        </p:spPr>
      </p:pic>
      <p:sp>
        <p:nvSpPr>
          <p:cNvPr id="4" name="Text 1"/>
          <p:cNvSpPr/>
          <p:nvPr/>
        </p:nvSpPr>
        <p:spPr>
          <a:xfrm>
            <a:off x="756285" y="4634270"/>
            <a:ext cx="3930729" cy="317659"/>
          </a:xfrm>
          <a:prstGeom prst="rect">
            <a:avLst/>
          </a:prstGeom>
          <a:noFill/>
          <a:ln/>
        </p:spPr>
        <p:txBody>
          <a:bodyPr wrap="none" lIns="0" tIns="0" rIns="0" bIns="0" rtlCol="0" anchor="t"/>
          <a:lstStyle/>
          <a:p>
            <a:pPr marL="0" indent="0" algn="l">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Поиск фундаментальных знаний</a:t>
            </a:r>
            <a:endParaRPr lang="en-US" sz="2000" dirty="0">
              <a:latin typeface="Times New Roman" panose="02020603050405020304" pitchFamily="18" charset="0"/>
              <a:cs typeface="Times New Roman" panose="02020603050405020304" pitchFamily="18" charset="0"/>
            </a:endParaRPr>
          </a:p>
        </p:txBody>
      </p:sp>
      <p:sp>
        <p:nvSpPr>
          <p:cNvPr id="5" name="Text 2"/>
          <p:cNvSpPr/>
          <p:nvPr/>
        </p:nvSpPr>
        <p:spPr>
          <a:xfrm>
            <a:off x="756285" y="5081588"/>
            <a:ext cx="4156472" cy="2420303"/>
          </a:xfrm>
          <a:prstGeom prst="rect">
            <a:avLst/>
          </a:prstGeom>
          <a:noFill/>
          <a:ln/>
        </p:spPr>
        <p:txBody>
          <a:bodyPr wrap="square" lIns="0" tIns="0" rIns="0" bIns="0" rtlCol="0" anchor="t"/>
          <a:lstStyle/>
          <a:p>
            <a:pPr marL="0" indent="0" algn="l">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Фундаментальные исследования сосредоточены на расширении научных познаний о природе, человеке и обществе. Эти исследования направлены на открытие новых закономерностей, принципов и механизмов, лежащих в основе различных явлений.</a:t>
            </a:r>
            <a:endParaRPr lang="en-US" sz="17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36845" y="1795343"/>
            <a:ext cx="4156591" cy="2568893"/>
          </a:xfrm>
          <a:prstGeom prst="rect">
            <a:avLst/>
          </a:prstGeom>
        </p:spPr>
      </p:pic>
      <p:sp>
        <p:nvSpPr>
          <p:cNvPr id="7" name="Text 3"/>
          <p:cNvSpPr/>
          <p:nvPr/>
        </p:nvSpPr>
        <p:spPr>
          <a:xfrm>
            <a:off x="5236845" y="4634270"/>
            <a:ext cx="3556278" cy="317659"/>
          </a:xfrm>
          <a:prstGeom prst="rect">
            <a:avLst/>
          </a:prstGeom>
          <a:noFill/>
          <a:ln/>
        </p:spPr>
        <p:txBody>
          <a:bodyPr wrap="none" lIns="0" tIns="0" rIns="0" bIns="0" rtlCol="0" anchor="t"/>
          <a:lstStyle/>
          <a:p>
            <a:pPr marL="0" indent="0" algn="l">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Междисциплинарный подход</a:t>
            </a:r>
            <a:endParaRPr lang="en-US" sz="2000" dirty="0">
              <a:latin typeface="Times New Roman" panose="02020603050405020304" pitchFamily="18" charset="0"/>
              <a:cs typeface="Times New Roman" panose="02020603050405020304" pitchFamily="18" charset="0"/>
            </a:endParaRPr>
          </a:p>
        </p:txBody>
      </p:sp>
      <p:sp>
        <p:nvSpPr>
          <p:cNvPr id="8" name="Text 4"/>
          <p:cNvSpPr/>
          <p:nvPr/>
        </p:nvSpPr>
        <p:spPr>
          <a:xfrm>
            <a:off x="5236845" y="5081588"/>
            <a:ext cx="4156591" cy="2420303"/>
          </a:xfrm>
          <a:prstGeom prst="rect">
            <a:avLst/>
          </a:prstGeom>
          <a:noFill/>
          <a:ln/>
        </p:spPr>
        <p:txBody>
          <a:bodyPr wrap="square" lIns="0" tIns="0" rIns="0" bIns="0" rtlCol="0" anchor="t"/>
          <a:lstStyle/>
          <a:p>
            <a:pPr marL="0" indent="0" algn="l">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Фундаментальные исследования часто требуют привлечения специалистов из разных научных областей. Совместная работа над сложными проблемами позволяет взглянуть на них с разных углов зрения и разработать всеобъемлющие решения.</a:t>
            </a:r>
            <a:endParaRPr lang="en-US" sz="17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717524" y="1795343"/>
            <a:ext cx="4156472" cy="2568893"/>
          </a:xfrm>
          <a:prstGeom prst="rect">
            <a:avLst/>
          </a:prstGeom>
        </p:spPr>
      </p:pic>
      <p:sp>
        <p:nvSpPr>
          <p:cNvPr id="10" name="Text 5"/>
          <p:cNvSpPr/>
          <p:nvPr/>
        </p:nvSpPr>
        <p:spPr>
          <a:xfrm>
            <a:off x="9717524" y="4634270"/>
            <a:ext cx="2917150" cy="317659"/>
          </a:xfrm>
          <a:prstGeom prst="rect">
            <a:avLst/>
          </a:prstGeom>
          <a:noFill/>
          <a:ln/>
        </p:spPr>
        <p:txBody>
          <a:bodyPr wrap="none" lIns="0" tIns="0" rIns="0" bIns="0" rtlCol="0" anchor="t"/>
          <a:lstStyle/>
          <a:p>
            <a:pPr marL="0" indent="0" algn="l">
              <a:lnSpc>
                <a:spcPts val="2500"/>
              </a:lnSpc>
              <a:buNone/>
            </a:pPr>
            <a:r>
              <a:rPr lang="en-US" sz="200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Публикация результатов</a:t>
            </a:r>
            <a:endParaRPr lang="en-US" sz="2000" dirty="0">
              <a:latin typeface="Times New Roman" panose="02020603050405020304" pitchFamily="18" charset="0"/>
              <a:cs typeface="Times New Roman" panose="02020603050405020304" pitchFamily="18" charset="0"/>
            </a:endParaRPr>
          </a:p>
        </p:txBody>
      </p:sp>
      <p:sp>
        <p:nvSpPr>
          <p:cNvPr id="11" name="Text 6"/>
          <p:cNvSpPr/>
          <p:nvPr/>
        </p:nvSpPr>
        <p:spPr>
          <a:xfrm>
            <a:off x="9717524" y="5081588"/>
            <a:ext cx="4156472" cy="2420303"/>
          </a:xfrm>
          <a:prstGeom prst="rect">
            <a:avLst/>
          </a:prstGeom>
          <a:noFill/>
          <a:ln/>
        </p:spPr>
        <p:txBody>
          <a:bodyPr wrap="square" lIns="0" tIns="0" rIns="0" bIns="0" rtlCol="0" anchor="t"/>
          <a:lstStyle/>
          <a:p>
            <a:pPr marL="0" indent="0" algn="l">
              <a:lnSpc>
                <a:spcPts val="270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Важным аспектом фундаментальных исследований является публикация полученных результатов в научных журналах и на конференциях. Это позволяет научному сообществу оценить вклад исследователей и способствует дальнейшему развитию знаний в данной области.</a:t>
            </a:r>
            <a:endParaRPr lang="en-US" sz="17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35937"/>
          </a:xfrm>
          <a:prstGeom prst="rect">
            <a:avLst/>
          </a:prstGeom>
        </p:spPr>
      </p:pic>
      <p:sp>
        <p:nvSpPr>
          <p:cNvPr id="3" name="Text 0"/>
          <p:cNvSpPr/>
          <p:nvPr/>
        </p:nvSpPr>
        <p:spPr>
          <a:xfrm>
            <a:off x="766048" y="3337798"/>
            <a:ext cx="6533674" cy="643771"/>
          </a:xfrm>
          <a:prstGeom prst="rect">
            <a:avLst/>
          </a:prstGeom>
          <a:noFill/>
          <a:ln/>
        </p:spPr>
        <p:txBody>
          <a:bodyPr wrap="none" lIns="0" tIns="0" rIns="0" bIns="0" rtlCol="0" anchor="t"/>
          <a:lstStyle/>
          <a:p>
            <a:pPr marL="0" indent="0">
              <a:lnSpc>
                <a:spcPts val="5050"/>
              </a:lnSpc>
              <a:buNone/>
            </a:pPr>
            <a:r>
              <a:rPr lang="en-US" sz="4050" kern="0" spc="-81" dirty="0">
                <a:solidFill>
                  <a:srgbClr val="000000"/>
                </a:solidFill>
                <a:latin typeface="Times New Roman" panose="02020603050405020304" pitchFamily="18" charset="0"/>
                <a:ea typeface="Source Serif Pro Semi Bold" pitchFamily="34" charset="-122"/>
                <a:cs typeface="Times New Roman" panose="02020603050405020304" pitchFamily="18" charset="0"/>
              </a:rPr>
              <a:t>Прикладные исследования</a:t>
            </a:r>
            <a:endParaRPr lang="en-US" sz="405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766048" y="4309824"/>
            <a:ext cx="547092" cy="547092"/>
          </a:xfrm>
          <a:prstGeom prst="rect">
            <a:avLst/>
          </a:prstGeom>
        </p:spPr>
      </p:pic>
      <p:sp>
        <p:nvSpPr>
          <p:cNvPr id="5" name="Text 1"/>
          <p:cNvSpPr/>
          <p:nvPr/>
        </p:nvSpPr>
        <p:spPr>
          <a:xfrm>
            <a:off x="766048" y="5075753"/>
            <a:ext cx="3732014" cy="321826"/>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Практическая Направленность</a:t>
            </a:r>
            <a:endParaRPr lang="en-US" sz="2000" dirty="0">
              <a:latin typeface="Times New Roman" panose="02020603050405020304" pitchFamily="18" charset="0"/>
              <a:cs typeface="Times New Roman" panose="02020603050405020304" pitchFamily="18" charset="0"/>
            </a:endParaRPr>
          </a:p>
        </p:txBody>
      </p:sp>
      <p:sp>
        <p:nvSpPr>
          <p:cNvPr id="6" name="Text 2"/>
          <p:cNvSpPr/>
          <p:nvPr/>
        </p:nvSpPr>
        <p:spPr>
          <a:xfrm>
            <a:off x="766048" y="5528905"/>
            <a:ext cx="4147185" cy="1750219"/>
          </a:xfrm>
          <a:prstGeom prst="rect">
            <a:avLst/>
          </a:prstGeom>
          <a:noFill/>
          <a:ln/>
        </p:spPr>
        <p:txBody>
          <a:bodyPr wrap="square" lIns="0" tIns="0" rIns="0" bIns="0" rtlCol="0" anchor="t"/>
          <a:lstStyle/>
          <a:p>
            <a:pPr marL="0" indent="0" algn="l">
              <a:lnSpc>
                <a:spcPts val="275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Прикладные исследования нацелены на решение конкретных практических задач. Они направлены на изучение явлений и процессов с целью получения новых знаний для их практического применения.</a:t>
            </a:r>
            <a:endParaRPr lang="en-US" sz="17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5241488" y="4309824"/>
            <a:ext cx="547092" cy="547092"/>
          </a:xfrm>
          <a:prstGeom prst="rect">
            <a:avLst/>
          </a:prstGeom>
        </p:spPr>
      </p:pic>
      <p:sp>
        <p:nvSpPr>
          <p:cNvPr id="8" name="Text 3"/>
          <p:cNvSpPr/>
          <p:nvPr/>
        </p:nvSpPr>
        <p:spPr>
          <a:xfrm>
            <a:off x="5241488" y="5075753"/>
            <a:ext cx="2574965" cy="321826"/>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Анализ Проблем</a:t>
            </a:r>
            <a:endParaRPr lang="en-US" sz="2000" dirty="0">
              <a:latin typeface="Times New Roman" panose="02020603050405020304" pitchFamily="18" charset="0"/>
              <a:cs typeface="Times New Roman" panose="02020603050405020304" pitchFamily="18" charset="0"/>
            </a:endParaRPr>
          </a:p>
        </p:txBody>
      </p:sp>
      <p:sp>
        <p:nvSpPr>
          <p:cNvPr id="9" name="Text 4"/>
          <p:cNvSpPr/>
          <p:nvPr/>
        </p:nvSpPr>
        <p:spPr>
          <a:xfrm>
            <a:off x="5241488" y="5528905"/>
            <a:ext cx="4147304" cy="2100263"/>
          </a:xfrm>
          <a:prstGeom prst="rect">
            <a:avLst/>
          </a:prstGeom>
          <a:noFill/>
          <a:ln/>
        </p:spPr>
        <p:txBody>
          <a:bodyPr wrap="square" lIns="0" tIns="0" rIns="0" bIns="0" rtlCol="0" anchor="t"/>
          <a:lstStyle/>
          <a:p>
            <a:pPr marL="0" indent="0" algn="l">
              <a:lnSpc>
                <a:spcPts val="275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В прикладных исследованиях особое внимание уделяется анализу существующих проблем и поиску способов их решения. Исследователи стремятся найти практические ответы на вопросы, волнующие общество и бизнес.</a:t>
            </a:r>
            <a:endParaRPr lang="en-US" sz="170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9717048" y="4309824"/>
            <a:ext cx="547092" cy="547092"/>
          </a:xfrm>
          <a:prstGeom prst="rect">
            <a:avLst/>
          </a:prstGeom>
        </p:spPr>
      </p:pic>
      <p:sp>
        <p:nvSpPr>
          <p:cNvPr id="11" name="Text 5"/>
          <p:cNvSpPr/>
          <p:nvPr/>
        </p:nvSpPr>
        <p:spPr>
          <a:xfrm>
            <a:off x="9717048" y="5075753"/>
            <a:ext cx="2789634" cy="321826"/>
          </a:xfrm>
          <a:prstGeom prst="rect">
            <a:avLst/>
          </a:prstGeom>
          <a:noFill/>
          <a:ln/>
        </p:spPr>
        <p:txBody>
          <a:bodyPr wrap="none" lIns="0" tIns="0" rIns="0" bIns="0" rtlCol="0" anchor="t"/>
          <a:lstStyle/>
          <a:p>
            <a:pPr marL="0" indent="0" algn="l">
              <a:lnSpc>
                <a:spcPts val="2500"/>
              </a:lnSpc>
              <a:buNone/>
            </a:pPr>
            <a:r>
              <a:rPr lang="en-US" sz="2000" kern="0" spc="-41" dirty="0">
                <a:solidFill>
                  <a:srgbClr val="272525"/>
                </a:solidFill>
                <a:latin typeface="Times New Roman" panose="02020603050405020304" pitchFamily="18" charset="0"/>
                <a:ea typeface="Source Serif Pro Semi Bold" pitchFamily="34" charset="-122"/>
                <a:cs typeface="Times New Roman" panose="02020603050405020304" pitchFamily="18" charset="0"/>
              </a:rPr>
              <a:t>Разработка Технологий</a:t>
            </a:r>
            <a:endParaRPr lang="en-US" sz="2000" dirty="0">
              <a:latin typeface="Times New Roman" panose="02020603050405020304" pitchFamily="18" charset="0"/>
              <a:cs typeface="Times New Roman" panose="02020603050405020304" pitchFamily="18" charset="0"/>
            </a:endParaRPr>
          </a:p>
        </p:txBody>
      </p:sp>
      <p:sp>
        <p:nvSpPr>
          <p:cNvPr id="12" name="Text 6"/>
          <p:cNvSpPr/>
          <p:nvPr/>
        </p:nvSpPr>
        <p:spPr>
          <a:xfrm>
            <a:off x="9717048" y="5528905"/>
            <a:ext cx="4147185" cy="1750219"/>
          </a:xfrm>
          <a:prstGeom prst="rect">
            <a:avLst/>
          </a:prstGeom>
          <a:noFill/>
          <a:ln/>
        </p:spPr>
        <p:txBody>
          <a:bodyPr wrap="square" lIns="0" tIns="0" rIns="0" bIns="0" rtlCol="0" anchor="t"/>
          <a:lstStyle/>
          <a:p>
            <a:pPr marL="0" indent="0" algn="l">
              <a:lnSpc>
                <a:spcPts val="2750"/>
              </a:lnSpc>
              <a:buNone/>
            </a:pPr>
            <a:r>
              <a:rPr lang="en-US" sz="170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Прикладные исследования часто приводят к созданию новых технологий, методик и продуктов. Их результаты внедряются в производство, социальную сферу и другие области, улучшая качество жизни людей.</a:t>
            </a:r>
            <a:endParaRPr lang="en-US" sz="17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80323" y="758190"/>
            <a:ext cx="4573786" cy="571738"/>
          </a:xfrm>
          <a:prstGeom prst="rect">
            <a:avLst/>
          </a:prstGeom>
          <a:noFill/>
          <a:ln/>
        </p:spPr>
        <p:txBody>
          <a:bodyPr wrap="none" lIns="0" tIns="0" rIns="0" bIns="0" rtlCol="0" anchor="t"/>
          <a:lstStyle/>
          <a:p>
            <a:pPr marL="0" indent="0">
              <a:lnSpc>
                <a:spcPts val="4500"/>
              </a:lnSpc>
              <a:buNone/>
            </a:pPr>
            <a:r>
              <a:rPr lang="en-US" sz="3600" kern="0" spc="-72"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Разработки</a:t>
            </a:r>
            <a:endParaRPr lang="en-US" sz="3600" dirty="0">
              <a:latin typeface="Times New Roman" panose="02020603050405020304" pitchFamily="18" charset="0"/>
              <a:cs typeface="Times New Roman" panose="02020603050405020304" pitchFamily="18" charset="0"/>
            </a:endParaRPr>
          </a:p>
        </p:txBody>
      </p:sp>
      <p:sp>
        <p:nvSpPr>
          <p:cNvPr id="4" name="Shape 1"/>
          <p:cNvSpPr/>
          <p:nvPr/>
        </p:nvSpPr>
        <p:spPr>
          <a:xfrm>
            <a:off x="680323" y="1621512"/>
            <a:ext cx="3794522" cy="3605213"/>
          </a:xfrm>
          <a:prstGeom prst="roundRect">
            <a:avLst>
              <a:gd name="adj" fmla="val 2265"/>
            </a:avLst>
          </a:prstGeom>
          <a:solidFill>
            <a:srgbClr val="F0D4F7"/>
          </a:solidFill>
          <a:ln w="7620">
            <a:solidFill>
              <a:srgbClr val="D6BADD"/>
            </a:solidFill>
            <a:prstDash val="solid"/>
          </a:ln>
        </p:spPr>
      </p:sp>
      <p:sp>
        <p:nvSpPr>
          <p:cNvPr id="5" name="Text 2"/>
          <p:cNvSpPr/>
          <p:nvPr/>
        </p:nvSpPr>
        <p:spPr>
          <a:xfrm>
            <a:off x="882253" y="1823442"/>
            <a:ext cx="3073360" cy="285869"/>
          </a:xfrm>
          <a:prstGeom prst="rect">
            <a:avLst/>
          </a:prstGeom>
          <a:noFill/>
          <a:ln/>
        </p:spPr>
        <p:txBody>
          <a:bodyPr wrap="none" lIns="0" tIns="0" rIns="0" bIns="0" rtlCol="0" anchor="t"/>
          <a:lstStyle/>
          <a:p>
            <a:pPr marL="0" indent="0">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Инновационные технологии</a:t>
            </a:r>
            <a:endParaRPr lang="en-US" sz="1800" dirty="0">
              <a:latin typeface="Times New Roman" panose="02020603050405020304" pitchFamily="18" charset="0"/>
              <a:cs typeface="Times New Roman" panose="02020603050405020304" pitchFamily="18" charset="0"/>
            </a:endParaRPr>
          </a:p>
        </p:txBody>
      </p:sp>
      <p:sp>
        <p:nvSpPr>
          <p:cNvPr id="6" name="Text 3"/>
          <p:cNvSpPr/>
          <p:nvPr/>
        </p:nvSpPr>
        <p:spPr>
          <a:xfrm>
            <a:off x="882253" y="2225873"/>
            <a:ext cx="3390662" cy="2798921"/>
          </a:xfrm>
          <a:prstGeom prst="rect">
            <a:avLst/>
          </a:prstGeom>
          <a:noFill/>
          <a:ln/>
        </p:spPr>
        <p:txBody>
          <a:bodyPr wrap="square" lIns="0" tIns="0" rIns="0" bIns="0" rtlCol="0" anchor="t"/>
          <a:lstStyle/>
          <a:p>
            <a:pPr marL="0" indent="0">
              <a:lnSpc>
                <a:spcPts val="240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Разработки в науке часто приводят к появлению новых технологий, которые меняют существующие методы и открывают новые возможности. Например, достижения в области микробиологии позволили создать инновационные биотехнологии, а открытия в физике привели к разработке уникальных материалов.</a:t>
            </a:r>
            <a:endParaRPr lang="en-US" sz="1500" dirty="0">
              <a:latin typeface="Times New Roman" panose="02020603050405020304" pitchFamily="18" charset="0"/>
              <a:cs typeface="Times New Roman" panose="02020603050405020304" pitchFamily="18" charset="0"/>
            </a:endParaRPr>
          </a:p>
        </p:txBody>
      </p:sp>
      <p:sp>
        <p:nvSpPr>
          <p:cNvPr id="7" name="Shape 4"/>
          <p:cNvSpPr/>
          <p:nvPr/>
        </p:nvSpPr>
        <p:spPr>
          <a:xfrm>
            <a:off x="4669155" y="1621512"/>
            <a:ext cx="3794522" cy="3605213"/>
          </a:xfrm>
          <a:prstGeom prst="roundRect">
            <a:avLst>
              <a:gd name="adj" fmla="val 2265"/>
            </a:avLst>
          </a:prstGeom>
          <a:solidFill>
            <a:srgbClr val="F0D4F7"/>
          </a:solidFill>
          <a:ln w="7620">
            <a:solidFill>
              <a:srgbClr val="D6BADD"/>
            </a:solidFill>
            <a:prstDash val="solid"/>
          </a:ln>
        </p:spPr>
      </p:sp>
      <p:sp>
        <p:nvSpPr>
          <p:cNvPr id="8" name="Text 5"/>
          <p:cNvSpPr/>
          <p:nvPr/>
        </p:nvSpPr>
        <p:spPr>
          <a:xfrm>
            <a:off x="4871085" y="1823442"/>
            <a:ext cx="2885599" cy="285869"/>
          </a:xfrm>
          <a:prstGeom prst="rect">
            <a:avLst/>
          </a:prstGeom>
          <a:noFill/>
          <a:ln/>
        </p:spPr>
        <p:txBody>
          <a:bodyPr wrap="none" lIns="0" tIns="0" rIns="0" bIns="0" rtlCol="0" anchor="t"/>
          <a:lstStyle/>
          <a:p>
            <a:pPr marL="0" indent="0">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Практическое применение</a:t>
            </a:r>
            <a:endParaRPr lang="en-US" sz="1800" dirty="0">
              <a:latin typeface="Times New Roman" panose="02020603050405020304" pitchFamily="18" charset="0"/>
              <a:cs typeface="Times New Roman" panose="02020603050405020304" pitchFamily="18" charset="0"/>
            </a:endParaRPr>
          </a:p>
        </p:txBody>
      </p:sp>
      <p:sp>
        <p:nvSpPr>
          <p:cNvPr id="9" name="Text 6"/>
          <p:cNvSpPr/>
          <p:nvPr/>
        </p:nvSpPr>
        <p:spPr>
          <a:xfrm>
            <a:off x="4871085" y="2225873"/>
            <a:ext cx="3390662" cy="2798921"/>
          </a:xfrm>
          <a:prstGeom prst="rect">
            <a:avLst/>
          </a:prstGeom>
          <a:noFill/>
          <a:ln/>
        </p:spPr>
        <p:txBody>
          <a:bodyPr wrap="square" lIns="0" tIns="0" rIns="0" bIns="0" rtlCol="0" anchor="t"/>
          <a:lstStyle/>
          <a:p>
            <a:pPr marL="0" indent="0">
              <a:lnSpc>
                <a:spcPts val="240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Научные разработки не только расширяют границы познания, но и находят практическое применение в различных отраслях - от медицины до энергетики. Внедрение новых технологий, основанных на результатах исследований, играет ключевую роль в техническом прогрессе и улучшении качества жизни.</a:t>
            </a:r>
            <a:endParaRPr lang="en-US" sz="1500" dirty="0">
              <a:latin typeface="Times New Roman" panose="02020603050405020304" pitchFamily="18" charset="0"/>
              <a:cs typeface="Times New Roman" panose="02020603050405020304" pitchFamily="18" charset="0"/>
            </a:endParaRPr>
          </a:p>
        </p:txBody>
      </p:sp>
      <p:sp>
        <p:nvSpPr>
          <p:cNvPr id="10" name="Shape 7"/>
          <p:cNvSpPr/>
          <p:nvPr/>
        </p:nvSpPr>
        <p:spPr>
          <a:xfrm>
            <a:off x="680323" y="5421035"/>
            <a:ext cx="7783354" cy="2050256"/>
          </a:xfrm>
          <a:prstGeom prst="roundRect">
            <a:avLst>
              <a:gd name="adj" fmla="val 3982"/>
            </a:avLst>
          </a:prstGeom>
          <a:solidFill>
            <a:srgbClr val="F0D4F7"/>
          </a:solidFill>
          <a:ln w="7620">
            <a:solidFill>
              <a:srgbClr val="D6BADD"/>
            </a:solidFill>
            <a:prstDash val="solid"/>
          </a:ln>
        </p:spPr>
      </p:sp>
      <p:sp>
        <p:nvSpPr>
          <p:cNvPr id="11" name="Text 8"/>
          <p:cNvSpPr/>
          <p:nvPr/>
        </p:nvSpPr>
        <p:spPr>
          <a:xfrm>
            <a:off x="882253" y="5622965"/>
            <a:ext cx="2956679" cy="285869"/>
          </a:xfrm>
          <a:prstGeom prst="rect">
            <a:avLst/>
          </a:prstGeom>
          <a:noFill/>
          <a:ln/>
        </p:spPr>
        <p:txBody>
          <a:bodyPr wrap="none" lIns="0" tIns="0" rIns="0" bIns="0" rtlCol="0" anchor="t"/>
          <a:lstStyle/>
          <a:p>
            <a:pPr marL="0" indent="0">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Коммерциализация знаний</a:t>
            </a:r>
            <a:endParaRPr lang="en-US" sz="1800" dirty="0">
              <a:latin typeface="Times New Roman" panose="02020603050405020304" pitchFamily="18" charset="0"/>
              <a:cs typeface="Times New Roman" panose="02020603050405020304" pitchFamily="18" charset="0"/>
            </a:endParaRPr>
          </a:p>
        </p:txBody>
      </p:sp>
      <p:sp>
        <p:nvSpPr>
          <p:cNvPr id="12" name="Text 9"/>
          <p:cNvSpPr/>
          <p:nvPr/>
        </p:nvSpPr>
        <p:spPr>
          <a:xfrm>
            <a:off x="882253" y="6025396"/>
            <a:ext cx="7379494" cy="1243965"/>
          </a:xfrm>
          <a:prstGeom prst="rect">
            <a:avLst/>
          </a:prstGeom>
          <a:noFill/>
          <a:ln/>
        </p:spPr>
        <p:txBody>
          <a:bodyPr wrap="square" lIns="0" tIns="0" rIns="0" bIns="0" rtlCol="0" anchor="t"/>
          <a:lstStyle/>
          <a:p>
            <a:pPr marL="0" indent="0">
              <a:lnSpc>
                <a:spcPts val="240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Одной из целей научных разработок является трансформация полученных знаний в коммерчески успешные продукты и услуги. Это позволяет не только монетизировать результаты исследований, но и обеспечивает их более широкое распространение и применение в реальном мире.</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83419" y="536972"/>
            <a:ext cx="6507837" cy="574238"/>
          </a:xfrm>
          <a:prstGeom prst="rect">
            <a:avLst/>
          </a:prstGeom>
          <a:noFill/>
          <a:ln/>
        </p:spPr>
        <p:txBody>
          <a:bodyPr wrap="none" lIns="0" tIns="0" rIns="0" bIns="0" rtlCol="0" anchor="t"/>
          <a:lstStyle/>
          <a:p>
            <a:pPr marL="0" indent="0">
              <a:lnSpc>
                <a:spcPts val="4500"/>
              </a:lnSpc>
              <a:buNone/>
            </a:pPr>
            <a:r>
              <a:rPr lang="en-US" sz="3600" kern="0" spc="-72" dirty="0">
                <a:solidFill>
                  <a:srgbClr val="000000"/>
                </a:solidFill>
                <a:latin typeface="Times New Roman" panose="02020603050405020304" pitchFamily="18" charset="0"/>
                <a:ea typeface="Source Serif Pro Semi Bold" pitchFamily="34" charset="-122"/>
                <a:cs typeface="Times New Roman" panose="02020603050405020304" pitchFamily="18" charset="0"/>
              </a:rPr>
              <a:t>Этапы научного исследования</a:t>
            </a:r>
            <a:endParaRPr lang="en-US" sz="3600" dirty="0">
              <a:latin typeface="Times New Roman" panose="02020603050405020304" pitchFamily="18" charset="0"/>
              <a:cs typeface="Times New Roman" panose="02020603050405020304" pitchFamily="18" charset="0"/>
            </a:endParaRPr>
          </a:p>
        </p:txBody>
      </p:sp>
      <p:sp>
        <p:nvSpPr>
          <p:cNvPr id="3" name="Shape 1"/>
          <p:cNvSpPr/>
          <p:nvPr/>
        </p:nvSpPr>
        <p:spPr>
          <a:xfrm>
            <a:off x="683419" y="1501735"/>
            <a:ext cx="1657945" cy="1107281"/>
          </a:xfrm>
          <a:prstGeom prst="roundRect">
            <a:avLst>
              <a:gd name="adj" fmla="val 7407"/>
            </a:avLst>
          </a:prstGeom>
          <a:solidFill>
            <a:srgbClr val="F0D4F7"/>
          </a:solidFill>
          <a:ln w="7620">
            <a:solidFill>
              <a:srgbClr val="D6BADD"/>
            </a:solidFill>
            <a:prstDash val="solid"/>
          </a:ln>
        </p:spPr>
      </p:sp>
      <p:sp>
        <p:nvSpPr>
          <p:cNvPr id="4" name="Text 2"/>
          <p:cNvSpPr/>
          <p:nvPr/>
        </p:nvSpPr>
        <p:spPr>
          <a:xfrm>
            <a:off x="886301" y="1860113"/>
            <a:ext cx="122039" cy="390525"/>
          </a:xfrm>
          <a:prstGeom prst="rect">
            <a:avLst/>
          </a:prstGeom>
          <a:noFill/>
          <a:ln/>
        </p:spPr>
        <p:txBody>
          <a:bodyPr wrap="none" lIns="0" tIns="0" rIns="0" bIns="0" rtlCol="0" anchor="t"/>
          <a:lstStyle/>
          <a:p>
            <a:pPr marL="0" indent="0" algn="ctr">
              <a:lnSpc>
                <a:spcPts val="3050"/>
              </a:lnSpc>
              <a:buNone/>
            </a:pPr>
            <a:r>
              <a:rPr lang="en-US" sz="190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1900" dirty="0">
              <a:latin typeface="Times New Roman" panose="02020603050405020304" pitchFamily="18" charset="0"/>
              <a:cs typeface="Times New Roman" panose="02020603050405020304" pitchFamily="18" charset="0"/>
            </a:endParaRPr>
          </a:p>
        </p:txBody>
      </p:sp>
      <p:sp>
        <p:nvSpPr>
          <p:cNvPr id="5" name="Text 3"/>
          <p:cNvSpPr/>
          <p:nvPr/>
        </p:nvSpPr>
        <p:spPr>
          <a:xfrm>
            <a:off x="2536627" y="1696998"/>
            <a:ext cx="2394109" cy="287179"/>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Постановка проблемы</a:t>
            </a:r>
            <a:endParaRPr lang="en-US" sz="1800" dirty="0">
              <a:latin typeface="Times New Roman" panose="02020603050405020304" pitchFamily="18" charset="0"/>
              <a:cs typeface="Times New Roman" panose="02020603050405020304" pitchFamily="18" charset="0"/>
            </a:endParaRPr>
          </a:p>
        </p:txBody>
      </p:sp>
      <p:sp>
        <p:nvSpPr>
          <p:cNvPr id="6" name="Text 4"/>
          <p:cNvSpPr/>
          <p:nvPr/>
        </p:nvSpPr>
        <p:spPr>
          <a:xfrm>
            <a:off x="2536627" y="2101334"/>
            <a:ext cx="4074200" cy="312420"/>
          </a:xfrm>
          <a:prstGeom prst="rect">
            <a:avLst/>
          </a:prstGeom>
          <a:noFill/>
          <a:ln/>
        </p:spPr>
        <p:txBody>
          <a:bodyPr wrap="non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Определение актуальных вопросов для изучения</a:t>
            </a:r>
            <a:endParaRPr lang="en-US" sz="1500" dirty="0">
              <a:latin typeface="Times New Roman" panose="02020603050405020304" pitchFamily="18" charset="0"/>
              <a:cs typeface="Times New Roman" panose="02020603050405020304" pitchFamily="18" charset="0"/>
            </a:endParaRPr>
          </a:p>
        </p:txBody>
      </p:sp>
      <p:sp>
        <p:nvSpPr>
          <p:cNvPr id="7" name="Shape 5"/>
          <p:cNvSpPr/>
          <p:nvPr/>
        </p:nvSpPr>
        <p:spPr>
          <a:xfrm>
            <a:off x="2438995" y="2599492"/>
            <a:ext cx="11410355" cy="11430"/>
          </a:xfrm>
          <a:prstGeom prst="roundRect">
            <a:avLst>
              <a:gd name="adj" fmla="val 717594"/>
            </a:avLst>
          </a:prstGeom>
          <a:solidFill>
            <a:srgbClr val="D6BADD"/>
          </a:solidFill>
          <a:ln/>
        </p:spPr>
      </p:sp>
      <p:sp>
        <p:nvSpPr>
          <p:cNvPr id="8" name="Shape 6"/>
          <p:cNvSpPr/>
          <p:nvPr/>
        </p:nvSpPr>
        <p:spPr>
          <a:xfrm>
            <a:off x="683419" y="2706648"/>
            <a:ext cx="3315891" cy="1107281"/>
          </a:xfrm>
          <a:prstGeom prst="roundRect">
            <a:avLst>
              <a:gd name="adj" fmla="val 7407"/>
            </a:avLst>
          </a:prstGeom>
          <a:solidFill>
            <a:srgbClr val="F0D4F7"/>
          </a:solidFill>
          <a:ln w="7620">
            <a:solidFill>
              <a:srgbClr val="D6BADD"/>
            </a:solidFill>
            <a:prstDash val="solid"/>
          </a:ln>
        </p:spPr>
      </p:sp>
      <p:sp>
        <p:nvSpPr>
          <p:cNvPr id="9" name="Text 7"/>
          <p:cNvSpPr/>
          <p:nvPr/>
        </p:nvSpPr>
        <p:spPr>
          <a:xfrm>
            <a:off x="886301" y="3065026"/>
            <a:ext cx="122039" cy="390525"/>
          </a:xfrm>
          <a:prstGeom prst="rect">
            <a:avLst/>
          </a:prstGeom>
          <a:noFill/>
          <a:ln/>
        </p:spPr>
        <p:txBody>
          <a:bodyPr wrap="none" lIns="0" tIns="0" rIns="0" bIns="0" rtlCol="0" anchor="t"/>
          <a:lstStyle/>
          <a:p>
            <a:pPr marL="0" indent="0" algn="ctr">
              <a:lnSpc>
                <a:spcPts val="3050"/>
              </a:lnSpc>
              <a:buNone/>
            </a:pPr>
            <a:r>
              <a:rPr lang="en-US" sz="190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1900" dirty="0">
              <a:latin typeface="Times New Roman" panose="02020603050405020304" pitchFamily="18" charset="0"/>
              <a:cs typeface="Times New Roman" panose="02020603050405020304" pitchFamily="18" charset="0"/>
            </a:endParaRPr>
          </a:p>
        </p:txBody>
      </p:sp>
      <p:sp>
        <p:nvSpPr>
          <p:cNvPr id="10" name="Text 8"/>
          <p:cNvSpPr/>
          <p:nvPr/>
        </p:nvSpPr>
        <p:spPr>
          <a:xfrm>
            <a:off x="4194572" y="2901910"/>
            <a:ext cx="3257669" cy="287179"/>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Обзор предшествующих работ</a:t>
            </a:r>
            <a:endParaRPr lang="en-US" sz="1800" dirty="0">
              <a:latin typeface="Times New Roman" panose="02020603050405020304" pitchFamily="18" charset="0"/>
              <a:cs typeface="Times New Roman" panose="02020603050405020304" pitchFamily="18" charset="0"/>
            </a:endParaRPr>
          </a:p>
        </p:txBody>
      </p:sp>
      <p:sp>
        <p:nvSpPr>
          <p:cNvPr id="11" name="Text 9"/>
          <p:cNvSpPr/>
          <p:nvPr/>
        </p:nvSpPr>
        <p:spPr>
          <a:xfrm>
            <a:off x="4194572" y="3306247"/>
            <a:ext cx="3740229" cy="312420"/>
          </a:xfrm>
          <a:prstGeom prst="rect">
            <a:avLst/>
          </a:prstGeom>
          <a:noFill/>
          <a:ln/>
        </p:spPr>
        <p:txBody>
          <a:bodyPr wrap="non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Анализ существующих исследований по теме</a:t>
            </a:r>
            <a:endParaRPr lang="en-US" sz="1500" dirty="0">
              <a:latin typeface="Times New Roman" panose="02020603050405020304" pitchFamily="18" charset="0"/>
              <a:cs typeface="Times New Roman" panose="02020603050405020304" pitchFamily="18" charset="0"/>
            </a:endParaRPr>
          </a:p>
        </p:txBody>
      </p:sp>
      <p:sp>
        <p:nvSpPr>
          <p:cNvPr id="12" name="Shape 10"/>
          <p:cNvSpPr/>
          <p:nvPr/>
        </p:nvSpPr>
        <p:spPr>
          <a:xfrm>
            <a:off x="4096941" y="3804404"/>
            <a:ext cx="9752409" cy="11430"/>
          </a:xfrm>
          <a:prstGeom prst="roundRect">
            <a:avLst>
              <a:gd name="adj" fmla="val 717594"/>
            </a:avLst>
          </a:prstGeom>
          <a:solidFill>
            <a:srgbClr val="D6BADD"/>
          </a:solidFill>
          <a:ln/>
        </p:spPr>
      </p:sp>
      <p:sp>
        <p:nvSpPr>
          <p:cNvPr id="13" name="Shape 11"/>
          <p:cNvSpPr/>
          <p:nvPr/>
        </p:nvSpPr>
        <p:spPr>
          <a:xfrm>
            <a:off x="683419" y="3911560"/>
            <a:ext cx="4973836" cy="1107281"/>
          </a:xfrm>
          <a:prstGeom prst="roundRect">
            <a:avLst>
              <a:gd name="adj" fmla="val 7407"/>
            </a:avLst>
          </a:prstGeom>
          <a:solidFill>
            <a:srgbClr val="F0D4F7"/>
          </a:solidFill>
          <a:ln w="7620">
            <a:solidFill>
              <a:srgbClr val="D6BADD"/>
            </a:solidFill>
            <a:prstDash val="solid"/>
          </a:ln>
        </p:spPr>
      </p:sp>
      <p:sp>
        <p:nvSpPr>
          <p:cNvPr id="14" name="Text 12"/>
          <p:cNvSpPr/>
          <p:nvPr/>
        </p:nvSpPr>
        <p:spPr>
          <a:xfrm>
            <a:off x="886301" y="4269938"/>
            <a:ext cx="122039" cy="390525"/>
          </a:xfrm>
          <a:prstGeom prst="rect">
            <a:avLst/>
          </a:prstGeom>
          <a:noFill/>
          <a:ln/>
        </p:spPr>
        <p:txBody>
          <a:bodyPr wrap="none" lIns="0" tIns="0" rIns="0" bIns="0" rtlCol="0" anchor="t"/>
          <a:lstStyle/>
          <a:p>
            <a:pPr marL="0" indent="0" algn="ctr">
              <a:lnSpc>
                <a:spcPts val="3050"/>
              </a:lnSpc>
              <a:buNone/>
            </a:pPr>
            <a:r>
              <a:rPr lang="en-US" sz="190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1900" dirty="0">
              <a:latin typeface="Times New Roman" panose="02020603050405020304" pitchFamily="18" charset="0"/>
              <a:cs typeface="Times New Roman" panose="02020603050405020304" pitchFamily="18" charset="0"/>
            </a:endParaRPr>
          </a:p>
        </p:txBody>
      </p:sp>
      <p:sp>
        <p:nvSpPr>
          <p:cNvPr id="15" name="Text 13"/>
          <p:cNvSpPr/>
          <p:nvPr/>
        </p:nvSpPr>
        <p:spPr>
          <a:xfrm>
            <a:off x="5852517" y="4106823"/>
            <a:ext cx="2454950" cy="287179"/>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Выдвижение гипотезы</a:t>
            </a:r>
            <a:endParaRPr lang="en-US" sz="1800" dirty="0">
              <a:latin typeface="Times New Roman" panose="02020603050405020304" pitchFamily="18" charset="0"/>
              <a:cs typeface="Times New Roman" panose="02020603050405020304" pitchFamily="18" charset="0"/>
            </a:endParaRPr>
          </a:p>
        </p:txBody>
      </p:sp>
      <p:sp>
        <p:nvSpPr>
          <p:cNvPr id="16" name="Text 14"/>
          <p:cNvSpPr/>
          <p:nvPr/>
        </p:nvSpPr>
        <p:spPr>
          <a:xfrm>
            <a:off x="5852517" y="4511159"/>
            <a:ext cx="4145756" cy="312420"/>
          </a:xfrm>
          <a:prstGeom prst="rect">
            <a:avLst/>
          </a:prstGeom>
          <a:noFill/>
          <a:ln/>
        </p:spPr>
        <p:txBody>
          <a:bodyPr wrap="non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Формулировка предварительных предположений</a:t>
            </a:r>
            <a:endParaRPr lang="en-US" sz="1500" dirty="0">
              <a:latin typeface="Times New Roman" panose="02020603050405020304" pitchFamily="18" charset="0"/>
              <a:cs typeface="Times New Roman" panose="02020603050405020304" pitchFamily="18" charset="0"/>
            </a:endParaRPr>
          </a:p>
        </p:txBody>
      </p:sp>
      <p:sp>
        <p:nvSpPr>
          <p:cNvPr id="17" name="Shape 15"/>
          <p:cNvSpPr/>
          <p:nvPr/>
        </p:nvSpPr>
        <p:spPr>
          <a:xfrm>
            <a:off x="5754886" y="5009317"/>
            <a:ext cx="8094464" cy="11430"/>
          </a:xfrm>
          <a:prstGeom prst="roundRect">
            <a:avLst>
              <a:gd name="adj" fmla="val 717594"/>
            </a:avLst>
          </a:prstGeom>
          <a:solidFill>
            <a:srgbClr val="D6BADD"/>
          </a:solidFill>
          <a:ln/>
        </p:spPr>
      </p:sp>
      <p:sp>
        <p:nvSpPr>
          <p:cNvPr id="18" name="Shape 16"/>
          <p:cNvSpPr/>
          <p:nvPr/>
        </p:nvSpPr>
        <p:spPr>
          <a:xfrm>
            <a:off x="683419" y="5116473"/>
            <a:ext cx="6631781" cy="1107281"/>
          </a:xfrm>
          <a:prstGeom prst="roundRect">
            <a:avLst>
              <a:gd name="adj" fmla="val 7407"/>
            </a:avLst>
          </a:prstGeom>
          <a:solidFill>
            <a:srgbClr val="F0D4F7"/>
          </a:solidFill>
          <a:ln w="7620">
            <a:solidFill>
              <a:srgbClr val="D6BADD"/>
            </a:solidFill>
            <a:prstDash val="solid"/>
          </a:ln>
        </p:spPr>
      </p:sp>
      <p:sp>
        <p:nvSpPr>
          <p:cNvPr id="19" name="Text 17"/>
          <p:cNvSpPr/>
          <p:nvPr/>
        </p:nvSpPr>
        <p:spPr>
          <a:xfrm>
            <a:off x="886301" y="5474851"/>
            <a:ext cx="122039" cy="390525"/>
          </a:xfrm>
          <a:prstGeom prst="rect">
            <a:avLst/>
          </a:prstGeom>
          <a:noFill/>
          <a:ln/>
        </p:spPr>
        <p:txBody>
          <a:bodyPr wrap="none" lIns="0" tIns="0" rIns="0" bIns="0" rtlCol="0" anchor="t"/>
          <a:lstStyle/>
          <a:p>
            <a:pPr marL="0" indent="0" algn="ctr">
              <a:lnSpc>
                <a:spcPts val="3050"/>
              </a:lnSpc>
              <a:buNone/>
            </a:pPr>
            <a:r>
              <a:rPr lang="en-US" sz="1900" kern="0" spc="-3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4</a:t>
            </a:r>
            <a:endParaRPr lang="en-US" sz="1900" dirty="0">
              <a:latin typeface="Times New Roman" panose="02020603050405020304" pitchFamily="18" charset="0"/>
              <a:cs typeface="Times New Roman" panose="02020603050405020304" pitchFamily="18" charset="0"/>
            </a:endParaRPr>
          </a:p>
        </p:txBody>
      </p:sp>
      <p:sp>
        <p:nvSpPr>
          <p:cNvPr id="20" name="Text 18"/>
          <p:cNvSpPr/>
          <p:nvPr/>
        </p:nvSpPr>
        <p:spPr>
          <a:xfrm>
            <a:off x="7510462" y="5311735"/>
            <a:ext cx="2521863" cy="287179"/>
          </a:xfrm>
          <a:prstGeom prst="rect">
            <a:avLst/>
          </a:prstGeom>
          <a:noFill/>
          <a:ln/>
        </p:spPr>
        <p:txBody>
          <a:bodyPr wrap="none" lIns="0" tIns="0" rIns="0" bIns="0" rtlCol="0" anchor="t"/>
          <a:lstStyle/>
          <a:p>
            <a:pPr marL="0" indent="0" algn="l">
              <a:lnSpc>
                <a:spcPts val="2250"/>
              </a:lnSpc>
              <a:buNone/>
            </a:pPr>
            <a:r>
              <a:rPr lang="en-US" sz="1800" kern="0" spc="-36" dirty="0">
                <a:solidFill>
                  <a:srgbClr val="272525"/>
                </a:solidFill>
                <a:latin typeface="Times New Roman" panose="02020603050405020304" pitchFamily="18" charset="0"/>
                <a:ea typeface="Source Serif Pro Semi Bold" pitchFamily="34" charset="-122"/>
                <a:cs typeface="Times New Roman" panose="02020603050405020304" pitchFamily="18" charset="0"/>
              </a:rPr>
              <a:t>Планирование методов</a:t>
            </a:r>
            <a:endParaRPr lang="en-US" sz="1800" dirty="0">
              <a:latin typeface="Times New Roman" panose="02020603050405020304" pitchFamily="18" charset="0"/>
              <a:cs typeface="Times New Roman" panose="02020603050405020304" pitchFamily="18" charset="0"/>
            </a:endParaRPr>
          </a:p>
        </p:txBody>
      </p:sp>
      <p:sp>
        <p:nvSpPr>
          <p:cNvPr id="21" name="Text 19"/>
          <p:cNvSpPr/>
          <p:nvPr/>
        </p:nvSpPr>
        <p:spPr>
          <a:xfrm>
            <a:off x="7510462" y="5716072"/>
            <a:ext cx="4898827" cy="312420"/>
          </a:xfrm>
          <a:prstGeom prst="rect">
            <a:avLst/>
          </a:prstGeom>
          <a:noFill/>
          <a:ln/>
        </p:spPr>
        <p:txBody>
          <a:bodyPr wrap="none" lIns="0" tIns="0" rIns="0" bIns="0" rtlCol="0" anchor="t"/>
          <a:lstStyle/>
          <a:p>
            <a:pPr marL="0" indent="0" algn="l">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Выбор подходящих методов для проведения исследования</a:t>
            </a:r>
            <a:endParaRPr lang="en-US" sz="1500" dirty="0">
              <a:latin typeface="Times New Roman" panose="02020603050405020304" pitchFamily="18" charset="0"/>
              <a:cs typeface="Times New Roman" panose="02020603050405020304" pitchFamily="18" charset="0"/>
            </a:endParaRPr>
          </a:p>
        </p:txBody>
      </p:sp>
      <p:sp>
        <p:nvSpPr>
          <p:cNvPr id="22" name="Text 20"/>
          <p:cNvSpPr/>
          <p:nvPr/>
        </p:nvSpPr>
        <p:spPr>
          <a:xfrm>
            <a:off x="683419" y="6443424"/>
            <a:ext cx="13263562" cy="1249680"/>
          </a:xfrm>
          <a:prstGeom prst="rect">
            <a:avLst/>
          </a:prstGeom>
          <a:noFill/>
          <a:ln/>
        </p:spPr>
        <p:txBody>
          <a:bodyPr wrap="square" lIns="0" tIns="0" rIns="0" bIns="0" rtlCol="0" anchor="t"/>
          <a:lstStyle/>
          <a:p>
            <a:pPr marL="0" indent="0">
              <a:lnSpc>
                <a:spcPts val="2450"/>
              </a:lnSpc>
              <a:buNone/>
            </a:pPr>
            <a:r>
              <a:rPr lang="en-US" sz="1500" kern="0" spc="-31" dirty="0">
                <a:solidFill>
                  <a:srgbClr val="272525"/>
                </a:solidFill>
                <a:latin typeface="Times New Roman" panose="02020603050405020304" pitchFamily="18" charset="0"/>
                <a:ea typeface="Source Sans Pro" pitchFamily="34" charset="-122"/>
                <a:cs typeface="Times New Roman" panose="02020603050405020304" pitchFamily="18" charset="0"/>
              </a:rPr>
              <a:t>Планирование и проведение научного исследования включает в себя ряд последовательных этапов. Первым шагом является постановка проблемы - определение актуальных вопросов, требующих изучения. Затем следует обзор предшествующих работ, чтобы понять, что уже известно по данной теме. На основе этого анализа выдвигается предварительная гипотеза. Важным этапом является также планирование методов исследования, которые будут использованы для сбора и анализа данных.</a:t>
            </a:r>
            <a:endParaRPr lang="en-US" sz="15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2900</Words>
  <Application>Microsoft Macintosh PowerPoint</Application>
  <PresentationFormat>Произвольный</PresentationFormat>
  <Paragraphs>301</Paragraphs>
  <Slides>30</Slides>
  <Notes>29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Calibri</vt:lpstr>
      <vt:lpstr>Source Sans Pro</vt:lpstr>
      <vt:lpstr>Source Serif Pro Semi Bold</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Yerassyl Zhasbassov</cp:lastModifiedBy>
  <cp:revision>2</cp:revision>
  <dcterms:created xsi:type="dcterms:W3CDTF">2024-11-02T13:16:45Z</dcterms:created>
  <dcterms:modified xsi:type="dcterms:W3CDTF">2024-11-02T13:31:11Z</dcterms:modified>
</cp:coreProperties>
</file>