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Open Sans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Open Sans Bold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67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57910"/>
            <a:ext cx="4143340" cy="3929090"/>
          </a:xfrm>
          <a:custGeom>
            <a:avLst/>
            <a:gdLst/>
            <a:ahLst/>
            <a:cxnLst/>
            <a:rect l="l" t="t" r="r" b="b"/>
            <a:pathLst>
              <a:path w="5763471" h="5422701">
                <a:moveTo>
                  <a:pt x="0" y="0"/>
                </a:moveTo>
                <a:lnTo>
                  <a:pt x="5763472" y="0"/>
                </a:lnTo>
                <a:lnTo>
                  <a:pt x="5763472" y="5422700"/>
                </a:lnTo>
                <a:lnTo>
                  <a:pt x="0" y="542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68382" y="2411206"/>
            <a:ext cx="14288452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ФАКУЛЬТЕТ «ПИЩЕВЫХ ПРОИЗВОДСТВ»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КАФЕДРА «БЕЗОПАСНОСТЬ И КАЧЕСТВО ПИЩЕВЫХ ПРОДУКТОВ»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ДИСЦИПЛИНА «Организация и планирование научных исследований»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87590" y="785812"/>
            <a:ext cx="1111448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АО «АЛМАТИНСКИЙ ТЕХНОЛОГИЧЕСКИЙ УНИВЕРСИТЕТ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22469" y="4423371"/>
            <a:ext cx="11978851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Лекция №5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9923004" y="8413355"/>
            <a:ext cx="7478316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PhD доктор, ассоц проф. кафедры БиКПП </a:t>
            </a:r>
          </a:p>
          <a:p>
            <a:pPr algn="ctr">
              <a:lnSpc>
                <a:spcPts val="347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Раб.тел.:8 (727) 396-71-33 (вн. 118)</a:t>
            </a:r>
          </a:p>
          <a:p>
            <a:pPr algn="ctr">
              <a:lnSpc>
                <a:spcPts val="347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эл.адрес: sanaazimova@mail.ru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82001" y="5011531"/>
            <a:ext cx="11019319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Методы прогнозирования: интер и экстерополяционный; структурно- аналитический; экспертный. Критерии и процедуры выбора методов.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0714" y="1567611"/>
            <a:ext cx="12995634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9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2065619" y="1567611"/>
            <a:ext cx="12995634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9"/>
              </a:lnSpc>
              <a:spcBef>
                <a:spcPct val="0"/>
              </a:spcBef>
            </a:pPr>
            <a:r>
              <a:rPr lang="en-US" sz="6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Примеры применения: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0002" y="6929450"/>
            <a:ext cx="9034372" cy="159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3499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Прогнозирование</a:t>
            </a:r>
            <a:r>
              <a:rPr lang="en-US" sz="34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 </a:t>
            </a:r>
            <a:r>
              <a:rPr lang="en-US" sz="3499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области</a:t>
            </a:r>
            <a:r>
              <a:rPr lang="en-US" sz="34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технологий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где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невозможно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собрать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количественные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данные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27884" y="3991994"/>
            <a:ext cx="9740556" cy="159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3499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Применение</a:t>
            </a:r>
            <a:r>
              <a:rPr lang="en-US" sz="34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 </a:t>
            </a:r>
            <a:r>
              <a:rPr lang="en-US" sz="3499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медицине</a:t>
            </a:r>
            <a:r>
              <a:rPr lang="en-US" sz="34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оценки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вероятности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появления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заболеваний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основе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опыта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врачей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59325" y="1533461"/>
            <a:ext cx="464618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3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1122303" y="1514411"/>
            <a:ext cx="4992022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5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1122303" y="2157972"/>
            <a:ext cx="4992022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1122303" y="5020781"/>
            <a:ext cx="4992022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54332" y="3160231"/>
            <a:ext cx="8350420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III. Критерии выбора методов прогнозирования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22303" y="2085911"/>
            <a:ext cx="6665623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Характеристика и цель прогноза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64551" y="4007236"/>
            <a:ext cx="6397847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7" lvl="1" indent="-356233" algn="ctr">
              <a:lnSpc>
                <a:spcPts val="395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Доступные данные и ресурсы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22248" y="6173968"/>
            <a:ext cx="6282452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Уровень неопределенности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75292" y="7929511"/>
            <a:ext cx="6576365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Временной горизонт прогноза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6437" y="1472361"/>
            <a:ext cx="12995634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9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786437" y="7944689"/>
            <a:ext cx="3639472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210416" y="719151"/>
            <a:ext cx="12995634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Характеристика и цель прогноза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6294" y="3733860"/>
            <a:ext cx="8261939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Тип прогноза: </a:t>
            </a: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Определите, нужен ли вам количественный или качественный прогноз. Количественные прогнозы основаны на числовых данных, тогда как качественные опираются на мнения экспертов и описательные данные.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51385" y="6851233"/>
            <a:ext cx="8424909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Цель прогноза:</a:t>
            </a: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Уточните, какая конкретная задача решается с помощью прогноза. Это может быть планирование продаж, управление запасами, оценка рисков и т.д.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21175" y="730250"/>
            <a:ext cx="2537293" cy="29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50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043105" y="574675"/>
            <a:ext cx="16216195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9"/>
              </a:lnSpc>
              <a:spcBef>
                <a:spcPct val="0"/>
              </a:spcBef>
            </a:pPr>
            <a:r>
              <a:rPr lang="en-US" sz="6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Доступные данные и ресурсы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2014" y="2335275"/>
            <a:ext cx="17038378" cy="647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5" lvl="1" indent="-464182" algn="just">
              <a:lnSpc>
                <a:spcPts val="5159"/>
              </a:lnSpc>
              <a:buFont typeface="Arial"/>
              <a:buChar char="•"/>
            </a:pPr>
            <a:r>
              <a:rPr lang="en-US" sz="4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Наличие данных:</a:t>
            </a:r>
            <a:r>
              <a:rPr lang="en-US" sz="4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Оцените, какие данные у вас есть в наличии. Это включает в себя исторические данные, исследовательские данные, результаты опросов и т.д. </a:t>
            </a:r>
          </a:p>
          <a:p>
            <a:pPr marL="928365" lvl="1" indent="-464182" algn="just">
              <a:lnSpc>
                <a:spcPts val="5159"/>
              </a:lnSpc>
              <a:buFont typeface="Arial"/>
              <a:buChar char="•"/>
            </a:pPr>
            <a:r>
              <a:rPr lang="en-US" sz="4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Качество данных:</a:t>
            </a:r>
            <a:r>
              <a:rPr lang="en-US" sz="4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Проверьте, насколько точные, полные и актуальные данные. Низкое качество данных может привести к неправильным выводам.</a:t>
            </a:r>
          </a:p>
          <a:p>
            <a:pPr marL="928365" lvl="1" indent="-464182" algn="just">
              <a:lnSpc>
                <a:spcPts val="5159"/>
              </a:lnSpc>
              <a:buFont typeface="Arial"/>
              <a:buChar char="•"/>
            </a:pPr>
            <a:r>
              <a:rPr lang="en-US" sz="4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Ресурсы для анализа:</a:t>
            </a:r>
            <a:r>
              <a:rPr lang="en-US" sz="4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Убедитесь, что у вас есть необходимые инструменты и технологии для обработки данных (например, программное обеспечение для статистического анализа).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99968" y="4665702"/>
            <a:ext cx="12288063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8822967" y="2231220"/>
            <a:ext cx="642066" cy="487970"/>
          </a:xfrm>
          <a:custGeom>
            <a:avLst/>
            <a:gdLst/>
            <a:ahLst/>
            <a:cxnLst/>
            <a:rect l="l" t="t" r="r" b="b"/>
            <a:pathLst>
              <a:path w="642066" h="487970">
                <a:moveTo>
                  <a:pt x="0" y="0"/>
                </a:moveTo>
                <a:lnTo>
                  <a:pt x="642066" y="0"/>
                </a:lnTo>
                <a:lnTo>
                  <a:pt x="642066" y="487970"/>
                </a:lnTo>
                <a:lnTo>
                  <a:pt x="0" y="487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99968" y="5067300"/>
            <a:ext cx="12288063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321001" y="2956225"/>
            <a:ext cx="12288063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Уровень неопределенности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747" y="4665702"/>
            <a:ext cx="18201253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Анализ рисков: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Определите, насколько предсказуемыми являются факторы, влияющие на ваш прогноз. Если факторы имеют высокую степень неопределенности, это может потребовать использования более гибких и адаптивных методов.</a:t>
            </a:r>
          </a:p>
          <a:p>
            <a:pPr marL="690881" lvl="1" indent="-345440" algn="just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Сложность системы: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Учитывайте, насколько сложны взаимодействия между различными переменными. В сложных системах лучше применять структурно-аналитические и экспертные методы.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5" y="1862589"/>
            <a:ext cx="7876171" cy="71624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076219" y="690137"/>
            <a:ext cx="648314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0433254" y="5963874"/>
            <a:ext cx="648314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187650" y="775862"/>
            <a:ext cx="9071650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Временной горизонт прогноза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42364" y="3162189"/>
            <a:ext cx="10589434" cy="502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just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Краткосрочные прогнозы: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Обычно охватывают период до одного года. Здесь можно использовать экстраполяцию на основе краткосрочных трендов.</a:t>
            </a:r>
          </a:p>
          <a:p>
            <a:pPr marL="647702" lvl="1" indent="-323851" algn="just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Среднесрочные прогнозы: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Обычно охватывают период от одного до трех лет. Здесь могут применяться более сложные методы, такие как структурный анализ.</a:t>
            </a:r>
          </a:p>
          <a:p>
            <a:pPr marL="647702" lvl="1" indent="-323851" algn="just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Долгосрочные прогнозы: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Охватывают период более трех лет. Для этих прогнозов целесообразно использовать экспертные методы и сценарный анализ, так как факторы влияния могут меняться.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79596" y="4642485"/>
            <a:ext cx="11528809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39"/>
              </a:lnSpc>
              <a:spcBef>
                <a:spcPct val="0"/>
              </a:spcBef>
            </a:pPr>
            <a:r>
              <a:rPr lang="en-US" sz="645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Добавьте заголовок раздела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44462" y="736601"/>
            <a:ext cx="1259907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IV. Процедуры выбора методов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09370"/>
            <a:ext cx="14697808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Анализ ситуации и требований</a:t>
            </a:r>
          </a:p>
          <a:p>
            <a:pPr algn="just">
              <a:lnSpc>
                <a:spcPts val="7200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7200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67788" y="3412857"/>
            <a:ext cx="1469780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Сравнение методов по критериям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4812" y="4495370"/>
            <a:ext cx="1725930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Принятие решения и обоснование выбора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4812" y="5581220"/>
            <a:ext cx="10877193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4. Реализация и мониторинг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2203" y="1303208"/>
            <a:ext cx="12971032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9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2658484" y="893633"/>
            <a:ext cx="1297103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Анализ ситуации и требований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8989" y="3726459"/>
            <a:ext cx="4911395" cy="350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Определение контекста: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Начните с анализа общей ситуации, в которой требуется прогноз. Установите конкретные цели, чтобы четко понимать, какой результат вы хотите получить.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70010" y="3574059"/>
            <a:ext cx="5457056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Идентификация ключевых факторов: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Выделите важные элементы, которые будут влиять на прогноз. Это могут быть экономические, социальные,технологические и экологические факторы.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39472" y="4012209"/>
            <a:ext cx="5992608" cy="279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9"/>
              </a:lnSpc>
              <a:spcBef>
                <a:spcPct val="0"/>
              </a:spcBef>
            </a:pPr>
            <a:r>
              <a:rPr lang="en-US" sz="3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Сбор информации: </a:t>
            </a:r>
            <a:r>
              <a:rPr lang="en-US" sz="3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Соберите все доступные данные, которые могут помочь в прогнозировании. Это включает как количественные, так и качественные данные.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297" y="2164605"/>
            <a:ext cx="6912125" cy="19507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996" y="2321120"/>
            <a:ext cx="5033934" cy="1833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98007" y="1816690"/>
            <a:ext cx="11891985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305420" y="692740"/>
            <a:ext cx="14061293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Сравнение методов по критериям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7776" y="4332225"/>
            <a:ext cx="9068290" cy="481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80"/>
              </a:lnSpc>
              <a:spcBef>
                <a:spcPct val="0"/>
              </a:spcBef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Критерии оценки: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Определите критерии, по которым будете оценивать методы. К ним могут относиться:</a:t>
            </a:r>
          </a:p>
          <a:p>
            <a:pPr marL="626112" lvl="1" indent="-313056" algn="just">
              <a:lnSpc>
                <a:spcPts val="348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Точность: Насколько надежно метод предсказывает будущие события.</a:t>
            </a:r>
          </a:p>
          <a:p>
            <a:pPr marL="626112" lvl="1" indent="-313056" algn="just">
              <a:lnSpc>
                <a:spcPts val="348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Сложность: Сколько ресурсов и времени потребуется для его применения.</a:t>
            </a:r>
          </a:p>
          <a:p>
            <a:pPr marL="626112" lvl="1" indent="-313056" algn="just">
              <a:lnSpc>
                <a:spcPts val="348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Гибкость: Насколько легко метод можно адаптировать к изменяющимся условиям.</a:t>
            </a:r>
          </a:p>
          <a:p>
            <a:pPr marL="626112" lvl="1" indent="-313056" algn="just">
              <a:lnSpc>
                <a:spcPts val="348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Стоимость: Сравните затраты на использование каждого метода.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65587" y="4977395"/>
            <a:ext cx="7197601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Матрица сравнения: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Создайте матрицу, в которой можно оценить каждый метод по установленным критериям. Это поможет визуализировать плюсы и минусы каждого подхода.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82479" y="4957127"/>
            <a:ext cx="2557704" cy="32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54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638234" y="357035"/>
            <a:ext cx="17649766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Принятие решения и обоснование выбора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9117" y="3339148"/>
            <a:ext cx="17649766" cy="388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Формирование рекомендаций: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На основе анализа и сравнения методов сформируйте рекомендации по выбору наиболее подходящего метода.</a:t>
            </a:r>
          </a:p>
          <a:p>
            <a:pPr marL="690881" lvl="1" indent="-345440" algn="just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Обоснование выбора: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Подготовьте обоснование для выбранного метода. Укажите, почему он является наиболее подходящим в данной ситуации, ссылаясь на ранее установленные критерии.</a:t>
            </a:r>
          </a:p>
          <a:p>
            <a:pPr marL="690881" lvl="1" indent="-345440" algn="just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Документирование: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Запишите процесс принятия решения, включая все анализы, сравнения и обоснования. Это поможет в дальнейшем при необходимости пересмотра или оценки прогноза.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1625" y="3103310"/>
            <a:ext cx="1342278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267776" y="642938"/>
            <a:ext cx="13233942" cy="8335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I.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Введение</a:t>
            </a:r>
            <a:endParaRPr lang="en-US" sz="22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A.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Значение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прогнозирования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различных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сферах</a:t>
            </a:r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II.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Основные</a:t>
            </a: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методы</a:t>
            </a: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прогнозирования</a:t>
            </a:r>
            <a:endParaRPr lang="en-US" sz="22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A.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Интер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и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экстерополяционный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</a:t>
            </a:r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Определение</a:t>
            </a:r>
            <a:r>
              <a:rPr lang="en-US" sz="22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принципы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работы</a:t>
            </a:r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Примеры</a:t>
            </a:r>
            <a:r>
              <a:rPr lang="en-US" sz="22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применения</a:t>
            </a:r>
            <a:endParaRPr lang="en-US" sz="2200" dirty="0" smtClea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4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Примеры</a:t>
            </a:r>
            <a:r>
              <a:rPr lang="en-US" sz="22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использования</a:t>
            </a:r>
            <a:endParaRPr lang="ru-RU" sz="2200" dirty="0" smtClea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64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Экспертный</a:t>
            </a:r>
            <a:r>
              <a:rPr lang="en-US" sz="22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</a:t>
            </a:r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III.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Критерии</a:t>
            </a: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выбора</a:t>
            </a: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методов</a:t>
            </a: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прогнозирования</a:t>
            </a:r>
            <a:endParaRPr lang="en-US" sz="22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A.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Цели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прогнозирования</a:t>
            </a:r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B.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Доступные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данные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ресурсы</a:t>
            </a:r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C.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Характеристики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исследуемой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системы</a:t>
            </a:r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IV.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Процедуры</a:t>
            </a: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выбора</a:t>
            </a: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методов</a:t>
            </a:r>
            <a:endParaRPr lang="en-US" sz="22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A.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Анализ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проблемы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формулирование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задач</a:t>
            </a:r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B.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Оценка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доступных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методов</a:t>
            </a:r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C.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Сравнение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критериям</a:t>
            </a:r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D.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Выбор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наиболее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подходящего</a:t>
            </a: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метода</a:t>
            </a:r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endParaRPr b="1"/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V. </a:t>
            </a:r>
            <a:r>
              <a:rPr lang="en-US" sz="2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Заключение</a:t>
            </a:r>
            <a:endParaRPr lang="en-US" sz="22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VI. </a:t>
            </a:r>
            <a:r>
              <a:rPr lang="en-US" sz="2200" b="1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Вопросы</a:t>
            </a:r>
            <a:endParaRPr lang="en-US" sz="22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" y="1557622"/>
            <a:ext cx="7858327" cy="860050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408761" y="3256326"/>
            <a:ext cx="648314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0408761" y="5963874"/>
            <a:ext cx="648314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445069" y="382076"/>
            <a:ext cx="9473314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 Реализация и мониторинг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77208" y="2457450"/>
            <a:ext cx="10441174" cy="680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Внедрение метода: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Приступите к практическому применению выбранного метода. Обучите команду, которая будет работать с прогнозом, если это необходимо.</a:t>
            </a:r>
          </a:p>
          <a:p>
            <a:pPr algn="just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Мониторинг результатов: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Регулярно отслеживайте и оценивайте результаты прогноза. Сравните фактические данные с прогнозными для оценки точности.</a:t>
            </a:r>
          </a:p>
          <a:p>
            <a:pPr algn="just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Корректировка: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Будьте готовы к корректировке метода или параметров прогноза на основе полученных данных и меняющихся условий. Если результаты не соответствуют ожиданиям, проведите дополнительный анализ и внесите изменения.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8484" y="19050"/>
            <a:ext cx="12971032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9"/>
              </a:lnSpc>
            </a:pPr>
            <a:r>
              <a:rPr lang="en-US" sz="66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Список литеретуры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0832" y="1257300"/>
            <a:ext cx="18518382" cy="906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Садвакасова, Г. К. (2015). Методы прогнозирования в экономике Казахстана. Алматы: Эпиграф.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Тлеубердиев, Н. Б. (2016). Экономическое прогнозирование: теория и практика. Алматы: Қазақ университеті.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Мусабеков, А. М. (2014). Методы прогнозирования и их применение в управлении. Алматы: Қазақ университеті.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 Ибраимов, М. А. (2018). Математические методы в экономическом прогнозировании. Алматы: Қазақ университеті.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Жумадилова, А. М. (2017). Экспертные методы прогнозирования в социальной сфере. Алматы: Қазақ университеті.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6. Султанов, Е. Р. (2019). Статистические методы прогнозирования в экономике. Алматы: Экономика.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7. Байгулова, А. К. (2020). Анализ и прогнозирование временных рядов в бизнесе. Алматы: Дәуір.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8. Кайратов, Б. М. (2015). Финансовое прогнозирование: современные подходы и методы. Алматы: Қазақ университеті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9. Аманжолов, А. К. (2013). Управление рисками и прогнозирование в финансовых системах. Алматы: Қазақ университеті.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10. Нурпейсов, С. Т. (2014). Методы количественного прогнозирования в экономике Казахстана. Алматы: Тауелсіздік.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11. Сарсенова, Д. С. (2016). Прогнозирование в условиях неопределенности. Алматы: Қазақ университеті.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12. Козыбаев, А. С. (2017). Модели и методы прогнозирования в экономике. Алматы: Қазақ университеті.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13. Тулебаев, А. Н. (2018). Эконометрика и методы прогнозирования. Алматы: Эпиграф.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14. Абаев, А. Б. (2019). Статистические и экспертные методы прогнозирования в бизнесе. Алматы: Қазақ университеті.</a:t>
            </a:r>
          </a:p>
          <a:p>
            <a:pPr algn="just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15. Бекбосынов, Д. Т. (2020). Финансовое прогнозирование: проблемы и решения. Алматы: Эра.</a:t>
            </a:r>
          </a:p>
          <a:p>
            <a:pPr algn="just">
              <a:lnSpc>
                <a:spcPts val="216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174636" y="0"/>
            <a:ext cx="7113364" cy="10287000"/>
          </a:xfrm>
          <a:prstGeom prst="rect">
            <a:avLst/>
          </a:prstGeom>
          <a:solidFill>
            <a:srgbClr val="D1C9C2"/>
          </a:solidFill>
        </p:spPr>
      </p:sp>
      <p:sp>
        <p:nvSpPr>
          <p:cNvPr id="3" name="TextBox 3"/>
          <p:cNvSpPr txBox="1"/>
          <p:nvPr/>
        </p:nvSpPr>
        <p:spPr>
          <a:xfrm>
            <a:off x="10635605" y="4738688"/>
            <a:ext cx="616079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90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1650923" y="4686300"/>
            <a:ext cx="616079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Заключение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7035" y="323850"/>
            <a:ext cx="10278570" cy="963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Методы прогнозирования играют ключевую роль в принятии обоснованных решений в различных областях, от бизнеса до науки. Правильный выбор метода прогнозирования зависит от множества факторов, включая характер цели, доступные данные, уровень неопределенности и временной горизонт.</a:t>
            </a:r>
          </a:p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Процессы анализа ситуации и требований, сравнения методов по заранее установленным критериям и обоснования выбора позволяют создать основу для адекватного и эффективного прогнозирования. Реализация выбранного метода и постоянный мониторинг результатов обеспечивают возможность корректировки и улучшения подходов, что критически важно в условиях динамичного окружения.</a:t>
            </a:r>
          </a:p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 заключение, грамотное применение методов прогнозирования не только повышает точность предсказаний, но и способствует более рациональному использованию ресурсов, снижению рисков и увеличению конкурентоспособности организаций. Настойчивое следование систематическому подходу к выбору методов прогнозирования становится залогом успешного управления будущими вызовами и возможностями.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411" y="867426"/>
            <a:ext cx="8779202" cy="84775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00134" y="0"/>
            <a:ext cx="648314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</a:pPr>
            <a:r>
              <a:rPr lang="en-US" sz="6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Вопросы</a:t>
            </a:r>
            <a:endParaRPr lang="en-US" sz="6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3147" y="1019175"/>
            <a:ext cx="8920853" cy="902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1.Каковы основные отличия между интерполяционными и экстраполяционными методами прогнозирования, и в каких ситуациях каждый из них наиболее эффективен?</a:t>
            </a:r>
          </a:p>
          <a:p>
            <a:pPr algn="just">
              <a:lnSpc>
                <a:spcPts val="3240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Какие ключевые критерии следует учитывать при выборе метода прогнозирования для конкретной бизнес-задачи?</a:t>
            </a:r>
          </a:p>
          <a:p>
            <a:pPr algn="just">
              <a:lnSpc>
                <a:spcPts val="3240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3.Какова роль экспертного метода в процессе прогнозирования, и какие преимущества и недостатки он имеет по сравнению с количественными методами?</a:t>
            </a:r>
          </a:p>
          <a:p>
            <a:pPr algn="just">
              <a:lnSpc>
                <a:spcPts val="3240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4.В каких случаях целесообразно использовать структурно-аналитический метод, и как он может быть интегрирован с другими подходами к прогнозированию?</a:t>
            </a:r>
          </a:p>
          <a:p>
            <a:pPr algn="just">
              <a:lnSpc>
                <a:spcPts val="3240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5.Как регулярный мониторинг и корректировка прогнозов могут повлиять на точность и эффективность принятых управленческих решений?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9" y="4546761"/>
            <a:ext cx="4977652" cy="29036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16695" y="1492009"/>
            <a:ext cx="14454609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7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Спасибо за внимание!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174" y="4546761"/>
            <a:ext cx="4977652" cy="29036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1299" y="4546761"/>
            <a:ext cx="4977652" cy="2903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9313" y="2081212"/>
            <a:ext cx="16997151" cy="612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2"/>
              </a:lnSpc>
              <a:spcBef>
                <a:spcPct val="0"/>
              </a:spcBef>
            </a:pPr>
            <a:r>
              <a:rPr lang="en-US" sz="652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I. </a:t>
            </a:r>
            <a:r>
              <a:rPr lang="en-US" sz="652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Введение</a:t>
            </a:r>
            <a:endParaRPr lang="en-US" sz="652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39044" lvl="1" indent="-519522" algn="just">
              <a:lnSpc>
                <a:spcPts val="5775"/>
              </a:lnSpc>
              <a:buFont typeface="Arial"/>
              <a:buChar char="•"/>
            </a:pP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Определение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прогнозирования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Прогнозирование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это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процесс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оценки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будущих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событий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или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состояний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основе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анализа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данных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информации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1039044" lvl="1" indent="-519522" algn="just">
              <a:lnSpc>
                <a:spcPts val="5775"/>
              </a:lnSpc>
              <a:buFont typeface="Arial"/>
              <a:buChar char="•"/>
            </a:pP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Значение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прогнозирования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Прогнозирование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помогает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организациям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принимать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обоснованные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решения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минимизировать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риски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оптимизировать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ресурсы</a:t>
            </a:r>
            <a:r>
              <a:rPr lang="en-US" sz="48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89564" y="4591050"/>
            <a:ext cx="464618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3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9550678" y="2884488"/>
            <a:ext cx="678272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9550678" y="1793251"/>
            <a:ext cx="146483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3094" y="5870416"/>
            <a:ext cx="678272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644098" y="8146891"/>
            <a:ext cx="6782722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9416790" y="4972050"/>
            <a:ext cx="146483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3180" y="4316100"/>
            <a:ext cx="6386727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II. Основные методы прогнозирования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3094" y="2212975"/>
            <a:ext cx="6782722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A. Интер и экстерополяционный методы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16790" y="7355919"/>
            <a:ext cx="146483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49206" y="5325750"/>
            <a:ext cx="6782722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B. Структурно-аналитический метод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74471" y="7899241"/>
            <a:ext cx="4960620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C. Экспертный метод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4033" y="1439772"/>
            <a:ext cx="648314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843408" y="2944112"/>
            <a:ext cx="1641589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454033" y="982572"/>
            <a:ext cx="16011517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Интер и экстерополяционный методы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2867" y="2690813"/>
            <a:ext cx="16902265" cy="491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  <a:spcBef>
                <a:spcPct val="0"/>
              </a:spcBef>
            </a:pPr>
            <a:r>
              <a:rPr lang="en-US" sz="4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Определение и принцип работы:</a:t>
            </a:r>
          </a:p>
          <a:p>
            <a:pPr marL="863587" lvl="1" indent="-431793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Интерполяция: Оценка значений в пределах существующих данных. Например, если есть данные о продажах за предыдущие месяцы, можно предсказать продажи за текущий месяц.</a:t>
            </a:r>
          </a:p>
          <a:p>
            <a:pPr marL="863587" lvl="1" indent="-431793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Экстраполяция: Прогнозирование значений за пределами существующих данных. Например, если наблюдается устойчивый рост, можно предположить, что он продолжится.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4564" y="5659074"/>
            <a:ext cx="1283087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854649" y="2256008"/>
            <a:ext cx="16578702" cy="441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Примеры применения:</a:t>
            </a:r>
          </a:p>
          <a:p>
            <a:pPr marL="1187453" lvl="1" indent="-593726" algn="just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Использование для финансовых прогнозов, где важна тенденция роста или падения.</a:t>
            </a:r>
          </a:p>
          <a:p>
            <a:pPr marL="1295400" lvl="1" indent="-647700" algn="just">
              <a:lnSpc>
                <a:spcPts val="7200"/>
              </a:lnSpc>
              <a:buFont typeface="Arial"/>
              <a:buChar char="•"/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Прогнозирование спроса на продукцию на основе исторических данных.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864" y="871111"/>
            <a:ext cx="8607787" cy="855797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11075" y="5963874"/>
            <a:ext cx="648314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80648" y="3037022"/>
            <a:ext cx="9144000" cy="376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0"/>
              </a:lnSpc>
              <a:spcBef>
                <a:spcPct val="0"/>
              </a:spcBef>
            </a:pPr>
            <a:r>
              <a:rPr lang="en-US" sz="3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B. Структурно-аналитический метод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Определение и процесс:</a:t>
            </a:r>
          </a:p>
          <a:p>
            <a:pPr marL="647716" lvl="1" indent="-323858" algn="just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Этот метод включает детальный анализ структуры проблемы и выявление ключевых факторов, влияющих на результат.</a:t>
            </a:r>
          </a:p>
          <a:p>
            <a:pPr marL="647716" lvl="1" indent="-323858" algn="just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Создание модели, которая описывает взаимосвязи между различными элементами системы.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4033" y="4957127"/>
            <a:ext cx="2557704" cy="32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54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028700" y="2081847"/>
            <a:ext cx="15962824" cy="342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5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Примеры применения:</a:t>
            </a:r>
          </a:p>
          <a:p>
            <a:pPr marL="928379" lvl="1" indent="-464190" algn="just">
              <a:lnSpc>
                <a:spcPts val="5160"/>
              </a:lnSpc>
              <a:buFont typeface="Arial"/>
              <a:buChar char="•"/>
            </a:pPr>
            <a:r>
              <a:rPr lang="en-US" sz="4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Применение в экономике для анализа рынка и конкуренции.</a:t>
            </a:r>
          </a:p>
          <a:p>
            <a:pPr marL="928379" lvl="1" indent="-464190" algn="just">
              <a:lnSpc>
                <a:spcPts val="5160"/>
              </a:lnSpc>
              <a:buFont typeface="Arial"/>
              <a:buChar char="•"/>
            </a:pPr>
            <a:r>
              <a:rPr lang="en-US" sz="4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Используется для разработки стратегий в бизнесе, основываясь на комплексном анализе.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7776" y="1997515"/>
            <a:ext cx="17774762" cy="548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C. Экспертный метод</a:t>
            </a:r>
          </a:p>
          <a:p>
            <a:pPr algn="just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Определение и механизм:</a:t>
            </a:r>
          </a:p>
          <a:p>
            <a:pPr marL="1295400" lvl="1" indent="-647700" algn="just">
              <a:lnSpc>
                <a:spcPts val="7200"/>
              </a:lnSpc>
              <a:buFont typeface="Arial"/>
              <a:buChar char="•"/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Основан на мнениях и оценках специалистов в определенной области.</a:t>
            </a:r>
          </a:p>
          <a:p>
            <a:pPr marL="1295400" lvl="1" indent="-647700" algn="just">
              <a:lnSpc>
                <a:spcPts val="7200"/>
              </a:lnSpc>
              <a:buFont typeface="Arial"/>
              <a:buChar char="•"/>
            </a:pPr>
            <a:r>
              <a:rPr lang="en-US" sz="6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Используются анкетирование, интервью и фокус-группы для сбора информации.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1656</Words>
  <Application>Microsoft Office PowerPoint</Application>
  <PresentationFormat>Произвольный</PresentationFormat>
  <Paragraphs>153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Open Sans</vt:lpstr>
      <vt:lpstr>Calibri</vt:lpstr>
      <vt:lpstr>Open Sans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Запишите свою тему или идею</dc:title>
  <dc:creator>User</dc:creator>
  <cp:lastModifiedBy>User</cp:lastModifiedBy>
  <cp:revision>2</cp:revision>
  <dcterms:created xsi:type="dcterms:W3CDTF">2006-08-16T00:00:00Z</dcterms:created>
  <dcterms:modified xsi:type="dcterms:W3CDTF">2024-11-01T20:10:02Z</dcterms:modified>
  <dc:identifier>DAGVQuVJHUs</dc:identifier>
</cp:coreProperties>
</file>