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4" r:id="rId2"/>
    <p:sldId id="257" r:id="rId3"/>
    <p:sldId id="267" r:id="rId4"/>
    <p:sldId id="269" r:id="rId5"/>
    <p:sldId id="270" r:id="rId6"/>
    <p:sldId id="286" r:id="rId7"/>
    <p:sldId id="258" r:id="rId8"/>
    <p:sldId id="259" r:id="rId9"/>
    <p:sldId id="260" r:id="rId10"/>
    <p:sldId id="261" r:id="rId11"/>
    <p:sldId id="285" r:id="rId12"/>
    <p:sldId id="262" r:id="rId13"/>
    <p:sldId id="263" r:id="rId14"/>
    <p:sldId id="264" r:id="rId15"/>
    <p:sldId id="265" r:id="rId16"/>
    <p:sldId id="271" r:id="rId17"/>
    <p:sldId id="272" r:id="rId18"/>
    <p:sldId id="290" r:id="rId19"/>
    <p:sldId id="273" r:id="rId20"/>
    <p:sldId id="287" r:id="rId21"/>
    <p:sldId id="274" r:id="rId22"/>
    <p:sldId id="288" r:id="rId23"/>
    <p:sldId id="275" r:id="rId24"/>
    <p:sldId id="276" r:id="rId25"/>
    <p:sldId id="289" r:id="rId26"/>
    <p:sldId id="277" r:id="rId27"/>
    <p:sldId id="278" r:id="rId28"/>
    <p:sldId id="279" r:id="rId29"/>
    <p:sldId id="280"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_rels/data1.xml.rels><?xml version="1.0" encoding="UTF-8" standalone="yes"?>
<Relationships xmlns="http://schemas.openxmlformats.org/package/2006/relationships"><Relationship Id="rId1" Type="http://schemas.openxmlformats.org/officeDocument/2006/relationships/image" Target="../media/image10.png"/></Relationships>
</file>

<file path=ppt/diagrams/_rels/data7.xml.rels><?xml version="1.0" encoding="UTF-8" standalone="yes"?>
<Relationships xmlns="http://schemas.openxmlformats.org/package/2006/relationships"><Relationship Id="rId1" Type="http://schemas.openxmlformats.org/officeDocument/2006/relationships/image" Target="../media/image15.png"/></Relationships>
</file>

<file path=ppt/diagrams/_rels/data9.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6D9B20-FA98-4D3D-A530-761CFB394CDD}" type="doc">
      <dgm:prSet loTypeId="urn:microsoft.com/office/officeart/2005/8/layout/hList7" loCatId="list" qsTypeId="urn:microsoft.com/office/officeart/2005/8/quickstyle/simple1" qsCatId="simple" csTypeId="urn:microsoft.com/office/officeart/2005/8/colors/accent1_1" csCatId="accent1" phldr="1"/>
      <dgm:spPr/>
      <dgm:t>
        <a:bodyPr/>
        <a:lstStyle/>
        <a:p>
          <a:endParaRPr lang="ru-RU"/>
        </a:p>
      </dgm:t>
    </dgm:pt>
    <dgm:pt modelId="{830AB3AB-DBE8-4371-9AB8-636DB25C368D}">
      <dgm:prSet/>
      <dgm:spPr/>
      <dgm:t>
        <a:bodyPr/>
        <a:lstStyle/>
        <a:p>
          <a:pPr rtl="0"/>
          <a:r>
            <a:rPr lang="ru-RU" b="0" i="0" dirty="0" smtClean="0">
              <a:latin typeface="Times New Roman" pitchFamily="18" charset="0"/>
              <a:cs typeface="Times New Roman" pitchFamily="18" charset="0"/>
            </a:rPr>
            <a:t>Применительно к планированию и прогнозированию методология - это наука о методах прогнозирования и планирования, общие научные основы этих методов. Существует множество различных методов планирования и прогнозирования. Рассмотрим те из них, которые применяются в процессе программно-целевого планирования</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D925CBE9-916C-4DDB-9F4D-BD4A3590B4F9}" type="parTrans" cxnId="{057C8103-6A25-426C-9E99-74CE0BA0EF6D}">
      <dgm:prSet/>
      <dgm:spPr/>
      <dgm:t>
        <a:bodyPr/>
        <a:lstStyle/>
        <a:p>
          <a:endParaRPr lang="ru-RU"/>
        </a:p>
      </dgm:t>
    </dgm:pt>
    <dgm:pt modelId="{B8E13F84-53AD-46E5-A540-8099F12EC81A}" type="sibTrans" cxnId="{057C8103-6A25-426C-9E99-74CE0BA0EF6D}">
      <dgm:prSet/>
      <dgm:spPr/>
      <dgm:t>
        <a:bodyPr/>
        <a:lstStyle/>
        <a:p>
          <a:endParaRPr lang="ru-RU"/>
        </a:p>
      </dgm:t>
    </dgm:pt>
    <dgm:pt modelId="{CC9952DB-5016-49EE-A0F3-F8C1D2441E95}" type="pres">
      <dgm:prSet presAssocID="{516D9B20-FA98-4D3D-A530-761CFB394CDD}" presName="Name0" presStyleCnt="0">
        <dgm:presLayoutVars>
          <dgm:dir/>
          <dgm:resizeHandles val="exact"/>
        </dgm:presLayoutVars>
      </dgm:prSet>
      <dgm:spPr/>
      <dgm:t>
        <a:bodyPr/>
        <a:lstStyle/>
        <a:p>
          <a:endParaRPr lang="ru-RU"/>
        </a:p>
      </dgm:t>
    </dgm:pt>
    <dgm:pt modelId="{0E4930FE-DE6D-4B8F-A675-340A401C8477}" type="pres">
      <dgm:prSet presAssocID="{516D9B20-FA98-4D3D-A530-761CFB394CDD}" presName="fgShape" presStyleLbl="fgShp" presStyleIdx="0" presStyleCnt="1"/>
      <dgm:spPr/>
    </dgm:pt>
    <dgm:pt modelId="{D04CF7AD-98F4-4E5B-8549-FA06BD558F54}" type="pres">
      <dgm:prSet presAssocID="{516D9B20-FA98-4D3D-A530-761CFB394CDD}" presName="linComp" presStyleCnt="0"/>
      <dgm:spPr/>
    </dgm:pt>
    <dgm:pt modelId="{565BFCAE-C805-447E-BAED-2C9D45DEEE1A}" type="pres">
      <dgm:prSet presAssocID="{830AB3AB-DBE8-4371-9AB8-636DB25C368D}" presName="compNode" presStyleCnt="0"/>
      <dgm:spPr/>
    </dgm:pt>
    <dgm:pt modelId="{0BC174D7-1B16-4960-9388-E96B9C04A463}" type="pres">
      <dgm:prSet presAssocID="{830AB3AB-DBE8-4371-9AB8-636DB25C368D}" presName="bkgdShape" presStyleLbl="node1" presStyleIdx="0" presStyleCnt="1" custLinFactNeighborX="2620"/>
      <dgm:spPr/>
      <dgm:t>
        <a:bodyPr/>
        <a:lstStyle/>
        <a:p>
          <a:endParaRPr lang="ru-RU"/>
        </a:p>
      </dgm:t>
    </dgm:pt>
    <dgm:pt modelId="{EDD264DF-C36C-435F-AA3D-3023317D564F}" type="pres">
      <dgm:prSet presAssocID="{830AB3AB-DBE8-4371-9AB8-636DB25C368D}" presName="nodeTx" presStyleLbl="node1" presStyleIdx="0" presStyleCnt="1">
        <dgm:presLayoutVars>
          <dgm:bulletEnabled val="1"/>
        </dgm:presLayoutVars>
      </dgm:prSet>
      <dgm:spPr/>
      <dgm:t>
        <a:bodyPr/>
        <a:lstStyle/>
        <a:p>
          <a:endParaRPr lang="ru-RU"/>
        </a:p>
      </dgm:t>
    </dgm:pt>
    <dgm:pt modelId="{D4F95930-5A2D-4135-BF46-65D676A39747}" type="pres">
      <dgm:prSet presAssocID="{830AB3AB-DBE8-4371-9AB8-636DB25C368D}" presName="invisiNode" presStyleLbl="node1" presStyleIdx="0" presStyleCnt="1"/>
      <dgm:spPr/>
    </dgm:pt>
    <dgm:pt modelId="{6A79A3C8-AA82-4D4C-96FD-1755C0B1530B}" type="pres">
      <dgm:prSet presAssocID="{830AB3AB-DBE8-4371-9AB8-636DB25C368D}" presName="imagNode" presStyleLbl="fgImgPlace1" presStyleIdx="0" presStyleCnt="1"/>
      <dgm:spPr>
        <a:blipFill rotWithShape="1">
          <a:blip xmlns:r="http://schemas.openxmlformats.org/officeDocument/2006/relationships" r:embed="rId1"/>
          <a:stretch>
            <a:fillRect/>
          </a:stretch>
        </a:blipFill>
      </dgm:spPr>
    </dgm:pt>
  </dgm:ptLst>
  <dgm:cxnLst>
    <dgm:cxn modelId="{057C8103-6A25-426C-9E99-74CE0BA0EF6D}" srcId="{516D9B20-FA98-4D3D-A530-761CFB394CDD}" destId="{830AB3AB-DBE8-4371-9AB8-636DB25C368D}" srcOrd="0" destOrd="0" parTransId="{D925CBE9-916C-4DDB-9F4D-BD4A3590B4F9}" sibTransId="{B8E13F84-53AD-46E5-A540-8099F12EC81A}"/>
    <dgm:cxn modelId="{7A6E646B-2A8E-419B-A705-F7D669B03C6B}" type="presOf" srcId="{830AB3AB-DBE8-4371-9AB8-636DB25C368D}" destId="{EDD264DF-C36C-435F-AA3D-3023317D564F}" srcOrd="1" destOrd="0" presId="urn:microsoft.com/office/officeart/2005/8/layout/hList7"/>
    <dgm:cxn modelId="{B88ACC5C-677A-466A-8AD7-309BB8D52796}" type="presOf" srcId="{516D9B20-FA98-4D3D-A530-761CFB394CDD}" destId="{CC9952DB-5016-49EE-A0F3-F8C1D2441E95}" srcOrd="0" destOrd="0" presId="urn:microsoft.com/office/officeart/2005/8/layout/hList7"/>
    <dgm:cxn modelId="{E785EA16-C920-492B-931D-A7AB5CA779D0}" type="presOf" srcId="{830AB3AB-DBE8-4371-9AB8-636DB25C368D}" destId="{0BC174D7-1B16-4960-9388-E96B9C04A463}" srcOrd="0" destOrd="0" presId="urn:microsoft.com/office/officeart/2005/8/layout/hList7"/>
    <dgm:cxn modelId="{C00947FF-FE4D-4C94-9153-24F2AEFDB046}" type="presParOf" srcId="{CC9952DB-5016-49EE-A0F3-F8C1D2441E95}" destId="{0E4930FE-DE6D-4B8F-A675-340A401C8477}" srcOrd="0" destOrd="0" presId="urn:microsoft.com/office/officeart/2005/8/layout/hList7"/>
    <dgm:cxn modelId="{BE655C39-5E55-432A-92CA-08E73BAB17AE}" type="presParOf" srcId="{CC9952DB-5016-49EE-A0F3-F8C1D2441E95}" destId="{D04CF7AD-98F4-4E5B-8549-FA06BD558F54}" srcOrd="1" destOrd="0" presId="urn:microsoft.com/office/officeart/2005/8/layout/hList7"/>
    <dgm:cxn modelId="{1F9FA6FB-35A5-43D1-A7EF-85DBAD530EC2}" type="presParOf" srcId="{D04CF7AD-98F4-4E5B-8549-FA06BD558F54}" destId="{565BFCAE-C805-447E-BAED-2C9D45DEEE1A}" srcOrd="0" destOrd="0" presId="urn:microsoft.com/office/officeart/2005/8/layout/hList7"/>
    <dgm:cxn modelId="{9C47639E-B4A0-4F45-B68C-72AC2AE82CD2}" type="presParOf" srcId="{565BFCAE-C805-447E-BAED-2C9D45DEEE1A}" destId="{0BC174D7-1B16-4960-9388-E96B9C04A463}" srcOrd="0" destOrd="0" presId="urn:microsoft.com/office/officeart/2005/8/layout/hList7"/>
    <dgm:cxn modelId="{4BEAEFE3-B061-403A-88ED-5E47CDB76119}" type="presParOf" srcId="{565BFCAE-C805-447E-BAED-2C9D45DEEE1A}" destId="{EDD264DF-C36C-435F-AA3D-3023317D564F}" srcOrd="1" destOrd="0" presId="urn:microsoft.com/office/officeart/2005/8/layout/hList7"/>
    <dgm:cxn modelId="{96961C03-8D62-4BAE-B695-ABE50D197225}" type="presParOf" srcId="{565BFCAE-C805-447E-BAED-2C9D45DEEE1A}" destId="{D4F95930-5A2D-4135-BF46-65D676A39747}" srcOrd="2" destOrd="0" presId="urn:microsoft.com/office/officeart/2005/8/layout/hList7"/>
    <dgm:cxn modelId="{FBD0C293-AD2B-4F80-8877-6C5B3445AE59}" type="presParOf" srcId="{565BFCAE-C805-447E-BAED-2C9D45DEEE1A}" destId="{6A79A3C8-AA82-4D4C-96FD-1755C0B1530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3C17A2-6E87-4BC9-958E-47C058FC6F17}"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ru-RU"/>
        </a:p>
      </dgm:t>
    </dgm:pt>
    <dgm:pt modelId="{C2CF620B-480C-4607-B046-84ADF987F3A6}">
      <dgm:prSet/>
      <dgm:spPr/>
      <dgm:t>
        <a:bodyPr/>
        <a:lstStyle/>
        <a:p>
          <a:pPr rtl="0"/>
          <a:r>
            <a:rPr lang="ru-RU" dirty="0" smtClean="0">
              <a:latin typeface="Times New Roman" pitchFamily="18" charset="0"/>
              <a:cs typeface="Times New Roman" pitchFamily="18" charset="0"/>
            </a:rPr>
            <a:t>Экономико-математические методы. При применении методов этой группы активно используются объективное наблюдение и измерение показателей. Затем с помощью расчетов и математического моделирования делается прогноз</a:t>
          </a:r>
          <a:endParaRPr lang="ru-RU" dirty="0">
            <a:latin typeface="Times New Roman" pitchFamily="18" charset="0"/>
            <a:cs typeface="Times New Roman" pitchFamily="18" charset="0"/>
          </a:endParaRPr>
        </a:p>
      </dgm:t>
    </dgm:pt>
    <dgm:pt modelId="{166ADB58-D7A6-4BF2-AA1D-F45551550A9E}" type="parTrans" cxnId="{C23D971D-C749-4589-AA55-3DD5249E7288}">
      <dgm:prSet/>
      <dgm:spPr/>
      <dgm:t>
        <a:bodyPr/>
        <a:lstStyle/>
        <a:p>
          <a:endParaRPr lang="ru-RU"/>
        </a:p>
      </dgm:t>
    </dgm:pt>
    <dgm:pt modelId="{CFFEBEC2-3EC4-44BE-BF0B-7C0448D6751A}" type="sibTrans" cxnId="{C23D971D-C749-4589-AA55-3DD5249E7288}">
      <dgm:prSet/>
      <dgm:spPr/>
      <dgm:t>
        <a:bodyPr/>
        <a:lstStyle/>
        <a:p>
          <a:endParaRPr lang="ru-RU"/>
        </a:p>
      </dgm:t>
    </dgm:pt>
    <dgm:pt modelId="{9825588C-0661-4E41-B6B4-DDAD12088700}">
      <dgm:prSet/>
      <dgm:spPr/>
      <dgm:t>
        <a:bodyPr/>
        <a:lstStyle/>
        <a:p>
          <a:pPr rtl="0"/>
          <a:r>
            <a:rPr lang="ru-RU" dirty="0" smtClean="0">
              <a:latin typeface="Times New Roman" pitchFamily="18" charset="0"/>
              <a:cs typeface="Times New Roman" pitchFamily="18" charset="0"/>
            </a:rPr>
            <a:t>Особое место в этой группе занимают статистические методы. Они используются во всех способах планирования и прогнозирования, в том числе и при программно-целевом планировании. Эти методы позволяют с высокой степенью достоверности определить различные состояния исследуемой системы в будущем</a:t>
          </a:r>
          <a:endParaRPr lang="ru-RU" dirty="0">
            <a:latin typeface="Times New Roman" pitchFamily="18" charset="0"/>
            <a:cs typeface="Times New Roman" pitchFamily="18" charset="0"/>
          </a:endParaRPr>
        </a:p>
      </dgm:t>
    </dgm:pt>
    <dgm:pt modelId="{F0324AC8-A73E-42E8-9635-32CC7454DB8B}" type="parTrans" cxnId="{7142FADA-20A2-4A36-81A5-B5B8A91BC671}">
      <dgm:prSet/>
      <dgm:spPr/>
      <dgm:t>
        <a:bodyPr/>
        <a:lstStyle/>
        <a:p>
          <a:endParaRPr lang="ru-RU"/>
        </a:p>
      </dgm:t>
    </dgm:pt>
    <dgm:pt modelId="{A372A528-1992-46A1-9F5D-DC900FB2C941}" type="sibTrans" cxnId="{7142FADA-20A2-4A36-81A5-B5B8A91BC671}">
      <dgm:prSet/>
      <dgm:spPr/>
      <dgm:t>
        <a:bodyPr/>
        <a:lstStyle/>
        <a:p>
          <a:endParaRPr lang="ru-RU"/>
        </a:p>
      </dgm:t>
    </dgm:pt>
    <dgm:pt modelId="{EE5594E5-497C-44C9-98A0-785347EB7512}" type="pres">
      <dgm:prSet presAssocID="{833C17A2-6E87-4BC9-958E-47C058FC6F17}" presName="Name0" presStyleCnt="0">
        <dgm:presLayoutVars>
          <dgm:chPref val="3"/>
          <dgm:dir/>
          <dgm:animLvl val="lvl"/>
          <dgm:resizeHandles/>
        </dgm:presLayoutVars>
      </dgm:prSet>
      <dgm:spPr/>
      <dgm:t>
        <a:bodyPr/>
        <a:lstStyle/>
        <a:p>
          <a:endParaRPr lang="ru-RU"/>
        </a:p>
      </dgm:t>
    </dgm:pt>
    <dgm:pt modelId="{6D86CB51-DBDD-4DAB-9049-842B28275709}" type="pres">
      <dgm:prSet presAssocID="{C2CF620B-480C-4607-B046-84ADF987F3A6}" presName="horFlow" presStyleCnt="0"/>
      <dgm:spPr/>
    </dgm:pt>
    <dgm:pt modelId="{5DC9CF91-2B5F-4AD2-85D2-28E13B5F0D80}" type="pres">
      <dgm:prSet presAssocID="{C2CF620B-480C-4607-B046-84ADF987F3A6}" presName="bigChev" presStyleLbl="node1" presStyleIdx="0" presStyleCnt="2"/>
      <dgm:spPr/>
      <dgm:t>
        <a:bodyPr/>
        <a:lstStyle/>
        <a:p>
          <a:endParaRPr lang="ru-RU"/>
        </a:p>
      </dgm:t>
    </dgm:pt>
    <dgm:pt modelId="{4371EB62-D2CE-4396-958F-B72889A9DCAA}" type="pres">
      <dgm:prSet presAssocID="{C2CF620B-480C-4607-B046-84ADF987F3A6}" presName="vSp" presStyleCnt="0"/>
      <dgm:spPr/>
    </dgm:pt>
    <dgm:pt modelId="{A793D193-BBF3-42DF-BAC8-2F718E04D6D3}" type="pres">
      <dgm:prSet presAssocID="{9825588C-0661-4E41-B6B4-DDAD12088700}" presName="horFlow" presStyleCnt="0"/>
      <dgm:spPr/>
    </dgm:pt>
    <dgm:pt modelId="{133309CB-55B7-4C0A-B76E-7ED9F75BAC52}" type="pres">
      <dgm:prSet presAssocID="{9825588C-0661-4E41-B6B4-DDAD12088700}" presName="bigChev" presStyleLbl="node1" presStyleIdx="1" presStyleCnt="2"/>
      <dgm:spPr/>
      <dgm:t>
        <a:bodyPr/>
        <a:lstStyle/>
        <a:p>
          <a:endParaRPr lang="ru-RU"/>
        </a:p>
      </dgm:t>
    </dgm:pt>
  </dgm:ptLst>
  <dgm:cxnLst>
    <dgm:cxn modelId="{7142FADA-20A2-4A36-81A5-B5B8A91BC671}" srcId="{833C17A2-6E87-4BC9-958E-47C058FC6F17}" destId="{9825588C-0661-4E41-B6B4-DDAD12088700}" srcOrd="1" destOrd="0" parTransId="{F0324AC8-A73E-42E8-9635-32CC7454DB8B}" sibTransId="{A372A528-1992-46A1-9F5D-DC900FB2C941}"/>
    <dgm:cxn modelId="{5A609130-C149-4044-9EFA-6687F878906E}" type="presOf" srcId="{C2CF620B-480C-4607-B046-84ADF987F3A6}" destId="{5DC9CF91-2B5F-4AD2-85D2-28E13B5F0D80}" srcOrd="0" destOrd="0" presId="urn:microsoft.com/office/officeart/2005/8/layout/lProcess3"/>
    <dgm:cxn modelId="{AB8452B9-F9B6-4936-A9C1-6F37BF232A00}" type="presOf" srcId="{833C17A2-6E87-4BC9-958E-47C058FC6F17}" destId="{EE5594E5-497C-44C9-98A0-785347EB7512}" srcOrd="0" destOrd="0" presId="urn:microsoft.com/office/officeart/2005/8/layout/lProcess3"/>
    <dgm:cxn modelId="{C23D971D-C749-4589-AA55-3DD5249E7288}" srcId="{833C17A2-6E87-4BC9-958E-47C058FC6F17}" destId="{C2CF620B-480C-4607-B046-84ADF987F3A6}" srcOrd="0" destOrd="0" parTransId="{166ADB58-D7A6-4BF2-AA1D-F45551550A9E}" sibTransId="{CFFEBEC2-3EC4-44BE-BF0B-7C0448D6751A}"/>
    <dgm:cxn modelId="{41B00889-FB76-4BBC-82B7-446C71CDE365}" type="presOf" srcId="{9825588C-0661-4E41-B6B4-DDAD12088700}" destId="{133309CB-55B7-4C0A-B76E-7ED9F75BAC52}" srcOrd="0" destOrd="0" presId="urn:microsoft.com/office/officeart/2005/8/layout/lProcess3"/>
    <dgm:cxn modelId="{7FCA3284-B416-48C0-B87C-782847CC4204}" type="presParOf" srcId="{EE5594E5-497C-44C9-98A0-785347EB7512}" destId="{6D86CB51-DBDD-4DAB-9049-842B28275709}" srcOrd="0" destOrd="0" presId="urn:microsoft.com/office/officeart/2005/8/layout/lProcess3"/>
    <dgm:cxn modelId="{1AEE2A41-454B-449C-A33E-6A057104C514}" type="presParOf" srcId="{6D86CB51-DBDD-4DAB-9049-842B28275709}" destId="{5DC9CF91-2B5F-4AD2-85D2-28E13B5F0D80}" srcOrd="0" destOrd="0" presId="urn:microsoft.com/office/officeart/2005/8/layout/lProcess3"/>
    <dgm:cxn modelId="{E926F980-00AC-4114-86D4-F85E0EEB2C73}" type="presParOf" srcId="{EE5594E5-497C-44C9-98A0-785347EB7512}" destId="{4371EB62-D2CE-4396-958F-B72889A9DCAA}" srcOrd="1" destOrd="0" presId="urn:microsoft.com/office/officeart/2005/8/layout/lProcess3"/>
    <dgm:cxn modelId="{09E9D12A-9F34-4F21-93B8-F81F91956BD7}" type="presParOf" srcId="{EE5594E5-497C-44C9-98A0-785347EB7512}" destId="{A793D193-BBF3-42DF-BAC8-2F718E04D6D3}" srcOrd="2" destOrd="0" presId="urn:microsoft.com/office/officeart/2005/8/layout/lProcess3"/>
    <dgm:cxn modelId="{AF118742-C991-459E-8B43-1133EA64C390}" type="presParOf" srcId="{A793D193-BBF3-42DF-BAC8-2F718E04D6D3}" destId="{133309CB-55B7-4C0A-B76E-7ED9F75BAC52}"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5BB18A-E53A-4043-9EB1-B950A3FE1E54}" type="doc">
      <dgm:prSet loTypeId="urn:microsoft.com/office/officeart/2005/8/layout/target3" loCatId="relationship" qsTypeId="urn:microsoft.com/office/officeart/2005/8/quickstyle/simple1" qsCatId="simple" csTypeId="urn:microsoft.com/office/officeart/2005/8/colors/accent6_4" csCatId="accent6" phldr="1"/>
      <dgm:spPr/>
      <dgm:t>
        <a:bodyPr/>
        <a:lstStyle/>
        <a:p>
          <a:endParaRPr lang="ru-RU"/>
        </a:p>
      </dgm:t>
    </dgm:pt>
    <dgm:pt modelId="{15243C80-29F4-4EBA-AD43-E6431B45FA9B}">
      <dgm:prSet/>
      <dgm:spPr/>
      <dgm:t>
        <a:bodyPr/>
        <a:lstStyle/>
        <a:p>
          <a:pPr rtl="0"/>
          <a:r>
            <a:rPr lang="ru-RU" dirty="0" smtClean="0">
              <a:latin typeface="Times New Roman" pitchFamily="18" charset="0"/>
              <a:cs typeface="Times New Roman" pitchFamily="18" charset="0"/>
            </a:rPr>
            <a:t>Все методы прогнозирования обладают своими достоинствами и недостатками. Поэтому для достижения эффективного результата рекомендуется комбинировать их друг с другом.</a:t>
          </a:r>
          <a:endParaRPr lang="ru-RU" dirty="0">
            <a:latin typeface="Times New Roman" pitchFamily="18" charset="0"/>
            <a:cs typeface="Times New Roman" pitchFamily="18" charset="0"/>
          </a:endParaRPr>
        </a:p>
      </dgm:t>
    </dgm:pt>
    <dgm:pt modelId="{D5FC07FF-2E14-4976-898F-42B0E5721D2A}" type="parTrans" cxnId="{DC13072E-378A-4188-9E95-FC453827E71F}">
      <dgm:prSet/>
      <dgm:spPr/>
      <dgm:t>
        <a:bodyPr/>
        <a:lstStyle/>
        <a:p>
          <a:endParaRPr lang="ru-RU"/>
        </a:p>
      </dgm:t>
    </dgm:pt>
    <dgm:pt modelId="{8AFC22B0-0041-46CA-B996-585FE3945BE1}" type="sibTrans" cxnId="{DC13072E-378A-4188-9E95-FC453827E71F}">
      <dgm:prSet/>
      <dgm:spPr/>
      <dgm:t>
        <a:bodyPr/>
        <a:lstStyle/>
        <a:p>
          <a:endParaRPr lang="ru-RU"/>
        </a:p>
      </dgm:t>
    </dgm:pt>
    <dgm:pt modelId="{CA8172D6-EA69-44B9-AE4A-5F91DF5D23BC}" type="pres">
      <dgm:prSet presAssocID="{745BB18A-E53A-4043-9EB1-B950A3FE1E54}" presName="Name0" presStyleCnt="0">
        <dgm:presLayoutVars>
          <dgm:chMax val="7"/>
          <dgm:dir/>
          <dgm:animLvl val="lvl"/>
          <dgm:resizeHandles val="exact"/>
        </dgm:presLayoutVars>
      </dgm:prSet>
      <dgm:spPr/>
      <dgm:t>
        <a:bodyPr/>
        <a:lstStyle/>
        <a:p>
          <a:endParaRPr lang="ru-RU"/>
        </a:p>
      </dgm:t>
    </dgm:pt>
    <dgm:pt modelId="{B291B198-1639-4F02-85CF-4734D9033B66}" type="pres">
      <dgm:prSet presAssocID="{15243C80-29F4-4EBA-AD43-E6431B45FA9B}" presName="circle1" presStyleLbl="node1" presStyleIdx="0" presStyleCnt="1"/>
      <dgm:spPr/>
    </dgm:pt>
    <dgm:pt modelId="{51AD36F8-D748-4F5E-8778-C4744FC6E263}" type="pres">
      <dgm:prSet presAssocID="{15243C80-29F4-4EBA-AD43-E6431B45FA9B}" presName="space" presStyleCnt="0"/>
      <dgm:spPr/>
    </dgm:pt>
    <dgm:pt modelId="{DA42A8F5-DB3A-4522-9120-4E2573A73B28}" type="pres">
      <dgm:prSet presAssocID="{15243C80-29F4-4EBA-AD43-E6431B45FA9B}" presName="rect1" presStyleLbl="alignAcc1" presStyleIdx="0" presStyleCnt="1"/>
      <dgm:spPr/>
      <dgm:t>
        <a:bodyPr/>
        <a:lstStyle/>
        <a:p>
          <a:endParaRPr lang="ru-RU"/>
        </a:p>
      </dgm:t>
    </dgm:pt>
    <dgm:pt modelId="{68CE0E16-42D2-4D4A-8564-6E0B88D8D785}" type="pres">
      <dgm:prSet presAssocID="{15243C80-29F4-4EBA-AD43-E6431B45FA9B}" presName="rect1ParTxNoCh" presStyleLbl="alignAcc1" presStyleIdx="0" presStyleCnt="1">
        <dgm:presLayoutVars>
          <dgm:chMax val="1"/>
          <dgm:bulletEnabled val="1"/>
        </dgm:presLayoutVars>
      </dgm:prSet>
      <dgm:spPr/>
      <dgm:t>
        <a:bodyPr/>
        <a:lstStyle/>
        <a:p>
          <a:endParaRPr lang="ru-RU"/>
        </a:p>
      </dgm:t>
    </dgm:pt>
  </dgm:ptLst>
  <dgm:cxnLst>
    <dgm:cxn modelId="{0DFF9AD5-6C99-42C9-8339-2EE60BDD3CFC}" type="presOf" srcId="{745BB18A-E53A-4043-9EB1-B950A3FE1E54}" destId="{CA8172D6-EA69-44B9-AE4A-5F91DF5D23BC}" srcOrd="0" destOrd="0" presId="urn:microsoft.com/office/officeart/2005/8/layout/target3"/>
    <dgm:cxn modelId="{DC13072E-378A-4188-9E95-FC453827E71F}" srcId="{745BB18A-E53A-4043-9EB1-B950A3FE1E54}" destId="{15243C80-29F4-4EBA-AD43-E6431B45FA9B}" srcOrd="0" destOrd="0" parTransId="{D5FC07FF-2E14-4976-898F-42B0E5721D2A}" sibTransId="{8AFC22B0-0041-46CA-B996-585FE3945BE1}"/>
    <dgm:cxn modelId="{A835EA05-DE0F-4B82-8CAD-291BE7EE8F36}" type="presOf" srcId="{15243C80-29F4-4EBA-AD43-E6431B45FA9B}" destId="{DA42A8F5-DB3A-4522-9120-4E2573A73B28}" srcOrd="0" destOrd="0" presId="urn:microsoft.com/office/officeart/2005/8/layout/target3"/>
    <dgm:cxn modelId="{3D4A4A4A-B06F-428F-82B8-6D36525CECD7}" type="presOf" srcId="{15243C80-29F4-4EBA-AD43-E6431B45FA9B}" destId="{68CE0E16-42D2-4D4A-8564-6E0B88D8D785}" srcOrd="1" destOrd="0" presId="urn:microsoft.com/office/officeart/2005/8/layout/target3"/>
    <dgm:cxn modelId="{97238B69-8149-41E8-868E-AFB7CD5F42B6}" type="presParOf" srcId="{CA8172D6-EA69-44B9-AE4A-5F91DF5D23BC}" destId="{B291B198-1639-4F02-85CF-4734D9033B66}" srcOrd="0" destOrd="0" presId="urn:microsoft.com/office/officeart/2005/8/layout/target3"/>
    <dgm:cxn modelId="{799EE8AE-394D-4410-99EC-5BB8BC9E9AB6}" type="presParOf" srcId="{CA8172D6-EA69-44B9-AE4A-5F91DF5D23BC}" destId="{51AD36F8-D748-4F5E-8778-C4744FC6E263}" srcOrd="1" destOrd="0" presId="urn:microsoft.com/office/officeart/2005/8/layout/target3"/>
    <dgm:cxn modelId="{5477E74B-D5CA-4783-BD68-0B0EAD8EF4BB}" type="presParOf" srcId="{CA8172D6-EA69-44B9-AE4A-5F91DF5D23BC}" destId="{DA42A8F5-DB3A-4522-9120-4E2573A73B28}" srcOrd="2" destOrd="0" presId="urn:microsoft.com/office/officeart/2005/8/layout/target3"/>
    <dgm:cxn modelId="{3993C4BA-3583-491A-8847-C67A411F44D0}" type="presParOf" srcId="{CA8172D6-EA69-44B9-AE4A-5F91DF5D23BC}" destId="{68CE0E16-42D2-4D4A-8564-6E0B88D8D785}"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5A7BC1-782D-4674-9042-CE927B9751D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25ED8299-CF0B-40E9-A83D-F3FBC4905B05}">
      <dgm:prSet/>
      <dgm:spPr/>
      <dgm:t>
        <a:bodyPr/>
        <a:lstStyle/>
        <a:p>
          <a:pPr rtl="0"/>
          <a:r>
            <a:rPr lang="ru-RU" dirty="0" smtClean="0">
              <a:latin typeface="Times New Roman" pitchFamily="18" charset="0"/>
              <a:cs typeface="Times New Roman" pitchFamily="18" charset="0"/>
            </a:rPr>
            <a:t>Методы планирования</a:t>
          </a:r>
        </a:p>
        <a:p>
          <a:r>
            <a:rPr lang="ru-RU" dirty="0" smtClean="0">
              <a:latin typeface="Times New Roman" pitchFamily="18" charset="0"/>
              <a:cs typeface="Times New Roman" pitchFamily="18" charset="0"/>
            </a:rPr>
            <a:t>Методы планирования - более узкое понятие, чем методы прогнозирования. Это методы подготовки одного или нескольких вариантов плана для утверждения лицом или органом, принимающим решение. Также к ним можно отнести и методы реализации планов. Рассмотрим каждую из этих групп.</a:t>
          </a:r>
          <a:endParaRPr lang="ru-RU" dirty="0">
            <a:latin typeface="Times New Roman" pitchFamily="18" charset="0"/>
            <a:cs typeface="Times New Roman" pitchFamily="18" charset="0"/>
          </a:endParaRPr>
        </a:p>
      </dgm:t>
    </dgm:pt>
    <dgm:pt modelId="{2AE43123-3BF9-4014-B305-399E55E3187B}" type="parTrans" cxnId="{2AB612FE-1544-4451-BCB9-F05BDD20A944}">
      <dgm:prSet/>
      <dgm:spPr/>
      <dgm:t>
        <a:bodyPr/>
        <a:lstStyle/>
        <a:p>
          <a:endParaRPr lang="ru-RU"/>
        </a:p>
      </dgm:t>
    </dgm:pt>
    <dgm:pt modelId="{BB7EB396-97D0-408C-BAC6-73AA8F89F06E}" type="sibTrans" cxnId="{2AB612FE-1544-4451-BCB9-F05BDD20A944}">
      <dgm:prSet/>
      <dgm:spPr/>
      <dgm:t>
        <a:bodyPr/>
        <a:lstStyle/>
        <a:p>
          <a:endParaRPr lang="ru-RU"/>
        </a:p>
      </dgm:t>
    </dgm:pt>
    <dgm:pt modelId="{6B210C74-14E5-432D-9468-B4966C827CD6}" type="pres">
      <dgm:prSet presAssocID="{115A7BC1-782D-4674-9042-CE927B9751DA}" presName="linear" presStyleCnt="0">
        <dgm:presLayoutVars>
          <dgm:animLvl val="lvl"/>
          <dgm:resizeHandles val="exact"/>
        </dgm:presLayoutVars>
      </dgm:prSet>
      <dgm:spPr/>
      <dgm:t>
        <a:bodyPr/>
        <a:lstStyle/>
        <a:p>
          <a:endParaRPr lang="ru-RU"/>
        </a:p>
      </dgm:t>
    </dgm:pt>
    <dgm:pt modelId="{20AA2B8F-4C2C-47D2-B88D-395AFF16823D}" type="pres">
      <dgm:prSet presAssocID="{25ED8299-CF0B-40E9-A83D-F3FBC4905B05}" presName="parentText" presStyleLbl="node1" presStyleIdx="0" presStyleCnt="1">
        <dgm:presLayoutVars>
          <dgm:chMax val="0"/>
          <dgm:bulletEnabled val="1"/>
        </dgm:presLayoutVars>
      </dgm:prSet>
      <dgm:spPr/>
      <dgm:t>
        <a:bodyPr/>
        <a:lstStyle/>
        <a:p>
          <a:endParaRPr lang="ru-RU"/>
        </a:p>
      </dgm:t>
    </dgm:pt>
  </dgm:ptLst>
  <dgm:cxnLst>
    <dgm:cxn modelId="{F3D84842-B11C-4EF2-88F5-EEC09AE4F768}" type="presOf" srcId="{25ED8299-CF0B-40E9-A83D-F3FBC4905B05}" destId="{20AA2B8F-4C2C-47D2-B88D-395AFF16823D}" srcOrd="0" destOrd="0" presId="urn:microsoft.com/office/officeart/2005/8/layout/vList2"/>
    <dgm:cxn modelId="{EF8A2CC0-A6BB-4C4E-928A-7C3FA2F262F8}" type="presOf" srcId="{115A7BC1-782D-4674-9042-CE927B9751DA}" destId="{6B210C74-14E5-432D-9468-B4966C827CD6}" srcOrd="0" destOrd="0" presId="urn:microsoft.com/office/officeart/2005/8/layout/vList2"/>
    <dgm:cxn modelId="{2AB612FE-1544-4451-BCB9-F05BDD20A944}" srcId="{115A7BC1-782D-4674-9042-CE927B9751DA}" destId="{25ED8299-CF0B-40E9-A83D-F3FBC4905B05}" srcOrd="0" destOrd="0" parTransId="{2AE43123-3BF9-4014-B305-399E55E3187B}" sibTransId="{BB7EB396-97D0-408C-BAC6-73AA8F89F06E}"/>
    <dgm:cxn modelId="{74BC914A-B637-4E85-AC4E-6C973397E295}" type="presParOf" srcId="{6B210C74-14E5-432D-9468-B4966C827CD6}" destId="{20AA2B8F-4C2C-47D2-B88D-395AFF16823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EEA885-1165-47BD-8D6A-AB2C83068F7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ru-RU"/>
        </a:p>
      </dgm:t>
    </dgm:pt>
    <dgm:pt modelId="{A0DB1C77-7AC6-4369-BDC1-523A9D8507AC}">
      <dgm:prSet custT="1"/>
      <dgm:spPr/>
      <dgm:t>
        <a:bodyPr/>
        <a:lstStyle/>
        <a:p>
          <a:pPr rtl="0"/>
          <a:r>
            <a:rPr lang="ru-RU" sz="1200" dirty="0" smtClean="0"/>
            <a:t>4.Упорядочивает  организацию деятельности главного распорядителя относительно формирования  и исполнения своих бюджетов  путем четкого расчленения ответственности между ответственными исполнителями в его системе по реализации каждой бюджетной программы, а также повышает ответственность главного распорядителя в целом за соблюдением ответственности всех своих бюджетных программ установленной цели его деятельности, их финансовое обеспечение и улучшает управление бюджетными программами;</a:t>
          </a:r>
          <a:endParaRPr lang="ru-RU" sz="1200" dirty="0"/>
        </a:p>
      </dgm:t>
    </dgm:pt>
    <dgm:pt modelId="{0B25710B-3F93-448D-BF05-6A9FFB385EA0}" type="parTrans" cxnId="{7746E824-64A8-4DA4-A885-B65CB0CA40C2}">
      <dgm:prSet/>
      <dgm:spPr/>
      <dgm:t>
        <a:bodyPr/>
        <a:lstStyle/>
        <a:p>
          <a:endParaRPr lang="ru-RU"/>
        </a:p>
      </dgm:t>
    </dgm:pt>
    <dgm:pt modelId="{107A72D5-C600-4A06-8F9B-2A0B91506E62}" type="sibTrans" cxnId="{7746E824-64A8-4DA4-A885-B65CB0CA40C2}">
      <dgm:prSet/>
      <dgm:spPr/>
      <dgm:t>
        <a:bodyPr/>
        <a:lstStyle/>
        <a:p>
          <a:endParaRPr lang="ru-RU"/>
        </a:p>
      </dgm:t>
    </dgm:pt>
    <dgm:pt modelId="{B0C8DA50-4854-4B30-8858-5D8AF9348F3C}">
      <dgm:prSet custT="1"/>
      <dgm:spPr/>
      <dgm:t>
        <a:bodyPr/>
        <a:lstStyle/>
        <a:p>
          <a:pPr rtl="0"/>
          <a:r>
            <a:rPr lang="ru-RU" sz="1400" dirty="0" smtClean="0"/>
            <a:t>5.Дает возможность  повысить эффективность распределения  и использования бюджетных средств,  обеспечению приоритетных направлений  и целесообразности отдельных расходов бюджета исходя из большей информированности относительно конкретной бюджетной программы;</a:t>
          </a:r>
          <a:endParaRPr lang="ru-RU" sz="1400" dirty="0"/>
        </a:p>
      </dgm:t>
    </dgm:pt>
    <dgm:pt modelId="{3AFBB099-960C-4B57-8956-C0101A1BCE5B}" type="parTrans" cxnId="{34126F1B-F664-4417-8BB6-34FAE09AD0C6}">
      <dgm:prSet/>
      <dgm:spPr/>
      <dgm:t>
        <a:bodyPr/>
        <a:lstStyle/>
        <a:p>
          <a:endParaRPr lang="ru-RU"/>
        </a:p>
      </dgm:t>
    </dgm:pt>
    <dgm:pt modelId="{BCDFA241-E533-43BE-81A8-B34A303E3BD2}" type="sibTrans" cxnId="{34126F1B-F664-4417-8BB6-34FAE09AD0C6}">
      <dgm:prSet/>
      <dgm:spPr/>
      <dgm:t>
        <a:bodyPr/>
        <a:lstStyle/>
        <a:p>
          <a:endParaRPr lang="ru-RU"/>
        </a:p>
      </dgm:t>
    </dgm:pt>
    <dgm:pt modelId="{B14F5796-93E0-46E3-B42A-BE36C01641DA}">
      <dgm:prSet custT="1"/>
      <dgm:spPr/>
      <dgm:t>
        <a:bodyPr/>
        <a:lstStyle/>
        <a:p>
          <a:pPr rtl="0"/>
          <a:r>
            <a:rPr lang="ru-RU" sz="1800" dirty="0" smtClean="0"/>
            <a:t>6.Дает возможность  пересмотреть функциональную классификацию  расходов бюджета для приведения  ее к международным стандартам  и применение исключительно с целью составления сводных бюджетов;</a:t>
          </a:r>
          <a:endParaRPr lang="ru-RU" sz="1800" dirty="0"/>
        </a:p>
      </dgm:t>
    </dgm:pt>
    <dgm:pt modelId="{F2407832-8CD9-424A-A0B4-587A061E61CB}" type="parTrans" cxnId="{F8CB6748-035F-43F7-AF2F-2440AF58367D}">
      <dgm:prSet/>
      <dgm:spPr/>
      <dgm:t>
        <a:bodyPr/>
        <a:lstStyle/>
        <a:p>
          <a:endParaRPr lang="ru-RU"/>
        </a:p>
      </dgm:t>
    </dgm:pt>
    <dgm:pt modelId="{8221C204-1193-43B0-8513-2AB559129E32}" type="sibTrans" cxnId="{F8CB6748-035F-43F7-AF2F-2440AF58367D}">
      <dgm:prSet/>
      <dgm:spPr/>
      <dgm:t>
        <a:bodyPr/>
        <a:lstStyle/>
        <a:p>
          <a:endParaRPr lang="ru-RU"/>
        </a:p>
      </dgm:t>
    </dgm:pt>
    <dgm:pt modelId="{A881A6B3-8EE1-4383-9538-F2F9F63EFA55}" type="pres">
      <dgm:prSet presAssocID="{F9EEA885-1165-47BD-8D6A-AB2C83068F73}" presName="CompostProcess" presStyleCnt="0">
        <dgm:presLayoutVars>
          <dgm:dir/>
          <dgm:resizeHandles val="exact"/>
        </dgm:presLayoutVars>
      </dgm:prSet>
      <dgm:spPr/>
    </dgm:pt>
    <dgm:pt modelId="{870CD192-34C4-4E25-9135-A25E33F92EB1}" type="pres">
      <dgm:prSet presAssocID="{F9EEA885-1165-47BD-8D6A-AB2C83068F73}" presName="arrow" presStyleLbl="bgShp" presStyleIdx="0" presStyleCnt="1"/>
      <dgm:spPr/>
    </dgm:pt>
    <dgm:pt modelId="{6E4EDC3E-D951-48F4-AE82-AC950D393E0B}" type="pres">
      <dgm:prSet presAssocID="{F9EEA885-1165-47BD-8D6A-AB2C83068F73}" presName="linearProcess" presStyleCnt="0"/>
      <dgm:spPr/>
    </dgm:pt>
    <dgm:pt modelId="{F8F8A354-540B-4D54-AF9A-24621759DE5C}" type="pres">
      <dgm:prSet presAssocID="{A0DB1C77-7AC6-4369-BDC1-523A9D8507AC}" presName="textNode" presStyleLbl="node1" presStyleIdx="0" presStyleCnt="3">
        <dgm:presLayoutVars>
          <dgm:bulletEnabled val="1"/>
        </dgm:presLayoutVars>
      </dgm:prSet>
      <dgm:spPr/>
      <dgm:t>
        <a:bodyPr/>
        <a:lstStyle/>
        <a:p>
          <a:endParaRPr lang="ru-RU"/>
        </a:p>
      </dgm:t>
    </dgm:pt>
    <dgm:pt modelId="{719133AC-E2BB-42E5-B14E-76DE10C8C2AE}" type="pres">
      <dgm:prSet presAssocID="{107A72D5-C600-4A06-8F9B-2A0B91506E62}" presName="sibTrans" presStyleCnt="0"/>
      <dgm:spPr/>
    </dgm:pt>
    <dgm:pt modelId="{9ADC4885-B548-45AC-90BE-0AF639EB4E44}" type="pres">
      <dgm:prSet presAssocID="{B0C8DA50-4854-4B30-8858-5D8AF9348F3C}" presName="textNode" presStyleLbl="node1" presStyleIdx="1" presStyleCnt="3">
        <dgm:presLayoutVars>
          <dgm:bulletEnabled val="1"/>
        </dgm:presLayoutVars>
      </dgm:prSet>
      <dgm:spPr/>
    </dgm:pt>
    <dgm:pt modelId="{0DE251E9-822C-4712-9B4E-23F1259C9AE9}" type="pres">
      <dgm:prSet presAssocID="{BCDFA241-E533-43BE-81A8-B34A303E3BD2}" presName="sibTrans" presStyleCnt="0"/>
      <dgm:spPr/>
    </dgm:pt>
    <dgm:pt modelId="{CDE13BBC-95B8-46DF-AB10-E4010863C04A}" type="pres">
      <dgm:prSet presAssocID="{B14F5796-93E0-46E3-B42A-BE36C01641DA}" presName="textNode" presStyleLbl="node1" presStyleIdx="2" presStyleCnt="3">
        <dgm:presLayoutVars>
          <dgm:bulletEnabled val="1"/>
        </dgm:presLayoutVars>
      </dgm:prSet>
      <dgm:spPr/>
    </dgm:pt>
  </dgm:ptLst>
  <dgm:cxnLst>
    <dgm:cxn modelId="{34126F1B-F664-4417-8BB6-34FAE09AD0C6}" srcId="{F9EEA885-1165-47BD-8D6A-AB2C83068F73}" destId="{B0C8DA50-4854-4B30-8858-5D8AF9348F3C}" srcOrd="1" destOrd="0" parTransId="{3AFBB099-960C-4B57-8956-C0101A1BCE5B}" sibTransId="{BCDFA241-E533-43BE-81A8-B34A303E3BD2}"/>
    <dgm:cxn modelId="{9DB35F02-942B-4FA5-926B-E8B42D26D977}" type="presOf" srcId="{B0C8DA50-4854-4B30-8858-5D8AF9348F3C}" destId="{9ADC4885-B548-45AC-90BE-0AF639EB4E44}" srcOrd="0" destOrd="0" presId="urn:microsoft.com/office/officeart/2005/8/layout/hProcess9"/>
    <dgm:cxn modelId="{923B93F0-3A25-4899-B107-C35913789D3B}" type="presOf" srcId="{B14F5796-93E0-46E3-B42A-BE36C01641DA}" destId="{CDE13BBC-95B8-46DF-AB10-E4010863C04A}" srcOrd="0" destOrd="0" presId="urn:microsoft.com/office/officeart/2005/8/layout/hProcess9"/>
    <dgm:cxn modelId="{55ACDE73-4778-427D-A0FB-655398930B4F}" type="presOf" srcId="{A0DB1C77-7AC6-4369-BDC1-523A9D8507AC}" destId="{F8F8A354-540B-4D54-AF9A-24621759DE5C}" srcOrd="0" destOrd="0" presId="urn:microsoft.com/office/officeart/2005/8/layout/hProcess9"/>
    <dgm:cxn modelId="{7746E824-64A8-4DA4-A885-B65CB0CA40C2}" srcId="{F9EEA885-1165-47BD-8D6A-AB2C83068F73}" destId="{A0DB1C77-7AC6-4369-BDC1-523A9D8507AC}" srcOrd="0" destOrd="0" parTransId="{0B25710B-3F93-448D-BF05-6A9FFB385EA0}" sibTransId="{107A72D5-C600-4A06-8F9B-2A0B91506E62}"/>
    <dgm:cxn modelId="{F8CB6748-035F-43F7-AF2F-2440AF58367D}" srcId="{F9EEA885-1165-47BD-8D6A-AB2C83068F73}" destId="{B14F5796-93E0-46E3-B42A-BE36C01641DA}" srcOrd="2" destOrd="0" parTransId="{F2407832-8CD9-424A-A0B4-587A061E61CB}" sibTransId="{8221C204-1193-43B0-8513-2AB559129E32}"/>
    <dgm:cxn modelId="{10AC543E-0B2F-4F84-B812-FCE1CAE1FD64}" type="presOf" srcId="{F9EEA885-1165-47BD-8D6A-AB2C83068F73}" destId="{A881A6B3-8EE1-4383-9538-F2F9F63EFA55}" srcOrd="0" destOrd="0" presId="urn:microsoft.com/office/officeart/2005/8/layout/hProcess9"/>
    <dgm:cxn modelId="{FDAF1301-CAC7-4C52-B544-8F23159CE584}" type="presParOf" srcId="{A881A6B3-8EE1-4383-9538-F2F9F63EFA55}" destId="{870CD192-34C4-4E25-9135-A25E33F92EB1}" srcOrd="0" destOrd="0" presId="urn:microsoft.com/office/officeart/2005/8/layout/hProcess9"/>
    <dgm:cxn modelId="{FB7AB254-26F7-484F-AB87-9D9A4D9AFBD5}" type="presParOf" srcId="{A881A6B3-8EE1-4383-9538-F2F9F63EFA55}" destId="{6E4EDC3E-D951-48F4-AE82-AC950D393E0B}" srcOrd="1" destOrd="0" presId="urn:microsoft.com/office/officeart/2005/8/layout/hProcess9"/>
    <dgm:cxn modelId="{0FE24B23-8714-440F-87B1-8558D9E37846}" type="presParOf" srcId="{6E4EDC3E-D951-48F4-AE82-AC950D393E0B}" destId="{F8F8A354-540B-4D54-AF9A-24621759DE5C}" srcOrd="0" destOrd="0" presId="urn:microsoft.com/office/officeart/2005/8/layout/hProcess9"/>
    <dgm:cxn modelId="{50EA6C3B-7EEF-48D5-9578-8E6A7BAC5DF6}" type="presParOf" srcId="{6E4EDC3E-D951-48F4-AE82-AC950D393E0B}" destId="{719133AC-E2BB-42E5-B14E-76DE10C8C2AE}" srcOrd="1" destOrd="0" presId="urn:microsoft.com/office/officeart/2005/8/layout/hProcess9"/>
    <dgm:cxn modelId="{653C42C5-BA87-44DF-ADDD-AB2A5233CEAE}" type="presParOf" srcId="{6E4EDC3E-D951-48F4-AE82-AC950D393E0B}" destId="{9ADC4885-B548-45AC-90BE-0AF639EB4E44}" srcOrd="2" destOrd="0" presId="urn:microsoft.com/office/officeart/2005/8/layout/hProcess9"/>
    <dgm:cxn modelId="{8DF37CF8-FB9C-42C7-BD97-00DE168C8489}" type="presParOf" srcId="{6E4EDC3E-D951-48F4-AE82-AC950D393E0B}" destId="{0DE251E9-822C-4712-9B4E-23F1259C9AE9}" srcOrd="3" destOrd="0" presId="urn:microsoft.com/office/officeart/2005/8/layout/hProcess9"/>
    <dgm:cxn modelId="{4320342F-DF70-400A-B049-56CAEFB32728}" type="presParOf" srcId="{6E4EDC3E-D951-48F4-AE82-AC950D393E0B}" destId="{CDE13BBC-95B8-46DF-AB10-E4010863C04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AF5457-EF04-4AB8-970A-AE9E080D626F}" type="doc">
      <dgm:prSet loTypeId="urn:microsoft.com/office/officeart/2005/8/layout/hList7" loCatId="list" qsTypeId="urn:microsoft.com/office/officeart/2005/8/quickstyle/simple1" qsCatId="simple" csTypeId="urn:microsoft.com/office/officeart/2005/8/colors/accent1_2" csCatId="accent1"/>
      <dgm:spPr/>
      <dgm:t>
        <a:bodyPr/>
        <a:lstStyle/>
        <a:p>
          <a:endParaRPr lang="ru-RU"/>
        </a:p>
      </dgm:t>
    </dgm:pt>
    <dgm:pt modelId="{B8701518-B354-4C6D-AEED-98747C501BC0}">
      <dgm:prSet/>
      <dgm:spPr/>
      <dgm:t>
        <a:bodyPr/>
        <a:lstStyle/>
        <a:p>
          <a:pPr algn="ctr" rtl="0"/>
          <a:r>
            <a:rPr lang="ru-RU" dirty="0" smtClean="0">
              <a:latin typeface="Times New Roman" pitchFamily="18" charset="0"/>
              <a:cs typeface="Times New Roman" pitchFamily="18" charset="0"/>
            </a:rPr>
            <a:t>Целевая программа  обеспечивает одновременное решение  нескольких задач:</a:t>
          </a:r>
          <a:endParaRPr lang="ru-RU" dirty="0">
            <a:latin typeface="Times New Roman" pitchFamily="18" charset="0"/>
            <a:cs typeface="Times New Roman" pitchFamily="18" charset="0"/>
          </a:endParaRPr>
        </a:p>
      </dgm:t>
    </dgm:pt>
    <dgm:pt modelId="{BB9C6717-CBA9-46C0-BEA2-86A11EDF5119}" type="parTrans" cxnId="{A986E162-D526-4201-A36E-0F377F99A221}">
      <dgm:prSet/>
      <dgm:spPr/>
      <dgm:t>
        <a:bodyPr/>
        <a:lstStyle/>
        <a:p>
          <a:endParaRPr lang="ru-RU"/>
        </a:p>
      </dgm:t>
    </dgm:pt>
    <dgm:pt modelId="{3D6F2682-940E-402C-88E4-1E108A58A21A}" type="sibTrans" cxnId="{A986E162-D526-4201-A36E-0F377F99A221}">
      <dgm:prSet/>
      <dgm:spPr/>
      <dgm:t>
        <a:bodyPr/>
        <a:lstStyle/>
        <a:p>
          <a:endParaRPr lang="ru-RU"/>
        </a:p>
      </dgm:t>
    </dgm:pt>
    <dgm:pt modelId="{63011F35-9F0A-401B-AE79-05CD64C99423}">
      <dgm:prSet/>
      <dgm:spPr/>
      <dgm:t>
        <a:bodyPr/>
        <a:lstStyle/>
        <a:p>
          <a:pPr algn="ctr" rtl="0"/>
          <a:r>
            <a:rPr lang="ru-RU" dirty="0" smtClean="0">
              <a:latin typeface="Times New Roman" pitchFamily="18" charset="0"/>
              <a:cs typeface="Times New Roman" pitchFamily="18" charset="0"/>
            </a:rPr>
            <a:t>планирование  целей и желаемых результатов;</a:t>
          </a:r>
          <a:endParaRPr lang="ru-RU" dirty="0">
            <a:latin typeface="Times New Roman" pitchFamily="18" charset="0"/>
            <a:cs typeface="Times New Roman" pitchFamily="18" charset="0"/>
          </a:endParaRPr>
        </a:p>
      </dgm:t>
    </dgm:pt>
    <dgm:pt modelId="{F414A349-07FE-4FF8-8660-DE146B000BC6}" type="parTrans" cxnId="{9C5D5E35-ACD6-40BE-A5DE-568529FEF264}">
      <dgm:prSet/>
      <dgm:spPr/>
      <dgm:t>
        <a:bodyPr/>
        <a:lstStyle/>
        <a:p>
          <a:endParaRPr lang="ru-RU"/>
        </a:p>
      </dgm:t>
    </dgm:pt>
    <dgm:pt modelId="{041FFC36-B7C6-41CA-B8BB-998EEA8C4659}" type="sibTrans" cxnId="{9C5D5E35-ACD6-40BE-A5DE-568529FEF264}">
      <dgm:prSet/>
      <dgm:spPr/>
      <dgm:t>
        <a:bodyPr/>
        <a:lstStyle/>
        <a:p>
          <a:endParaRPr lang="ru-RU"/>
        </a:p>
      </dgm:t>
    </dgm:pt>
    <dgm:pt modelId="{1FF5B251-DCE7-4EB7-BFE9-ED9D4718E19E}">
      <dgm:prSet/>
      <dgm:spPr/>
      <dgm:t>
        <a:bodyPr/>
        <a:lstStyle/>
        <a:p>
          <a:pPr algn="ctr" rtl="0"/>
          <a:r>
            <a:rPr lang="ru-RU" dirty="0" smtClean="0">
              <a:latin typeface="Times New Roman" pitchFamily="18" charset="0"/>
              <a:cs typeface="Times New Roman" pitchFamily="18" charset="0"/>
            </a:rPr>
            <a:t>- расчет потребности ресурсов  для каждого мероприятия в  отдельности, для комплекса мероприятий  по этапам реализации и в целом по программе на весь срок ее реализации;</a:t>
          </a:r>
          <a:endParaRPr lang="ru-RU" dirty="0">
            <a:latin typeface="Times New Roman" pitchFamily="18" charset="0"/>
            <a:cs typeface="Times New Roman" pitchFamily="18" charset="0"/>
          </a:endParaRPr>
        </a:p>
      </dgm:t>
    </dgm:pt>
    <dgm:pt modelId="{5654BAC3-942A-4389-A225-47291CF52A78}" type="parTrans" cxnId="{52AEBCDB-ECCC-4374-BDBB-E0491E1020B5}">
      <dgm:prSet/>
      <dgm:spPr/>
      <dgm:t>
        <a:bodyPr/>
        <a:lstStyle/>
        <a:p>
          <a:endParaRPr lang="ru-RU"/>
        </a:p>
      </dgm:t>
    </dgm:pt>
    <dgm:pt modelId="{45140B20-3A41-4038-94C9-DBB3DEBA30AD}" type="sibTrans" cxnId="{52AEBCDB-ECCC-4374-BDBB-E0491E1020B5}">
      <dgm:prSet/>
      <dgm:spPr/>
      <dgm:t>
        <a:bodyPr/>
        <a:lstStyle/>
        <a:p>
          <a:endParaRPr lang="ru-RU"/>
        </a:p>
      </dgm:t>
    </dgm:pt>
    <dgm:pt modelId="{64940A4C-AB4F-4BE3-97AF-D74A1C1AF42B}">
      <dgm:prSet/>
      <dgm:spPr/>
      <dgm:t>
        <a:bodyPr/>
        <a:lstStyle/>
        <a:p>
          <a:pPr algn="ctr" rtl="0"/>
          <a:r>
            <a:rPr lang="ru-RU" dirty="0" smtClean="0">
              <a:latin typeface="Times New Roman" pitchFamily="18" charset="0"/>
              <a:cs typeface="Times New Roman" pitchFamily="18" charset="0"/>
            </a:rPr>
            <a:t>- планирование деятельности  исполнителей мероприятий в ключе  программных задач и составление  баланса ресурсов в системе  стратегических целей;</a:t>
          </a:r>
          <a:endParaRPr lang="ru-RU" dirty="0">
            <a:latin typeface="Times New Roman" pitchFamily="18" charset="0"/>
            <a:cs typeface="Times New Roman" pitchFamily="18" charset="0"/>
          </a:endParaRPr>
        </a:p>
      </dgm:t>
    </dgm:pt>
    <dgm:pt modelId="{E35FE52A-766A-431F-A9BF-FD36D0892470}" type="parTrans" cxnId="{A0A50EE4-1445-448B-B27D-E7463A307E50}">
      <dgm:prSet/>
      <dgm:spPr/>
      <dgm:t>
        <a:bodyPr/>
        <a:lstStyle/>
        <a:p>
          <a:endParaRPr lang="ru-RU"/>
        </a:p>
      </dgm:t>
    </dgm:pt>
    <dgm:pt modelId="{88EE8405-2D04-472B-B425-22621865612F}" type="sibTrans" cxnId="{A0A50EE4-1445-448B-B27D-E7463A307E50}">
      <dgm:prSet/>
      <dgm:spPr/>
      <dgm:t>
        <a:bodyPr/>
        <a:lstStyle/>
        <a:p>
          <a:endParaRPr lang="ru-RU"/>
        </a:p>
      </dgm:t>
    </dgm:pt>
    <dgm:pt modelId="{46145166-7302-49CB-9E9E-977BB83D0365}">
      <dgm:prSet/>
      <dgm:spPr/>
      <dgm:t>
        <a:bodyPr/>
        <a:lstStyle/>
        <a:p>
          <a:pPr algn="ctr" rtl="0"/>
          <a:r>
            <a:rPr lang="ru-RU" dirty="0" smtClean="0">
              <a:latin typeface="Times New Roman" pitchFamily="18" charset="0"/>
              <a:cs typeface="Times New Roman" pitchFamily="18" charset="0"/>
            </a:rPr>
            <a:t>- планирование ресурсов  из различных источников в формате аналогичных программных целей.</a:t>
          </a:r>
          <a:endParaRPr lang="ru-RU" dirty="0">
            <a:latin typeface="Times New Roman" pitchFamily="18" charset="0"/>
            <a:cs typeface="Times New Roman" pitchFamily="18" charset="0"/>
          </a:endParaRPr>
        </a:p>
      </dgm:t>
    </dgm:pt>
    <dgm:pt modelId="{516EECB5-4FA0-43FB-9F49-283A66A0BBA3}" type="parTrans" cxnId="{31008517-20A2-4AFB-B458-199DC441C16D}">
      <dgm:prSet/>
      <dgm:spPr/>
      <dgm:t>
        <a:bodyPr/>
        <a:lstStyle/>
        <a:p>
          <a:endParaRPr lang="ru-RU"/>
        </a:p>
      </dgm:t>
    </dgm:pt>
    <dgm:pt modelId="{E308F2DD-7224-4E27-B8C5-2A906731DA81}" type="sibTrans" cxnId="{31008517-20A2-4AFB-B458-199DC441C16D}">
      <dgm:prSet/>
      <dgm:spPr/>
      <dgm:t>
        <a:bodyPr/>
        <a:lstStyle/>
        <a:p>
          <a:endParaRPr lang="ru-RU"/>
        </a:p>
      </dgm:t>
    </dgm:pt>
    <dgm:pt modelId="{A69C16DA-C456-48F6-8492-D230731FEE86}" type="pres">
      <dgm:prSet presAssocID="{55AF5457-EF04-4AB8-970A-AE9E080D626F}" presName="Name0" presStyleCnt="0">
        <dgm:presLayoutVars>
          <dgm:dir/>
          <dgm:resizeHandles val="exact"/>
        </dgm:presLayoutVars>
      </dgm:prSet>
      <dgm:spPr/>
    </dgm:pt>
    <dgm:pt modelId="{4BA3674E-2B17-41D9-A445-E8FAFC192C44}" type="pres">
      <dgm:prSet presAssocID="{55AF5457-EF04-4AB8-970A-AE9E080D626F}" presName="fgShape" presStyleLbl="fgShp" presStyleIdx="0" presStyleCnt="1"/>
      <dgm:spPr/>
    </dgm:pt>
    <dgm:pt modelId="{ADFE8C39-BBCF-458B-87B7-F748106FB75C}" type="pres">
      <dgm:prSet presAssocID="{55AF5457-EF04-4AB8-970A-AE9E080D626F}" presName="linComp" presStyleCnt="0"/>
      <dgm:spPr/>
    </dgm:pt>
    <dgm:pt modelId="{709AC381-3F18-4F92-A8AE-F697AC207866}" type="pres">
      <dgm:prSet presAssocID="{B8701518-B354-4C6D-AEED-98747C501BC0}" presName="compNode" presStyleCnt="0"/>
      <dgm:spPr/>
    </dgm:pt>
    <dgm:pt modelId="{26C44F8F-F234-4C5F-B8DD-9677DF2AF23F}" type="pres">
      <dgm:prSet presAssocID="{B8701518-B354-4C6D-AEED-98747C501BC0}" presName="bkgdShape" presStyleLbl="node1" presStyleIdx="0" presStyleCnt="1" custLinFactNeighborX="-2609" custLinFactNeighborY="6349"/>
      <dgm:spPr/>
    </dgm:pt>
    <dgm:pt modelId="{4DC2279A-11BD-4DD0-BB52-8FC3246BDEC2}" type="pres">
      <dgm:prSet presAssocID="{B8701518-B354-4C6D-AEED-98747C501BC0}" presName="nodeTx" presStyleLbl="node1" presStyleIdx="0" presStyleCnt="1">
        <dgm:presLayoutVars>
          <dgm:bulletEnabled val="1"/>
        </dgm:presLayoutVars>
      </dgm:prSet>
      <dgm:spPr/>
    </dgm:pt>
    <dgm:pt modelId="{24FAF105-FE81-4944-8578-6686ABF1E754}" type="pres">
      <dgm:prSet presAssocID="{B8701518-B354-4C6D-AEED-98747C501BC0}" presName="invisiNode" presStyleLbl="node1" presStyleIdx="0" presStyleCnt="1"/>
      <dgm:spPr/>
    </dgm:pt>
    <dgm:pt modelId="{6D113737-0426-45CB-9691-666C06839790}" type="pres">
      <dgm:prSet presAssocID="{B8701518-B354-4C6D-AEED-98747C501BC0}" presName="imagNode" presStyleLbl="fgImgPlace1" presStyleIdx="0" presStyleCnt="1"/>
      <dgm:spPr/>
    </dgm:pt>
  </dgm:ptLst>
  <dgm:cxnLst>
    <dgm:cxn modelId="{A0A50EE4-1445-448B-B27D-E7463A307E50}" srcId="{B8701518-B354-4C6D-AEED-98747C501BC0}" destId="{64940A4C-AB4F-4BE3-97AF-D74A1C1AF42B}" srcOrd="2" destOrd="0" parTransId="{E35FE52A-766A-431F-A9BF-FD36D0892470}" sibTransId="{88EE8405-2D04-472B-B425-22621865612F}"/>
    <dgm:cxn modelId="{25830ECC-0A76-48D4-BC93-AF91712C9DBB}" type="presOf" srcId="{1FF5B251-DCE7-4EB7-BFE9-ED9D4718E19E}" destId="{4DC2279A-11BD-4DD0-BB52-8FC3246BDEC2}" srcOrd="1" destOrd="2" presId="urn:microsoft.com/office/officeart/2005/8/layout/hList7"/>
    <dgm:cxn modelId="{6F80E105-9A68-43B6-A5F9-5B320D61999F}" type="presOf" srcId="{63011F35-9F0A-401B-AE79-05CD64C99423}" destId="{4DC2279A-11BD-4DD0-BB52-8FC3246BDEC2}" srcOrd="1" destOrd="1" presId="urn:microsoft.com/office/officeart/2005/8/layout/hList7"/>
    <dgm:cxn modelId="{0B7045B1-CF83-4CBF-9DE9-5A0E201EA28E}" type="presOf" srcId="{63011F35-9F0A-401B-AE79-05CD64C99423}" destId="{26C44F8F-F234-4C5F-B8DD-9677DF2AF23F}" srcOrd="0" destOrd="1" presId="urn:microsoft.com/office/officeart/2005/8/layout/hList7"/>
    <dgm:cxn modelId="{F453C3EC-258A-4D2B-AC71-C20191A216B1}" type="presOf" srcId="{64940A4C-AB4F-4BE3-97AF-D74A1C1AF42B}" destId="{26C44F8F-F234-4C5F-B8DD-9677DF2AF23F}" srcOrd="0" destOrd="3" presId="urn:microsoft.com/office/officeart/2005/8/layout/hList7"/>
    <dgm:cxn modelId="{9C5D5E35-ACD6-40BE-A5DE-568529FEF264}" srcId="{B8701518-B354-4C6D-AEED-98747C501BC0}" destId="{63011F35-9F0A-401B-AE79-05CD64C99423}" srcOrd="0" destOrd="0" parTransId="{F414A349-07FE-4FF8-8660-DE146B000BC6}" sibTransId="{041FFC36-B7C6-41CA-B8BB-998EEA8C4659}"/>
    <dgm:cxn modelId="{ED2B8AA4-BA45-481B-A1CD-75D9AE297DE1}" type="presOf" srcId="{B8701518-B354-4C6D-AEED-98747C501BC0}" destId="{26C44F8F-F234-4C5F-B8DD-9677DF2AF23F}" srcOrd="0" destOrd="0" presId="urn:microsoft.com/office/officeart/2005/8/layout/hList7"/>
    <dgm:cxn modelId="{5F72C633-6463-4F5B-B3AE-CC77562B2E34}" type="presOf" srcId="{B8701518-B354-4C6D-AEED-98747C501BC0}" destId="{4DC2279A-11BD-4DD0-BB52-8FC3246BDEC2}" srcOrd="1" destOrd="0" presId="urn:microsoft.com/office/officeart/2005/8/layout/hList7"/>
    <dgm:cxn modelId="{288D56B4-F818-4AA1-80B7-9607E5765E1C}" type="presOf" srcId="{46145166-7302-49CB-9E9E-977BB83D0365}" destId="{4DC2279A-11BD-4DD0-BB52-8FC3246BDEC2}" srcOrd="1" destOrd="4" presId="urn:microsoft.com/office/officeart/2005/8/layout/hList7"/>
    <dgm:cxn modelId="{D70CD896-3DBB-4D36-8DD3-5383A0923935}" type="presOf" srcId="{46145166-7302-49CB-9E9E-977BB83D0365}" destId="{26C44F8F-F234-4C5F-B8DD-9677DF2AF23F}" srcOrd="0" destOrd="4" presId="urn:microsoft.com/office/officeart/2005/8/layout/hList7"/>
    <dgm:cxn modelId="{A986E162-D526-4201-A36E-0F377F99A221}" srcId="{55AF5457-EF04-4AB8-970A-AE9E080D626F}" destId="{B8701518-B354-4C6D-AEED-98747C501BC0}" srcOrd="0" destOrd="0" parTransId="{BB9C6717-CBA9-46C0-BEA2-86A11EDF5119}" sibTransId="{3D6F2682-940E-402C-88E4-1E108A58A21A}"/>
    <dgm:cxn modelId="{31008517-20A2-4AFB-B458-199DC441C16D}" srcId="{B8701518-B354-4C6D-AEED-98747C501BC0}" destId="{46145166-7302-49CB-9E9E-977BB83D0365}" srcOrd="3" destOrd="0" parTransId="{516EECB5-4FA0-43FB-9F49-283A66A0BBA3}" sibTransId="{E308F2DD-7224-4E27-B8C5-2A906731DA81}"/>
    <dgm:cxn modelId="{52AEBCDB-ECCC-4374-BDBB-E0491E1020B5}" srcId="{B8701518-B354-4C6D-AEED-98747C501BC0}" destId="{1FF5B251-DCE7-4EB7-BFE9-ED9D4718E19E}" srcOrd="1" destOrd="0" parTransId="{5654BAC3-942A-4389-A225-47291CF52A78}" sibTransId="{45140B20-3A41-4038-94C9-DBB3DEBA30AD}"/>
    <dgm:cxn modelId="{43A61E12-C934-481B-8DD6-641CE4FAB1AA}" type="presOf" srcId="{1FF5B251-DCE7-4EB7-BFE9-ED9D4718E19E}" destId="{26C44F8F-F234-4C5F-B8DD-9677DF2AF23F}" srcOrd="0" destOrd="2" presId="urn:microsoft.com/office/officeart/2005/8/layout/hList7"/>
    <dgm:cxn modelId="{E89721B7-8053-4BE3-8C25-0D2625AD49B8}" type="presOf" srcId="{64940A4C-AB4F-4BE3-97AF-D74A1C1AF42B}" destId="{4DC2279A-11BD-4DD0-BB52-8FC3246BDEC2}" srcOrd="1" destOrd="3" presId="urn:microsoft.com/office/officeart/2005/8/layout/hList7"/>
    <dgm:cxn modelId="{B5141875-76BB-4637-8117-B41926950E72}" type="presOf" srcId="{55AF5457-EF04-4AB8-970A-AE9E080D626F}" destId="{A69C16DA-C456-48F6-8492-D230731FEE86}" srcOrd="0" destOrd="0" presId="urn:microsoft.com/office/officeart/2005/8/layout/hList7"/>
    <dgm:cxn modelId="{CDDFAA4E-5E76-43D0-9AE6-D6B6C176BB95}" type="presParOf" srcId="{A69C16DA-C456-48F6-8492-D230731FEE86}" destId="{4BA3674E-2B17-41D9-A445-E8FAFC192C44}" srcOrd="0" destOrd="0" presId="urn:microsoft.com/office/officeart/2005/8/layout/hList7"/>
    <dgm:cxn modelId="{03A71850-CA20-4991-BE7D-CAC21FC34DB1}" type="presParOf" srcId="{A69C16DA-C456-48F6-8492-D230731FEE86}" destId="{ADFE8C39-BBCF-458B-87B7-F748106FB75C}" srcOrd="1" destOrd="0" presId="urn:microsoft.com/office/officeart/2005/8/layout/hList7"/>
    <dgm:cxn modelId="{FA6BC366-74CB-4416-A3A7-F886DB220892}" type="presParOf" srcId="{ADFE8C39-BBCF-458B-87B7-F748106FB75C}" destId="{709AC381-3F18-4F92-A8AE-F697AC207866}" srcOrd="0" destOrd="0" presId="urn:microsoft.com/office/officeart/2005/8/layout/hList7"/>
    <dgm:cxn modelId="{0A4038D1-D22F-48B1-A0B6-E12D7F2BA1D1}" type="presParOf" srcId="{709AC381-3F18-4F92-A8AE-F697AC207866}" destId="{26C44F8F-F234-4C5F-B8DD-9677DF2AF23F}" srcOrd="0" destOrd="0" presId="urn:microsoft.com/office/officeart/2005/8/layout/hList7"/>
    <dgm:cxn modelId="{0D764E21-ED76-44AD-9674-32BE045E2F4E}" type="presParOf" srcId="{709AC381-3F18-4F92-A8AE-F697AC207866}" destId="{4DC2279A-11BD-4DD0-BB52-8FC3246BDEC2}" srcOrd="1" destOrd="0" presId="urn:microsoft.com/office/officeart/2005/8/layout/hList7"/>
    <dgm:cxn modelId="{C0B4070E-A5A1-4E7B-BE7C-24646D442E58}" type="presParOf" srcId="{709AC381-3F18-4F92-A8AE-F697AC207866}" destId="{24FAF105-FE81-4944-8578-6686ABF1E754}" srcOrd="2" destOrd="0" presId="urn:microsoft.com/office/officeart/2005/8/layout/hList7"/>
    <dgm:cxn modelId="{38EADFCB-AEF6-4F48-9A3C-E54A4FF9F6D7}" type="presParOf" srcId="{709AC381-3F18-4F92-A8AE-F697AC207866}" destId="{6D113737-0426-45CB-9691-666C0683979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9A7B36-B8D4-46FA-AD7C-F903C5D26DB0}" type="doc">
      <dgm:prSet loTypeId="urn:microsoft.com/office/officeart/2005/8/layout/vList3" loCatId="list" qsTypeId="urn:microsoft.com/office/officeart/2005/8/quickstyle/simple2" qsCatId="simple" csTypeId="urn:microsoft.com/office/officeart/2005/8/colors/colorful4" csCatId="colorful" phldr="1"/>
      <dgm:spPr/>
      <dgm:t>
        <a:bodyPr/>
        <a:lstStyle/>
        <a:p>
          <a:endParaRPr lang="ru-RU"/>
        </a:p>
      </dgm:t>
    </dgm:pt>
    <dgm:pt modelId="{8758FFEE-E4D6-4A85-9F21-7CB2901C419A}">
      <dgm:prSet/>
      <dgm:spPr/>
      <dgm:t>
        <a:bodyPr/>
        <a:lstStyle/>
        <a:p>
          <a:pPr rtl="0"/>
          <a:r>
            <a:rPr lang="ru-RU" b="0" i="0" dirty="0" smtClean="0">
              <a:latin typeface="Times New Roman" pitchFamily="18" charset="0"/>
              <a:cs typeface="Times New Roman" pitchFamily="18" charset="0"/>
            </a:rPr>
            <a:t>Несмотря на ряд достоинств, всё же программно-целевой метод  имеет недостатки:</a:t>
          </a:r>
        </a:p>
        <a:p>
          <a:r>
            <a:rPr lang="ru-RU" b="0" i="0" dirty="0" smtClean="0">
              <a:latin typeface="Times New Roman" pitchFamily="18" charset="0"/>
              <a:cs typeface="Times New Roman" pitchFamily="18" charset="0"/>
            </a:rPr>
            <a:t>1. Методическая незавершенность.  К настоящему времени не создано  чётких, устоявшихся определений  по широкому кругу концептуальных  положений разработки и реализации комплексных программ, отсутствует единая точка зрения исследователей на основополагающие понятия программно-целевого планирования и управления, соотношение плана и целевой комплексной программы. В результате приходится адаптировать программные методы к уже существующим методам планирования и управления. Всё это существенно ограничивает рамки применения программно-целевого подхода, который наиболее эффективен для решения хорошо изученных проблем, т. к. для них сравнительно нетрудно провести исследование по схеме "цель - система мероприятий - система управления".</a:t>
          </a:r>
          <a:endParaRPr lang="ru-RU" dirty="0">
            <a:latin typeface="Times New Roman" pitchFamily="18" charset="0"/>
            <a:cs typeface="Times New Roman" pitchFamily="18" charset="0"/>
          </a:endParaRPr>
        </a:p>
      </dgm:t>
    </dgm:pt>
    <dgm:pt modelId="{B2756C44-F6B1-40A4-830F-EEE58B8FC86B}" type="parTrans" cxnId="{3934603C-CA7B-4B05-B0BA-975D7143E78A}">
      <dgm:prSet/>
      <dgm:spPr/>
      <dgm:t>
        <a:bodyPr/>
        <a:lstStyle/>
        <a:p>
          <a:endParaRPr lang="ru-RU"/>
        </a:p>
      </dgm:t>
    </dgm:pt>
    <dgm:pt modelId="{19A94A54-E927-4FF9-B3AE-871B949713B4}" type="sibTrans" cxnId="{3934603C-CA7B-4B05-B0BA-975D7143E78A}">
      <dgm:prSet/>
      <dgm:spPr/>
      <dgm:t>
        <a:bodyPr/>
        <a:lstStyle/>
        <a:p>
          <a:endParaRPr lang="ru-RU"/>
        </a:p>
      </dgm:t>
    </dgm:pt>
    <dgm:pt modelId="{88AFB1EF-533A-43A3-909F-025AC366D9EE}" type="pres">
      <dgm:prSet presAssocID="{A39A7B36-B8D4-46FA-AD7C-F903C5D26DB0}" presName="linearFlow" presStyleCnt="0">
        <dgm:presLayoutVars>
          <dgm:dir/>
          <dgm:resizeHandles val="exact"/>
        </dgm:presLayoutVars>
      </dgm:prSet>
      <dgm:spPr/>
      <dgm:t>
        <a:bodyPr/>
        <a:lstStyle/>
        <a:p>
          <a:endParaRPr lang="ru-RU"/>
        </a:p>
      </dgm:t>
    </dgm:pt>
    <dgm:pt modelId="{B9445953-FE4F-441A-8F64-570D2D0068FF}" type="pres">
      <dgm:prSet presAssocID="{8758FFEE-E4D6-4A85-9F21-7CB2901C419A}" presName="composite" presStyleCnt="0"/>
      <dgm:spPr/>
    </dgm:pt>
    <dgm:pt modelId="{1DB06D56-C5F1-4D7C-B171-4D37860AD189}" type="pres">
      <dgm:prSet presAssocID="{8758FFEE-E4D6-4A85-9F21-7CB2901C419A}" presName="imgShp" presStyleLbl="fgImgPlace1" presStyleIdx="0" presStyleCnt="1"/>
      <dgm:spPr>
        <a:blipFill rotWithShape="1">
          <a:blip xmlns:r="http://schemas.openxmlformats.org/officeDocument/2006/relationships" r:embed="rId1"/>
          <a:stretch>
            <a:fillRect/>
          </a:stretch>
        </a:blipFill>
      </dgm:spPr>
    </dgm:pt>
    <dgm:pt modelId="{A29C77DA-6483-4E6D-97DB-2B8346D3AED3}" type="pres">
      <dgm:prSet presAssocID="{8758FFEE-E4D6-4A85-9F21-7CB2901C419A}" presName="txShp" presStyleLbl="node1" presStyleIdx="0" presStyleCnt="1" custScaleX="128726" custScaleY="97871">
        <dgm:presLayoutVars>
          <dgm:bulletEnabled val="1"/>
        </dgm:presLayoutVars>
      </dgm:prSet>
      <dgm:spPr/>
      <dgm:t>
        <a:bodyPr/>
        <a:lstStyle/>
        <a:p>
          <a:endParaRPr lang="ru-RU"/>
        </a:p>
      </dgm:t>
    </dgm:pt>
  </dgm:ptLst>
  <dgm:cxnLst>
    <dgm:cxn modelId="{D0C71B94-9D0F-495F-BB12-34CEC73B849F}" type="presOf" srcId="{A39A7B36-B8D4-46FA-AD7C-F903C5D26DB0}" destId="{88AFB1EF-533A-43A3-909F-025AC366D9EE}" srcOrd="0" destOrd="0" presId="urn:microsoft.com/office/officeart/2005/8/layout/vList3"/>
    <dgm:cxn modelId="{3934603C-CA7B-4B05-B0BA-975D7143E78A}" srcId="{A39A7B36-B8D4-46FA-AD7C-F903C5D26DB0}" destId="{8758FFEE-E4D6-4A85-9F21-7CB2901C419A}" srcOrd="0" destOrd="0" parTransId="{B2756C44-F6B1-40A4-830F-EEE58B8FC86B}" sibTransId="{19A94A54-E927-4FF9-B3AE-871B949713B4}"/>
    <dgm:cxn modelId="{CC94F22B-8963-4C24-AF98-0B4D183F6898}" type="presOf" srcId="{8758FFEE-E4D6-4A85-9F21-7CB2901C419A}" destId="{A29C77DA-6483-4E6D-97DB-2B8346D3AED3}" srcOrd="0" destOrd="0" presId="urn:microsoft.com/office/officeart/2005/8/layout/vList3"/>
    <dgm:cxn modelId="{39648E60-EC8D-4BB6-8D7F-C16551BD5555}" type="presParOf" srcId="{88AFB1EF-533A-43A3-909F-025AC366D9EE}" destId="{B9445953-FE4F-441A-8F64-570D2D0068FF}" srcOrd="0" destOrd="0" presId="urn:microsoft.com/office/officeart/2005/8/layout/vList3"/>
    <dgm:cxn modelId="{276630B9-109F-4637-A96F-598247142A4E}" type="presParOf" srcId="{B9445953-FE4F-441A-8F64-570D2D0068FF}" destId="{1DB06D56-C5F1-4D7C-B171-4D37860AD189}" srcOrd="0" destOrd="0" presId="urn:microsoft.com/office/officeart/2005/8/layout/vList3"/>
    <dgm:cxn modelId="{638A2A1A-AB59-4A26-B29B-8CA18D9C38AD}" type="presParOf" srcId="{B9445953-FE4F-441A-8F64-570D2D0068FF}" destId="{A29C77DA-6483-4E6D-97DB-2B8346D3AED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AAAF38-BEAA-4BF4-81BF-53B258F5BAE6}"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ru-RU"/>
        </a:p>
      </dgm:t>
    </dgm:pt>
    <dgm:pt modelId="{F0168ED1-73D6-485F-9762-95083707CFF1}">
      <dgm:prSet/>
      <dgm:spPr/>
      <dgm:t>
        <a:bodyPr/>
        <a:lstStyle/>
        <a:p>
          <a:pPr rtl="0"/>
          <a:r>
            <a:rPr lang="ru-RU" b="0" i="0" dirty="0" smtClean="0">
              <a:latin typeface="Times New Roman" pitchFamily="18" charset="0"/>
              <a:cs typeface="Times New Roman" pitchFamily="18" charset="0"/>
            </a:rPr>
            <a:t>3. «Забывчивость» систем  управления. Имеется в виду ситуация, когда на каком-то этапе своего  развития системы управления  начинают утрачивать связь с  проблемами, для решения которых  создавались. Специалисты связывают  это с тем, что такая связь первоначально не была учтена в полной мере при создании системы, определении её границ, структуры, функций и т. д. Кроме того, часто наблюдается несоответствие затрачиваемых ресурсов социальной значимости проблемы, что не способствует ее успешному решению.</a:t>
          </a:r>
          <a:endParaRPr lang="ru-RU" dirty="0">
            <a:latin typeface="Times New Roman" pitchFamily="18" charset="0"/>
            <a:cs typeface="Times New Roman" pitchFamily="18" charset="0"/>
          </a:endParaRPr>
        </a:p>
      </dgm:t>
    </dgm:pt>
    <dgm:pt modelId="{1E2866DA-BABA-462E-8663-8540ED151D5C}" type="parTrans" cxnId="{D2869E33-6030-4E14-9E2C-67F873A922A0}">
      <dgm:prSet/>
      <dgm:spPr/>
      <dgm:t>
        <a:bodyPr/>
        <a:lstStyle/>
        <a:p>
          <a:endParaRPr lang="ru-RU"/>
        </a:p>
      </dgm:t>
    </dgm:pt>
    <dgm:pt modelId="{6E7227FB-1E08-4F4D-9B91-621818CB2126}" type="sibTrans" cxnId="{D2869E33-6030-4E14-9E2C-67F873A922A0}">
      <dgm:prSet/>
      <dgm:spPr/>
      <dgm:t>
        <a:bodyPr/>
        <a:lstStyle/>
        <a:p>
          <a:endParaRPr lang="ru-RU"/>
        </a:p>
      </dgm:t>
    </dgm:pt>
    <dgm:pt modelId="{4AC86151-9975-4CE3-A01C-50324994322C}" type="pres">
      <dgm:prSet presAssocID="{A3AAAF38-BEAA-4BF4-81BF-53B258F5BAE6}" presName="CompostProcess" presStyleCnt="0">
        <dgm:presLayoutVars>
          <dgm:dir/>
          <dgm:resizeHandles val="exact"/>
        </dgm:presLayoutVars>
      </dgm:prSet>
      <dgm:spPr/>
      <dgm:t>
        <a:bodyPr/>
        <a:lstStyle/>
        <a:p>
          <a:endParaRPr lang="ru-RU"/>
        </a:p>
      </dgm:t>
    </dgm:pt>
    <dgm:pt modelId="{9F52EC2A-7256-44AF-9D26-EB21117245BA}" type="pres">
      <dgm:prSet presAssocID="{A3AAAF38-BEAA-4BF4-81BF-53B258F5BAE6}" presName="arrow" presStyleLbl="bgShp" presStyleIdx="0" presStyleCnt="1"/>
      <dgm:spPr/>
    </dgm:pt>
    <dgm:pt modelId="{B4AE40AB-909D-4AA7-B99C-3AD7D0C48840}" type="pres">
      <dgm:prSet presAssocID="{A3AAAF38-BEAA-4BF4-81BF-53B258F5BAE6}" presName="linearProcess" presStyleCnt="0"/>
      <dgm:spPr/>
    </dgm:pt>
    <dgm:pt modelId="{401C5C3F-FFE3-4069-9528-BFA589D1D525}" type="pres">
      <dgm:prSet presAssocID="{F0168ED1-73D6-485F-9762-95083707CFF1}" presName="textNode" presStyleLbl="node1" presStyleIdx="0" presStyleCnt="1">
        <dgm:presLayoutVars>
          <dgm:bulletEnabled val="1"/>
        </dgm:presLayoutVars>
      </dgm:prSet>
      <dgm:spPr/>
      <dgm:t>
        <a:bodyPr/>
        <a:lstStyle/>
        <a:p>
          <a:endParaRPr lang="ru-RU"/>
        </a:p>
      </dgm:t>
    </dgm:pt>
  </dgm:ptLst>
  <dgm:cxnLst>
    <dgm:cxn modelId="{68EFF58E-26D3-4198-849C-9A083F55E520}" type="presOf" srcId="{A3AAAF38-BEAA-4BF4-81BF-53B258F5BAE6}" destId="{4AC86151-9975-4CE3-A01C-50324994322C}" srcOrd="0" destOrd="0" presId="urn:microsoft.com/office/officeart/2005/8/layout/hProcess9"/>
    <dgm:cxn modelId="{E0635A4C-99C9-4F69-AE79-192FCBA2FEBA}" type="presOf" srcId="{F0168ED1-73D6-485F-9762-95083707CFF1}" destId="{401C5C3F-FFE3-4069-9528-BFA589D1D525}" srcOrd="0" destOrd="0" presId="urn:microsoft.com/office/officeart/2005/8/layout/hProcess9"/>
    <dgm:cxn modelId="{D2869E33-6030-4E14-9E2C-67F873A922A0}" srcId="{A3AAAF38-BEAA-4BF4-81BF-53B258F5BAE6}" destId="{F0168ED1-73D6-485F-9762-95083707CFF1}" srcOrd="0" destOrd="0" parTransId="{1E2866DA-BABA-462E-8663-8540ED151D5C}" sibTransId="{6E7227FB-1E08-4F4D-9B91-621818CB2126}"/>
    <dgm:cxn modelId="{8199C626-C1DC-4970-960C-70D49ACAB449}" type="presParOf" srcId="{4AC86151-9975-4CE3-A01C-50324994322C}" destId="{9F52EC2A-7256-44AF-9D26-EB21117245BA}" srcOrd="0" destOrd="0" presId="urn:microsoft.com/office/officeart/2005/8/layout/hProcess9"/>
    <dgm:cxn modelId="{9A93F13E-D242-488D-B2C7-CCB719892DC7}" type="presParOf" srcId="{4AC86151-9975-4CE3-A01C-50324994322C}" destId="{B4AE40AB-909D-4AA7-B99C-3AD7D0C48840}" srcOrd="1" destOrd="0" presId="urn:microsoft.com/office/officeart/2005/8/layout/hProcess9"/>
    <dgm:cxn modelId="{8EE5FB7D-B902-4735-833C-4FEE8A5B39F2}" type="presParOf" srcId="{B4AE40AB-909D-4AA7-B99C-3AD7D0C48840}" destId="{401C5C3F-FFE3-4069-9528-BFA589D1D525}"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E4DCA9-65A1-42A2-9639-C51ACCEC1AE8}"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ru-RU"/>
        </a:p>
      </dgm:t>
    </dgm:pt>
    <dgm:pt modelId="{ACC67865-7AC9-4742-9DF5-CDFBBC00286D}">
      <dgm:prSet custT="1"/>
      <dgm:spPr/>
      <dgm:t>
        <a:bodyPr/>
        <a:lstStyle/>
        <a:p>
          <a:pPr rtl="0"/>
          <a:r>
            <a:rPr lang="ru-RU" sz="600" b="0" i="0" dirty="0" smtClean="0"/>
            <a:t>5. </a:t>
          </a:r>
          <a:r>
            <a:rPr lang="ru-RU" sz="1200" b="0" i="0" dirty="0" smtClean="0">
              <a:latin typeface="Times New Roman" pitchFamily="18" charset="0"/>
              <a:cs typeface="Times New Roman" pitchFamily="18" charset="0"/>
            </a:rPr>
            <a:t>Недостаточная оперативность.  Иногда с момента появления  проблемы до момента реализации  программы по ее решению проходят  многие годы, в течение которых  обществу наносится невосполнимый  ущерб от игнорирования проблемы. Например, десятилетиями замалчивалась проблема охраны окружающей среды, пока наконец не были созданы специальные программы. Рано или поздно проблемы всё равно "всплывают на поверхность", однако очевидно, что чем раньше та или иная проблема будет обнаружена и решена, тем больший ущерб удастся предотвратить. [3] Таким образом, программно-целевой метод имеет как преимущества при применении, так и недостатки. Все недостатки программно-целевого планирования связаны с недостаточностью научной базы по данному вопросу. Следовательно, для оптимизации процесса программно-целевого планирования необходимы дальнейшие и более глубокие научные разработки в этой области.</a:t>
          </a:r>
          <a:endParaRPr lang="ru-RU" sz="1200" dirty="0">
            <a:latin typeface="Times New Roman" pitchFamily="18" charset="0"/>
            <a:cs typeface="Times New Roman" pitchFamily="18" charset="0"/>
          </a:endParaRPr>
        </a:p>
      </dgm:t>
    </dgm:pt>
    <dgm:pt modelId="{1BC83588-C6B0-4152-B246-E05904FB8933}" type="parTrans" cxnId="{FECDED4F-F0F8-4F53-8F07-4D040C20F5CE}">
      <dgm:prSet/>
      <dgm:spPr/>
      <dgm:t>
        <a:bodyPr/>
        <a:lstStyle/>
        <a:p>
          <a:endParaRPr lang="ru-RU"/>
        </a:p>
      </dgm:t>
    </dgm:pt>
    <dgm:pt modelId="{AA545D8B-7CF6-47DC-BB9E-4C0F00077D5C}" type="sibTrans" cxnId="{FECDED4F-F0F8-4F53-8F07-4D040C20F5CE}">
      <dgm:prSet/>
      <dgm:spPr/>
      <dgm:t>
        <a:bodyPr/>
        <a:lstStyle/>
        <a:p>
          <a:endParaRPr lang="ru-RU"/>
        </a:p>
      </dgm:t>
    </dgm:pt>
    <dgm:pt modelId="{E2EA7905-E39E-41B4-B383-1E2DE67151EB}" type="pres">
      <dgm:prSet presAssocID="{92E4DCA9-65A1-42A2-9639-C51ACCEC1AE8}" presName="linearFlow" presStyleCnt="0">
        <dgm:presLayoutVars>
          <dgm:dir/>
          <dgm:resizeHandles val="exact"/>
        </dgm:presLayoutVars>
      </dgm:prSet>
      <dgm:spPr/>
      <dgm:t>
        <a:bodyPr/>
        <a:lstStyle/>
        <a:p>
          <a:endParaRPr lang="ru-RU"/>
        </a:p>
      </dgm:t>
    </dgm:pt>
    <dgm:pt modelId="{DA2ED862-AACC-431B-AA8D-E94D10A386D7}" type="pres">
      <dgm:prSet presAssocID="{ACC67865-7AC9-4742-9DF5-CDFBBC00286D}" presName="composite" presStyleCnt="0"/>
      <dgm:spPr/>
    </dgm:pt>
    <dgm:pt modelId="{CC597EE9-1860-4242-A481-448EF68B099F}" type="pres">
      <dgm:prSet presAssocID="{ACC67865-7AC9-4742-9DF5-CDFBBC00286D}" presName="imgShp" presStyleLbl="fgImgPlace1" presStyleIdx="0" presStyleCnt="1" custScaleX="67795" custScaleY="67297"/>
      <dgm:spPr>
        <a:blipFill rotWithShape="1">
          <a:blip xmlns:r="http://schemas.openxmlformats.org/officeDocument/2006/relationships" r:embed="rId1"/>
          <a:stretch>
            <a:fillRect/>
          </a:stretch>
        </a:blipFill>
      </dgm:spPr>
    </dgm:pt>
    <dgm:pt modelId="{9B78F5F4-12A5-4442-983A-FD7E935B135D}" type="pres">
      <dgm:prSet presAssocID="{ACC67865-7AC9-4742-9DF5-CDFBBC00286D}" presName="txShp" presStyleLbl="node1" presStyleIdx="0" presStyleCnt="1" custScaleX="150376" custScaleY="158666">
        <dgm:presLayoutVars>
          <dgm:bulletEnabled val="1"/>
        </dgm:presLayoutVars>
      </dgm:prSet>
      <dgm:spPr/>
      <dgm:t>
        <a:bodyPr/>
        <a:lstStyle/>
        <a:p>
          <a:endParaRPr lang="ru-RU"/>
        </a:p>
      </dgm:t>
    </dgm:pt>
  </dgm:ptLst>
  <dgm:cxnLst>
    <dgm:cxn modelId="{14555900-013A-4333-8783-FF08361521A9}" type="presOf" srcId="{92E4DCA9-65A1-42A2-9639-C51ACCEC1AE8}" destId="{E2EA7905-E39E-41B4-B383-1E2DE67151EB}" srcOrd="0" destOrd="0" presId="urn:microsoft.com/office/officeart/2005/8/layout/vList3"/>
    <dgm:cxn modelId="{9A0880DE-9555-44D7-8C6E-572F3496ED84}" type="presOf" srcId="{ACC67865-7AC9-4742-9DF5-CDFBBC00286D}" destId="{9B78F5F4-12A5-4442-983A-FD7E935B135D}" srcOrd="0" destOrd="0" presId="urn:microsoft.com/office/officeart/2005/8/layout/vList3"/>
    <dgm:cxn modelId="{FECDED4F-F0F8-4F53-8F07-4D040C20F5CE}" srcId="{92E4DCA9-65A1-42A2-9639-C51ACCEC1AE8}" destId="{ACC67865-7AC9-4742-9DF5-CDFBBC00286D}" srcOrd="0" destOrd="0" parTransId="{1BC83588-C6B0-4152-B246-E05904FB8933}" sibTransId="{AA545D8B-7CF6-47DC-BB9E-4C0F00077D5C}"/>
    <dgm:cxn modelId="{2FA267F0-F7B1-4BB3-A8B9-F8AC3B32692F}" type="presParOf" srcId="{E2EA7905-E39E-41B4-B383-1E2DE67151EB}" destId="{DA2ED862-AACC-431B-AA8D-E94D10A386D7}" srcOrd="0" destOrd="0" presId="urn:microsoft.com/office/officeart/2005/8/layout/vList3"/>
    <dgm:cxn modelId="{3B3AC37C-551B-45D1-AE29-A500F763D2F8}" type="presParOf" srcId="{DA2ED862-AACC-431B-AA8D-E94D10A386D7}" destId="{CC597EE9-1860-4242-A481-448EF68B099F}" srcOrd="0" destOrd="0" presId="urn:microsoft.com/office/officeart/2005/8/layout/vList3"/>
    <dgm:cxn modelId="{EDDE3710-3D29-4016-95E8-B6A999FB557B}" type="presParOf" srcId="{DA2ED862-AACC-431B-AA8D-E94D10A386D7}" destId="{9B78F5F4-12A5-4442-983A-FD7E935B135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174D7-1B16-4960-9388-E96B9C04A463}">
      <dsp:nvSpPr>
        <dsp:cNvPr id="0" name=""/>
        <dsp:cNvSpPr/>
      </dsp:nvSpPr>
      <dsp:spPr>
        <a:xfrm>
          <a:off x="0" y="0"/>
          <a:ext cx="8246740" cy="417646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ru-RU" sz="2000" b="0" i="0" kern="1200" dirty="0" smtClean="0">
              <a:latin typeface="Times New Roman" pitchFamily="18" charset="0"/>
              <a:cs typeface="Times New Roman" pitchFamily="18" charset="0"/>
            </a:rPr>
            <a:t>Применительно к планированию и прогнозированию методология - это наука о методах прогнозирования и планирования, общие научные основы этих методов. Существует множество различных методов планирования и прогнозирования. Рассмотрим те из них, которые применяются в процессе программно-целевого планирования</a:t>
          </a:r>
          <a:r>
            <a:rPr lang="ru-RU" sz="2000" kern="1200" dirty="0" smtClean="0">
              <a:latin typeface="Times New Roman" pitchFamily="18" charset="0"/>
              <a:cs typeface="Times New Roman" pitchFamily="18" charset="0"/>
            </a:rPr>
            <a:t>.</a:t>
          </a:r>
          <a:endParaRPr lang="ru-RU" sz="2000" kern="1200" dirty="0">
            <a:latin typeface="Times New Roman" pitchFamily="18" charset="0"/>
            <a:cs typeface="Times New Roman" pitchFamily="18" charset="0"/>
          </a:endParaRPr>
        </a:p>
      </dsp:txBody>
      <dsp:txXfrm>
        <a:off x="0" y="1670585"/>
        <a:ext cx="8246740" cy="1670585"/>
      </dsp:txXfrm>
    </dsp:sp>
    <dsp:sp modelId="{6A79A3C8-AA82-4D4C-96FD-1755C0B1530B}">
      <dsp:nvSpPr>
        <dsp:cNvPr id="0" name=""/>
        <dsp:cNvSpPr/>
      </dsp:nvSpPr>
      <dsp:spPr>
        <a:xfrm>
          <a:off x="3427988" y="250587"/>
          <a:ext cx="1390762" cy="1390762"/>
        </a:xfrm>
        <a:prstGeom prst="ellipse">
          <a:avLst/>
        </a:prstGeom>
        <a:blipFill rotWithShape="1">
          <a:blip xmlns:r="http://schemas.openxmlformats.org/officeDocument/2006/relationships" r:embed="rId1"/>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4930FE-DE6D-4B8F-A675-340A401C8477}">
      <dsp:nvSpPr>
        <dsp:cNvPr id="0" name=""/>
        <dsp:cNvSpPr/>
      </dsp:nvSpPr>
      <dsp:spPr>
        <a:xfrm>
          <a:off x="329869" y="3341171"/>
          <a:ext cx="7587000" cy="626469"/>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9CF91-2B5F-4AD2-85D2-28E13B5F0D80}">
      <dsp:nvSpPr>
        <dsp:cNvPr id="0" name=""/>
        <dsp:cNvSpPr/>
      </dsp:nvSpPr>
      <dsp:spPr>
        <a:xfrm>
          <a:off x="1401737" y="48"/>
          <a:ext cx="5083224" cy="2033289"/>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ru-RU" sz="1500" kern="1200" dirty="0" smtClean="0">
              <a:latin typeface="Times New Roman" pitchFamily="18" charset="0"/>
              <a:cs typeface="Times New Roman" pitchFamily="18" charset="0"/>
            </a:rPr>
            <a:t>Экономико-математические методы. При применении методов этой группы активно используются объективное наблюдение и измерение показателей. Затем с помощью расчетов и математического моделирования делается прогноз</a:t>
          </a:r>
          <a:endParaRPr lang="ru-RU" sz="1500" kern="1200" dirty="0">
            <a:latin typeface="Times New Roman" pitchFamily="18" charset="0"/>
            <a:cs typeface="Times New Roman" pitchFamily="18" charset="0"/>
          </a:endParaRPr>
        </a:p>
      </dsp:txBody>
      <dsp:txXfrm>
        <a:off x="2418382" y="48"/>
        <a:ext cx="3049935" cy="2033289"/>
      </dsp:txXfrm>
    </dsp:sp>
    <dsp:sp modelId="{133309CB-55B7-4C0A-B76E-7ED9F75BAC52}">
      <dsp:nvSpPr>
        <dsp:cNvPr id="0" name=""/>
        <dsp:cNvSpPr/>
      </dsp:nvSpPr>
      <dsp:spPr>
        <a:xfrm>
          <a:off x="1401737" y="2317999"/>
          <a:ext cx="5083224" cy="2033289"/>
        </a:xfrm>
        <a:prstGeom prst="chevron">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ru-RU" sz="1500" kern="1200" dirty="0" smtClean="0">
              <a:latin typeface="Times New Roman" pitchFamily="18" charset="0"/>
              <a:cs typeface="Times New Roman" pitchFamily="18" charset="0"/>
            </a:rPr>
            <a:t>Особое место в этой группе занимают статистические методы. Они используются во всех способах планирования и прогнозирования, в том числе и при программно-целевом планировании. Эти методы позволяют с высокой степенью достоверности определить различные состояния исследуемой системы в будущем</a:t>
          </a:r>
          <a:endParaRPr lang="ru-RU" sz="1500" kern="1200" dirty="0">
            <a:latin typeface="Times New Roman" pitchFamily="18" charset="0"/>
            <a:cs typeface="Times New Roman" pitchFamily="18" charset="0"/>
          </a:endParaRPr>
        </a:p>
      </dsp:txBody>
      <dsp:txXfrm>
        <a:off x="2418382" y="2317999"/>
        <a:ext cx="3049935" cy="2033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1B198-1639-4F02-85CF-4734D9033B66}">
      <dsp:nvSpPr>
        <dsp:cNvPr id="0" name=""/>
        <dsp:cNvSpPr/>
      </dsp:nvSpPr>
      <dsp:spPr>
        <a:xfrm>
          <a:off x="0" y="1339348"/>
          <a:ext cx="3153950" cy="3153950"/>
        </a:xfrm>
        <a:prstGeom prst="pie">
          <a:avLst>
            <a:gd name="adj1" fmla="val 5400000"/>
            <a:gd name="adj2" fmla="val 16200000"/>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42A8F5-DB3A-4522-9120-4E2573A73B28}">
      <dsp:nvSpPr>
        <dsp:cNvPr id="0" name=""/>
        <dsp:cNvSpPr/>
      </dsp:nvSpPr>
      <dsp:spPr>
        <a:xfrm>
          <a:off x="1576975" y="1339348"/>
          <a:ext cx="3679608" cy="3153950"/>
        </a:xfrm>
        <a:prstGeom prst="rect">
          <a:avLst/>
        </a:prstGeom>
        <a:solidFill>
          <a:schemeClr val="lt1">
            <a:alpha val="9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ru-RU" sz="2300" kern="1200" dirty="0" smtClean="0">
              <a:latin typeface="Times New Roman" pitchFamily="18" charset="0"/>
              <a:cs typeface="Times New Roman" pitchFamily="18" charset="0"/>
            </a:rPr>
            <a:t>Все методы прогнозирования обладают своими достоинствами и недостатками. Поэтому для достижения эффективного результата рекомендуется комбинировать их друг с другом.</a:t>
          </a:r>
          <a:endParaRPr lang="ru-RU" sz="2300" kern="1200" dirty="0">
            <a:latin typeface="Times New Roman" pitchFamily="18" charset="0"/>
            <a:cs typeface="Times New Roman" pitchFamily="18" charset="0"/>
          </a:endParaRPr>
        </a:p>
      </dsp:txBody>
      <dsp:txXfrm>
        <a:off x="1576975" y="1339348"/>
        <a:ext cx="3679608" cy="3153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A2B8F-4C2C-47D2-B88D-395AFF16823D}">
      <dsp:nvSpPr>
        <dsp:cNvPr id="0" name=""/>
        <dsp:cNvSpPr/>
      </dsp:nvSpPr>
      <dsp:spPr>
        <a:xfrm>
          <a:off x="0" y="45867"/>
          <a:ext cx="7886700" cy="15116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dirty="0" smtClean="0">
              <a:latin typeface="Times New Roman" pitchFamily="18" charset="0"/>
              <a:cs typeface="Times New Roman" pitchFamily="18" charset="0"/>
            </a:rPr>
            <a:t>Методы планирования</a:t>
          </a:r>
        </a:p>
        <a:p>
          <a:pPr lvl="0" algn="l" defTabSz="755650">
            <a:lnSpc>
              <a:spcPct val="90000"/>
            </a:lnSpc>
            <a:spcBef>
              <a:spcPct val="0"/>
            </a:spcBef>
            <a:spcAft>
              <a:spcPct val="35000"/>
            </a:spcAft>
          </a:pPr>
          <a:r>
            <a:rPr lang="ru-RU" sz="1700" kern="1200" dirty="0" smtClean="0">
              <a:latin typeface="Times New Roman" pitchFamily="18" charset="0"/>
              <a:cs typeface="Times New Roman" pitchFamily="18" charset="0"/>
            </a:rPr>
            <a:t>Методы планирования - более узкое понятие, чем методы прогнозирования. Это методы подготовки одного или нескольких вариантов плана для утверждения лицом или органом, принимающим решение. Также к ним можно отнести и методы реализации планов. Рассмотрим каждую из этих групп.</a:t>
          </a:r>
          <a:endParaRPr lang="ru-RU" sz="1700" kern="1200" dirty="0">
            <a:latin typeface="Times New Roman" pitchFamily="18" charset="0"/>
            <a:cs typeface="Times New Roman" pitchFamily="18" charset="0"/>
          </a:endParaRPr>
        </a:p>
      </dsp:txBody>
      <dsp:txXfrm>
        <a:off x="73792" y="119659"/>
        <a:ext cx="7739116" cy="13640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CD192-34C4-4E25-9135-A25E33F92EB1}">
      <dsp:nvSpPr>
        <dsp:cNvPr id="0" name=""/>
        <dsp:cNvSpPr/>
      </dsp:nvSpPr>
      <dsp:spPr>
        <a:xfrm>
          <a:off x="756083" y="0"/>
          <a:ext cx="8568952" cy="633670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F8A354-540B-4D54-AF9A-24621759DE5C}">
      <dsp:nvSpPr>
        <dsp:cNvPr id="0" name=""/>
        <dsp:cNvSpPr/>
      </dsp:nvSpPr>
      <dsp:spPr>
        <a:xfrm>
          <a:off x="4922" y="1901011"/>
          <a:ext cx="3248798" cy="25346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kern="1200" dirty="0" smtClean="0"/>
            <a:t>4.Упорядочивает  организацию деятельности главного распорядителя относительно формирования  и исполнения своих бюджетов  путем четкого расчленения ответственности между ответственными исполнителями в его системе по реализации каждой бюджетной программы, а также повышает ответственность главного распорядителя в целом за соблюдением ответственности всех своих бюджетных программ установленной цели его деятельности, их финансовое обеспечение и улучшает управление бюджетными программами;</a:t>
          </a:r>
          <a:endParaRPr lang="ru-RU" sz="1200" kern="1200" dirty="0"/>
        </a:p>
      </dsp:txBody>
      <dsp:txXfrm>
        <a:off x="128655" y="2024744"/>
        <a:ext cx="3001332" cy="2287215"/>
      </dsp:txXfrm>
    </dsp:sp>
    <dsp:sp modelId="{9ADC4885-B548-45AC-90BE-0AF639EB4E44}">
      <dsp:nvSpPr>
        <dsp:cNvPr id="0" name=""/>
        <dsp:cNvSpPr/>
      </dsp:nvSpPr>
      <dsp:spPr>
        <a:xfrm>
          <a:off x="3416160" y="1901011"/>
          <a:ext cx="3248798" cy="25346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t>5.Дает возможность  повысить эффективность распределения  и использования бюджетных средств,  обеспечению приоритетных направлений  и целесообразности отдельных расходов бюджета исходя из большей информированности относительно конкретной бюджетной программы;</a:t>
          </a:r>
          <a:endParaRPr lang="ru-RU" sz="1400" kern="1200" dirty="0"/>
        </a:p>
      </dsp:txBody>
      <dsp:txXfrm>
        <a:off x="3539893" y="2024744"/>
        <a:ext cx="3001332" cy="2287215"/>
      </dsp:txXfrm>
    </dsp:sp>
    <dsp:sp modelId="{CDE13BBC-95B8-46DF-AB10-E4010863C04A}">
      <dsp:nvSpPr>
        <dsp:cNvPr id="0" name=""/>
        <dsp:cNvSpPr/>
      </dsp:nvSpPr>
      <dsp:spPr>
        <a:xfrm>
          <a:off x="6827399" y="1901011"/>
          <a:ext cx="3248798" cy="25346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smtClean="0"/>
            <a:t>6.Дает возможность  пересмотреть функциональную классификацию  расходов бюджета для приведения  ее к международным стандартам  и применение исключительно с целью составления сводных бюджетов;</a:t>
          </a:r>
          <a:endParaRPr lang="ru-RU" sz="1800" kern="1200" dirty="0"/>
        </a:p>
      </dsp:txBody>
      <dsp:txXfrm>
        <a:off x="6951132" y="2024744"/>
        <a:ext cx="3001332" cy="22872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44F8F-F234-4C5F-B8DD-9677DF2AF23F}">
      <dsp:nvSpPr>
        <dsp:cNvPr id="0" name=""/>
        <dsp:cNvSpPr/>
      </dsp:nvSpPr>
      <dsp:spPr>
        <a:xfrm>
          <a:off x="0" y="0"/>
          <a:ext cx="8784976" cy="46085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lvl="0" algn="ctr" defTabSz="800100" rtl="0">
            <a:lnSpc>
              <a:spcPct val="90000"/>
            </a:lnSpc>
            <a:spcBef>
              <a:spcPct val="0"/>
            </a:spcBef>
            <a:spcAft>
              <a:spcPct val="35000"/>
            </a:spcAft>
          </a:pPr>
          <a:r>
            <a:rPr lang="ru-RU" sz="1800" kern="1200" dirty="0" smtClean="0">
              <a:latin typeface="Times New Roman" pitchFamily="18" charset="0"/>
              <a:cs typeface="Times New Roman" pitchFamily="18" charset="0"/>
            </a:rPr>
            <a:t>Целевая программа  обеспечивает одновременное решение  нескольких задач:</a:t>
          </a:r>
          <a:endParaRPr lang="ru-RU" sz="1800" kern="1200" dirty="0">
            <a:latin typeface="Times New Roman" pitchFamily="18" charset="0"/>
            <a:cs typeface="Times New Roman" pitchFamily="18" charset="0"/>
          </a:endParaRPr>
        </a:p>
        <a:p>
          <a:pPr marL="114300" lvl="1" indent="-114300" algn="ctr" defTabSz="622300" rtl="0">
            <a:lnSpc>
              <a:spcPct val="90000"/>
            </a:lnSpc>
            <a:spcBef>
              <a:spcPct val="0"/>
            </a:spcBef>
            <a:spcAft>
              <a:spcPct val="15000"/>
            </a:spcAft>
            <a:buChar char="••"/>
          </a:pPr>
          <a:r>
            <a:rPr lang="ru-RU" sz="1400" kern="1200" dirty="0" smtClean="0">
              <a:latin typeface="Times New Roman" pitchFamily="18" charset="0"/>
              <a:cs typeface="Times New Roman" pitchFamily="18" charset="0"/>
            </a:rPr>
            <a:t>планирование  целей и желаемых результатов;</a:t>
          </a:r>
          <a:endParaRPr lang="ru-RU" sz="1400" kern="1200" dirty="0">
            <a:latin typeface="Times New Roman" pitchFamily="18" charset="0"/>
            <a:cs typeface="Times New Roman" pitchFamily="18" charset="0"/>
          </a:endParaRPr>
        </a:p>
        <a:p>
          <a:pPr marL="114300" lvl="1" indent="-114300" algn="ctr" defTabSz="622300" rtl="0">
            <a:lnSpc>
              <a:spcPct val="90000"/>
            </a:lnSpc>
            <a:spcBef>
              <a:spcPct val="0"/>
            </a:spcBef>
            <a:spcAft>
              <a:spcPct val="15000"/>
            </a:spcAft>
            <a:buChar char="••"/>
          </a:pPr>
          <a:r>
            <a:rPr lang="ru-RU" sz="1400" kern="1200" dirty="0" smtClean="0">
              <a:latin typeface="Times New Roman" pitchFamily="18" charset="0"/>
              <a:cs typeface="Times New Roman" pitchFamily="18" charset="0"/>
            </a:rPr>
            <a:t>- расчет потребности ресурсов  для каждого мероприятия в  отдельности, для комплекса мероприятий  по этапам реализации и в целом по программе на весь срок ее реализации;</a:t>
          </a:r>
          <a:endParaRPr lang="ru-RU" sz="1400" kern="1200" dirty="0">
            <a:latin typeface="Times New Roman" pitchFamily="18" charset="0"/>
            <a:cs typeface="Times New Roman" pitchFamily="18" charset="0"/>
          </a:endParaRPr>
        </a:p>
        <a:p>
          <a:pPr marL="114300" lvl="1" indent="-114300" algn="ctr" defTabSz="622300" rtl="0">
            <a:lnSpc>
              <a:spcPct val="90000"/>
            </a:lnSpc>
            <a:spcBef>
              <a:spcPct val="0"/>
            </a:spcBef>
            <a:spcAft>
              <a:spcPct val="15000"/>
            </a:spcAft>
            <a:buChar char="••"/>
          </a:pPr>
          <a:r>
            <a:rPr lang="ru-RU" sz="1400" kern="1200" dirty="0" smtClean="0">
              <a:latin typeface="Times New Roman" pitchFamily="18" charset="0"/>
              <a:cs typeface="Times New Roman" pitchFamily="18" charset="0"/>
            </a:rPr>
            <a:t>- планирование деятельности  исполнителей мероприятий в ключе  программных задач и составление  баланса ресурсов в системе  стратегических целей;</a:t>
          </a:r>
          <a:endParaRPr lang="ru-RU" sz="1400" kern="1200" dirty="0">
            <a:latin typeface="Times New Roman" pitchFamily="18" charset="0"/>
            <a:cs typeface="Times New Roman" pitchFamily="18" charset="0"/>
          </a:endParaRPr>
        </a:p>
        <a:p>
          <a:pPr marL="114300" lvl="1" indent="-114300" algn="ctr" defTabSz="622300" rtl="0">
            <a:lnSpc>
              <a:spcPct val="90000"/>
            </a:lnSpc>
            <a:spcBef>
              <a:spcPct val="0"/>
            </a:spcBef>
            <a:spcAft>
              <a:spcPct val="15000"/>
            </a:spcAft>
            <a:buChar char="••"/>
          </a:pPr>
          <a:r>
            <a:rPr lang="ru-RU" sz="1400" kern="1200" dirty="0" smtClean="0">
              <a:latin typeface="Times New Roman" pitchFamily="18" charset="0"/>
              <a:cs typeface="Times New Roman" pitchFamily="18" charset="0"/>
            </a:rPr>
            <a:t>- планирование ресурсов  из различных источников в формате аналогичных программных целей.</a:t>
          </a:r>
          <a:endParaRPr lang="ru-RU" sz="1400" kern="1200" dirty="0">
            <a:latin typeface="Times New Roman" pitchFamily="18" charset="0"/>
            <a:cs typeface="Times New Roman" pitchFamily="18" charset="0"/>
          </a:endParaRPr>
        </a:p>
      </dsp:txBody>
      <dsp:txXfrm>
        <a:off x="0" y="1843404"/>
        <a:ext cx="8784976" cy="1843404"/>
      </dsp:txXfrm>
    </dsp:sp>
    <dsp:sp modelId="{6D113737-0426-45CB-9691-666C06839790}">
      <dsp:nvSpPr>
        <dsp:cNvPr id="0" name=""/>
        <dsp:cNvSpPr/>
      </dsp:nvSpPr>
      <dsp:spPr>
        <a:xfrm>
          <a:off x="3625170" y="276510"/>
          <a:ext cx="1534634" cy="153463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A3674E-2B17-41D9-A445-E8FAFC192C44}">
      <dsp:nvSpPr>
        <dsp:cNvPr id="0" name=""/>
        <dsp:cNvSpPr/>
      </dsp:nvSpPr>
      <dsp:spPr>
        <a:xfrm>
          <a:off x="351399" y="3686809"/>
          <a:ext cx="8082177" cy="691276"/>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C77DA-6483-4E6D-97DB-2B8346D3AED3}">
      <dsp:nvSpPr>
        <dsp:cNvPr id="0" name=""/>
        <dsp:cNvSpPr/>
      </dsp:nvSpPr>
      <dsp:spPr>
        <a:xfrm rot="10800000">
          <a:off x="948593" y="864100"/>
          <a:ext cx="7520184" cy="2880311"/>
        </a:xfrm>
        <a:prstGeom prst="homePlat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7767" tIns="49530" rIns="92456" bIns="49530" numCol="1" spcCol="1270" anchor="ctr" anchorCtr="0">
          <a:noAutofit/>
        </a:bodyPr>
        <a:lstStyle/>
        <a:p>
          <a:pPr lvl="0" algn="ctr" defTabSz="577850" rtl="0">
            <a:lnSpc>
              <a:spcPct val="90000"/>
            </a:lnSpc>
            <a:spcBef>
              <a:spcPct val="0"/>
            </a:spcBef>
            <a:spcAft>
              <a:spcPct val="35000"/>
            </a:spcAft>
          </a:pPr>
          <a:r>
            <a:rPr lang="ru-RU" sz="1300" b="0" i="0" kern="1200" dirty="0" smtClean="0">
              <a:latin typeface="Times New Roman" pitchFamily="18" charset="0"/>
              <a:cs typeface="Times New Roman" pitchFamily="18" charset="0"/>
            </a:rPr>
            <a:t>Несмотря на ряд достоинств, всё же программно-целевой метод  имеет недостатки:</a:t>
          </a:r>
        </a:p>
        <a:p>
          <a:pPr lvl="0" algn="ctr" defTabSz="577850">
            <a:lnSpc>
              <a:spcPct val="90000"/>
            </a:lnSpc>
            <a:spcBef>
              <a:spcPct val="0"/>
            </a:spcBef>
            <a:spcAft>
              <a:spcPct val="35000"/>
            </a:spcAft>
          </a:pPr>
          <a:r>
            <a:rPr lang="ru-RU" sz="1300" b="0" i="0" kern="1200" dirty="0" smtClean="0">
              <a:latin typeface="Times New Roman" pitchFamily="18" charset="0"/>
              <a:cs typeface="Times New Roman" pitchFamily="18" charset="0"/>
            </a:rPr>
            <a:t>1. Методическая незавершенность.  К настоящему времени не создано  чётких, устоявшихся определений  по широкому кругу концептуальных  положений разработки и реализации комплексных программ, отсутствует единая точка зрения исследователей на основополагающие понятия программно-целевого планирования и управления, соотношение плана и целевой комплексной программы. В результате приходится адаптировать программные методы к уже существующим методам планирования и управления. Всё это существенно ограничивает рамки применения программно-целевого подхода, который наиболее эффективен для решения хорошо изученных проблем, т. к. для них сравнительно нетрудно провести исследование по схеме "цель - система мероприятий - система управления".</a:t>
          </a:r>
          <a:endParaRPr lang="ru-RU" sz="1300" kern="1200" dirty="0">
            <a:latin typeface="Times New Roman" pitchFamily="18" charset="0"/>
            <a:cs typeface="Times New Roman" pitchFamily="18" charset="0"/>
          </a:endParaRPr>
        </a:p>
      </dsp:txBody>
      <dsp:txXfrm rot="10800000">
        <a:off x="1668671" y="864100"/>
        <a:ext cx="6800106" cy="2880311"/>
      </dsp:txXfrm>
    </dsp:sp>
    <dsp:sp modelId="{1DB06D56-C5F1-4D7C-B171-4D37860AD189}">
      <dsp:nvSpPr>
        <dsp:cNvPr id="0" name=""/>
        <dsp:cNvSpPr/>
      </dsp:nvSpPr>
      <dsp:spPr>
        <a:xfrm>
          <a:off x="316197" y="832772"/>
          <a:ext cx="2942966" cy="2942966"/>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2EC2A-7256-44AF-9D26-EB21117245BA}">
      <dsp:nvSpPr>
        <dsp:cNvPr id="0" name=""/>
        <dsp:cNvSpPr/>
      </dsp:nvSpPr>
      <dsp:spPr>
        <a:xfrm>
          <a:off x="591502" y="0"/>
          <a:ext cx="6703695" cy="424847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1C5C3F-FFE3-4069-9528-BFA589D1D525}">
      <dsp:nvSpPr>
        <dsp:cNvPr id="0" name=""/>
        <dsp:cNvSpPr/>
      </dsp:nvSpPr>
      <dsp:spPr>
        <a:xfrm>
          <a:off x="86260" y="1274541"/>
          <a:ext cx="7714178" cy="169938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ru-RU" sz="1500" b="0" i="0" kern="1200" dirty="0" smtClean="0">
              <a:latin typeface="Times New Roman" pitchFamily="18" charset="0"/>
              <a:cs typeface="Times New Roman" pitchFamily="18" charset="0"/>
            </a:rPr>
            <a:t>3. «Забывчивость» систем  управления. Имеется в виду ситуация, когда на каком-то этапе своего  развития системы управления  начинают утрачивать связь с  проблемами, для решения которых  создавались. Специалисты связывают  это с тем, что такая связь первоначально не была учтена в полной мере при создании системы, определении её границ, структуры, функций и т. д. Кроме того, часто наблюдается несоответствие затрачиваемых ресурсов социальной значимости проблемы, что не способствует ее успешному решению.</a:t>
          </a:r>
          <a:endParaRPr lang="ru-RU" sz="1500" kern="1200" dirty="0">
            <a:latin typeface="Times New Roman" pitchFamily="18" charset="0"/>
            <a:cs typeface="Times New Roman" pitchFamily="18" charset="0"/>
          </a:endParaRPr>
        </a:p>
      </dsp:txBody>
      <dsp:txXfrm>
        <a:off x="169217" y="1357498"/>
        <a:ext cx="7548264" cy="15334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8F5F4-12A5-4442-983A-FD7E935B135D}">
      <dsp:nvSpPr>
        <dsp:cNvPr id="0" name=""/>
        <dsp:cNvSpPr/>
      </dsp:nvSpPr>
      <dsp:spPr>
        <a:xfrm rot="10800000">
          <a:off x="-1" y="2076"/>
          <a:ext cx="7992891" cy="4244319"/>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9602" tIns="22860" rIns="42672" bIns="22860" numCol="1" spcCol="1270" anchor="ctr" anchorCtr="0">
          <a:noAutofit/>
        </a:bodyPr>
        <a:lstStyle/>
        <a:p>
          <a:pPr lvl="0" algn="ctr" defTabSz="266700" rtl="0">
            <a:lnSpc>
              <a:spcPct val="90000"/>
            </a:lnSpc>
            <a:spcBef>
              <a:spcPct val="0"/>
            </a:spcBef>
            <a:spcAft>
              <a:spcPct val="35000"/>
            </a:spcAft>
          </a:pPr>
          <a:r>
            <a:rPr lang="ru-RU" sz="600" b="0" i="0" kern="1200" dirty="0" smtClean="0"/>
            <a:t>5. </a:t>
          </a:r>
          <a:r>
            <a:rPr lang="ru-RU" sz="1200" b="0" i="0" kern="1200" dirty="0" smtClean="0">
              <a:latin typeface="Times New Roman" pitchFamily="18" charset="0"/>
              <a:cs typeface="Times New Roman" pitchFamily="18" charset="0"/>
            </a:rPr>
            <a:t>Недостаточная оперативность.  Иногда с момента появления  проблемы до момента реализации  программы по ее решению проходят  многие годы, в течение которых  обществу наносится невосполнимый  ущерб от игнорирования проблемы. Например, десятилетиями замалчивалась проблема охраны окружающей среды, пока наконец не были созданы специальные программы. Рано или поздно проблемы всё равно "всплывают на поверхность", однако очевидно, что чем раньше та или иная проблема будет обнаружена и решена, тем больший ущерб удастся предотвратить. [3] Таким образом, программно-целевой метод имеет как преимущества при применении, так и недостатки. Все недостатки программно-целевого планирования связаны с недостаточностью научной базы по данному вопросу. Следовательно, для оптимизации процесса программно-целевого планирования необходимы дальнейшие и более глубокие научные разработки в этой области.</a:t>
          </a:r>
          <a:endParaRPr lang="ru-RU" sz="1200" kern="1200" dirty="0">
            <a:latin typeface="Times New Roman" pitchFamily="18" charset="0"/>
            <a:cs typeface="Times New Roman" pitchFamily="18" charset="0"/>
          </a:endParaRPr>
        </a:p>
      </dsp:txBody>
      <dsp:txXfrm rot="10800000">
        <a:off x="1061079" y="2076"/>
        <a:ext cx="6931811" cy="4244319"/>
      </dsp:txXfrm>
    </dsp:sp>
    <dsp:sp modelId="{CC597EE9-1860-4242-A481-448EF68B099F}">
      <dsp:nvSpPr>
        <dsp:cNvPr id="0" name=""/>
        <dsp:cNvSpPr/>
      </dsp:nvSpPr>
      <dsp:spPr>
        <a:xfrm>
          <a:off x="432049" y="1224137"/>
          <a:ext cx="1813518" cy="1800196"/>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66BFBD7D-E33E-4C3B-9CF9-92CBD1448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CAB6066-3270-4838-ABF5-96BCCAEF9AB7}" type="datetimeFigureOut">
              <a:rPr lang="ru-RU" smtClean="0"/>
              <a:t>30.10.2024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59A6DA-7ABB-40A3-8031-99904C484812}" type="slidenum">
              <a:rPr lang="ru-RU" smtClean="0"/>
              <a:t>‹#›</a:t>
            </a:fld>
            <a:endParaRPr lang="ru-RU"/>
          </a:p>
        </p:txBody>
      </p:sp>
    </p:spTree>
    <p:extLst>
      <p:ext uri="{BB962C8B-B14F-4D97-AF65-F5344CB8AC3E}">
        <p14:creationId xmlns:p14="http://schemas.microsoft.com/office/powerpoint/2010/main" val="3325747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CAB6066-3270-4838-ABF5-96BCCAEF9AB7}" type="datetimeFigureOut">
              <a:rPr lang="ru-RU" smtClean="0"/>
              <a:t>30.10.2024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59A6DA-7ABB-40A3-8031-99904C484812}" type="slidenum">
              <a:rPr lang="ru-RU" smtClean="0"/>
              <a:t>‹#›</a:t>
            </a:fld>
            <a:endParaRPr lang="ru-RU"/>
          </a:p>
        </p:txBody>
      </p:sp>
    </p:spTree>
    <p:extLst>
      <p:ext uri="{BB962C8B-B14F-4D97-AF65-F5344CB8AC3E}">
        <p14:creationId xmlns:p14="http://schemas.microsoft.com/office/powerpoint/2010/main" val="2744251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CAB6066-3270-4838-ABF5-96BCCAEF9AB7}" type="datetimeFigureOut">
              <a:rPr lang="ru-RU" smtClean="0"/>
              <a:t>30.10.2024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59A6DA-7ABB-40A3-8031-99904C484812}" type="slidenum">
              <a:rPr lang="ru-RU" smtClean="0"/>
              <a:t>‹#›</a:t>
            </a:fld>
            <a:endParaRPr lang="ru-RU"/>
          </a:p>
        </p:txBody>
      </p:sp>
    </p:spTree>
    <p:extLst>
      <p:ext uri="{BB962C8B-B14F-4D97-AF65-F5344CB8AC3E}">
        <p14:creationId xmlns:p14="http://schemas.microsoft.com/office/powerpoint/2010/main" val="149631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CAB6066-3270-4838-ABF5-96BCCAEF9AB7}" type="datetimeFigureOut">
              <a:rPr lang="ru-RU" smtClean="0"/>
              <a:t>30.10.2024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59A6DA-7ABB-40A3-8031-99904C484812}" type="slidenum">
              <a:rPr lang="ru-RU" smtClean="0"/>
              <a:t>‹#›</a:t>
            </a:fld>
            <a:endParaRPr lang="ru-RU"/>
          </a:p>
        </p:txBody>
      </p:sp>
    </p:spTree>
    <p:extLst>
      <p:ext uri="{BB962C8B-B14F-4D97-AF65-F5344CB8AC3E}">
        <p14:creationId xmlns:p14="http://schemas.microsoft.com/office/powerpoint/2010/main" val="976657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CAB6066-3270-4838-ABF5-96BCCAEF9AB7}" type="datetimeFigureOut">
              <a:rPr lang="ru-RU" smtClean="0"/>
              <a:t>30.10.2024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59A6DA-7ABB-40A3-8031-99904C484812}" type="slidenum">
              <a:rPr lang="ru-RU" smtClean="0"/>
              <a:t>‹#›</a:t>
            </a:fld>
            <a:endParaRPr lang="ru-RU"/>
          </a:p>
        </p:txBody>
      </p:sp>
    </p:spTree>
    <p:extLst>
      <p:ext uri="{BB962C8B-B14F-4D97-AF65-F5344CB8AC3E}">
        <p14:creationId xmlns:p14="http://schemas.microsoft.com/office/powerpoint/2010/main" val="2756110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CAB6066-3270-4838-ABF5-96BCCAEF9AB7}" type="datetimeFigureOut">
              <a:rPr lang="ru-RU" smtClean="0"/>
              <a:t>30.10.2024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59A6DA-7ABB-40A3-8031-99904C484812}" type="slidenum">
              <a:rPr lang="ru-RU" smtClean="0"/>
              <a:t>‹#›</a:t>
            </a:fld>
            <a:endParaRPr lang="ru-RU"/>
          </a:p>
        </p:txBody>
      </p:sp>
    </p:spTree>
    <p:extLst>
      <p:ext uri="{BB962C8B-B14F-4D97-AF65-F5344CB8AC3E}">
        <p14:creationId xmlns:p14="http://schemas.microsoft.com/office/powerpoint/2010/main" val="114404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CAB6066-3270-4838-ABF5-96BCCAEF9AB7}" type="datetimeFigureOut">
              <a:rPr lang="ru-RU" smtClean="0"/>
              <a:t>30.10.2024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159A6DA-7ABB-40A3-8031-99904C484812}" type="slidenum">
              <a:rPr lang="ru-RU" smtClean="0"/>
              <a:t>‹#›</a:t>
            </a:fld>
            <a:endParaRPr lang="ru-RU"/>
          </a:p>
        </p:txBody>
      </p:sp>
    </p:spTree>
    <p:extLst>
      <p:ext uri="{BB962C8B-B14F-4D97-AF65-F5344CB8AC3E}">
        <p14:creationId xmlns:p14="http://schemas.microsoft.com/office/powerpoint/2010/main" val="1623734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CAB6066-3270-4838-ABF5-96BCCAEF9AB7}" type="datetimeFigureOut">
              <a:rPr lang="ru-RU" smtClean="0"/>
              <a:t>30.10.2024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159A6DA-7ABB-40A3-8031-99904C484812}" type="slidenum">
              <a:rPr lang="ru-RU" smtClean="0"/>
              <a:t>‹#›</a:t>
            </a:fld>
            <a:endParaRPr lang="ru-RU"/>
          </a:p>
        </p:txBody>
      </p:sp>
    </p:spTree>
    <p:extLst>
      <p:ext uri="{BB962C8B-B14F-4D97-AF65-F5344CB8AC3E}">
        <p14:creationId xmlns:p14="http://schemas.microsoft.com/office/powerpoint/2010/main" val="108183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B6066-3270-4838-ABF5-96BCCAEF9AB7}" type="datetimeFigureOut">
              <a:rPr lang="ru-RU" smtClean="0"/>
              <a:t>30.10.2024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159A6DA-7ABB-40A3-8031-99904C484812}" type="slidenum">
              <a:rPr lang="ru-RU" smtClean="0"/>
              <a:t>‹#›</a:t>
            </a:fld>
            <a:endParaRPr lang="ru-RU"/>
          </a:p>
        </p:txBody>
      </p:sp>
    </p:spTree>
    <p:extLst>
      <p:ext uri="{BB962C8B-B14F-4D97-AF65-F5344CB8AC3E}">
        <p14:creationId xmlns:p14="http://schemas.microsoft.com/office/powerpoint/2010/main" val="155384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CAB6066-3270-4838-ABF5-96BCCAEF9AB7}" type="datetimeFigureOut">
              <a:rPr lang="ru-RU" smtClean="0"/>
              <a:t>30.10.2024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59A6DA-7ABB-40A3-8031-99904C484812}" type="slidenum">
              <a:rPr lang="ru-RU" smtClean="0"/>
              <a:t>‹#›</a:t>
            </a:fld>
            <a:endParaRPr lang="ru-RU"/>
          </a:p>
        </p:txBody>
      </p:sp>
    </p:spTree>
    <p:extLst>
      <p:ext uri="{BB962C8B-B14F-4D97-AF65-F5344CB8AC3E}">
        <p14:creationId xmlns:p14="http://schemas.microsoft.com/office/powerpoint/2010/main" val="1947996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CAB6066-3270-4838-ABF5-96BCCAEF9AB7}" type="datetimeFigureOut">
              <a:rPr lang="ru-RU" smtClean="0"/>
              <a:t>30.10.2024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59A6DA-7ABB-40A3-8031-99904C484812}" type="slidenum">
              <a:rPr lang="ru-RU" smtClean="0"/>
              <a:t>‹#›</a:t>
            </a:fld>
            <a:endParaRPr lang="ru-RU"/>
          </a:p>
        </p:txBody>
      </p:sp>
    </p:spTree>
    <p:extLst>
      <p:ext uri="{BB962C8B-B14F-4D97-AF65-F5344CB8AC3E}">
        <p14:creationId xmlns:p14="http://schemas.microsoft.com/office/powerpoint/2010/main" val="104935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275E9287-DE1D-4CAE-8BFB-2F33F21EE20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B6066-3270-4838-ABF5-96BCCAEF9AB7}" type="datetimeFigureOut">
              <a:rPr lang="ru-RU" smtClean="0"/>
              <a:t>30.10.2024</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9A6DA-7ABB-40A3-8031-99904C484812}" type="slidenum">
              <a:rPr lang="ru-RU" smtClean="0"/>
              <a:t>‹#›</a:t>
            </a:fld>
            <a:endParaRPr lang="ru-RU"/>
          </a:p>
        </p:txBody>
      </p:sp>
    </p:spTree>
    <p:extLst>
      <p:ext uri="{BB962C8B-B14F-4D97-AF65-F5344CB8AC3E}">
        <p14:creationId xmlns:p14="http://schemas.microsoft.com/office/powerpoint/2010/main" val="15402635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4.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Рисунок 4">
            <a:extLst>
              <a:ext uri="{FF2B5EF4-FFF2-40B4-BE49-F238E27FC236}">
                <a16:creationId xmlns="" xmlns:a16="http://schemas.microsoft.com/office/drawing/2014/main" id="{460D84FC-884B-46AE-8D34-B5070AAC5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2719" y="13432"/>
            <a:ext cx="4011215" cy="6829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7C073270-D796-4557-9A88-0ED6563A9BCE}"/>
              </a:ext>
            </a:extLst>
          </p:cNvPr>
          <p:cNvSpPr txBox="1"/>
          <p:nvPr/>
        </p:nvSpPr>
        <p:spPr>
          <a:xfrm>
            <a:off x="1361733" y="424320"/>
            <a:ext cx="5821915" cy="338554"/>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ctr">
              <a:defRPr/>
            </a:pPr>
            <a:r>
              <a:rPr lang="ru-RU" sz="1600" i="1" dirty="0">
                <a:latin typeface="Times New Roman" pitchFamily="18" charset="0"/>
                <a:cs typeface="Times New Roman" pitchFamily="18" charset="0"/>
              </a:rPr>
              <a:t>АО «АЛМАТИНСКИЙ ТЕХНОЛОГИЧЕСКИЙ УНИВЕРСИТЕТ»</a:t>
            </a:r>
          </a:p>
        </p:txBody>
      </p:sp>
      <p:sp>
        <p:nvSpPr>
          <p:cNvPr id="7" name="TextBox 6">
            <a:extLst>
              <a:ext uri="{FF2B5EF4-FFF2-40B4-BE49-F238E27FC236}">
                <a16:creationId xmlns="" xmlns:a16="http://schemas.microsoft.com/office/drawing/2014/main" id="{12C7B259-F47A-475A-BCA2-0EC5F1B97819}"/>
              </a:ext>
            </a:extLst>
          </p:cNvPr>
          <p:cNvSpPr txBox="1"/>
          <p:nvPr/>
        </p:nvSpPr>
        <p:spPr>
          <a:xfrm>
            <a:off x="1714501" y="1142985"/>
            <a:ext cx="5698190" cy="1538883"/>
          </a:xfrm>
          <a:prstGeom prst="rect">
            <a:avLst/>
          </a:prstGeom>
          <a:noFill/>
        </p:spPr>
        <p:txBody>
          <a:bodyPr wrap="square">
            <a:spAutoFit/>
          </a:bodyPr>
          <a:lstStyle/>
          <a:p>
            <a:pPr algn="ctr">
              <a:defRPr/>
            </a:pPr>
            <a:r>
              <a:rPr lang="ru-RU" sz="1600" i="1" dirty="0">
                <a:latin typeface="Times New Roman" panose="02020603050405020304" pitchFamily="18" charset="0"/>
                <a:cs typeface="Times New Roman" panose="02020603050405020304" pitchFamily="18" charset="0"/>
              </a:rPr>
              <a:t>ФАКУЛЬТЕТ «ПИЩЕВЫХ ПРОИЗВОДСТВ»</a:t>
            </a:r>
          </a:p>
          <a:p>
            <a:pPr algn="ctr">
              <a:defRPr/>
            </a:pPr>
            <a:r>
              <a:rPr lang="ru-RU" sz="1600" i="1" dirty="0">
                <a:latin typeface="Times New Roman" panose="02020603050405020304" pitchFamily="18" charset="0"/>
                <a:cs typeface="Times New Roman" panose="02020603050405020304" pitchFamily="18" charset="0"/>
              </a:rPr>
              <a:t>КАФЕДРА «БЕЗОПАСНОСТЬ И КАЧЕСТВО ПИЩЕВЫХ ПРОДУКТОВ»</a:t>
            </a:r>
            <a:endParaRPr lang="en-US" sz="1600" i="1" dirty="0">
              <a:latin typeface="Times New Roman" panose="02020603050405020304" pitchFamily="18" charset="0"/>
              <a:cs typeface="Times New Roman" panose="02020603050405020304" pitchFamily="18" charset="0"/>
            </a:endParaRPr>
          </a:p>
          <a:p>
            <a:pPr algn="ctr">
              <a:defRPr/>
            </a:pPr>
            <a:r>
              <a:rPr lang="ru-RU" sz="1600" i="1" dirty="0">
                <a:latin typeface="Times New Roman" panose="02020603050405020304" pitchFamily="18" charset="0"/>
                <a:cs typeface="Times New Roman" panose="02020603050405020304" pitchFamily="18" charset="0"/>
              </a:rPr>
              <a:t>ДИСЦИПЛИНА «</a:t>
            </a:r>
            <a:r>
              <a:rPr kumimoji="0" lang="ru-RU" sz="1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Организация и планирование научных исследований</a:t>
            </a:r>
            <a:r>
              <a:rPr lang="ru-RU" sz="1600" i="1" dirty="0">
                <a:latin typeface="Times New Roman" panose="02020603050405020304" pitchFamily="18" charset="0"/>
                <a:cs typeface="Times New Roman" panose="02020603050405020304" pitchFamily="18" charset="0"/>
              </a:rPr>
              <a:t>»</a:t>
            </a:r>
            <a:endParaRPr lang="en-US" sz="1600" i="1" dirty="0">
              <a:latin typeface="Times New Roman" panose="02020603050405020304" pitchFamily="18" charset="0"/>
              <a:cs typeface="Times New Roman" panose="02020603050405020304" pitchFamily="18" charset="0"/>
            </a:endParaRPr>
          </a:p>
          <a:p>
            <a:pPr algn="ctr">
              <a:defRPr/>
            </a:pPr>
            <a:endParaRPr lang="ru-RU" sz="1400"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618396C1-3E7C-4FD0-87E9-3AB9E54446EE}"/>
              </a:ext>
            </a:extLst>
          </p:cNvPr>
          <p:cNvSpPr txBox="1"/>
          <p:nvPr/>
        </p:nvSpPr>
        <p:spPr>
          <a:xfrm>
            <a:off x="2268124" y="1857364"/>
            <a:ext cx="5860622" cy="1823576"/>
          </a:xfrm>
          <a:prstGeom prst="rect">
            <a:avLst/>
          </a:prstGeom>
          <a:noFill/>
        </p:spPr>
        <p:txBody>
          <a:bodyPr wrap="square">
            <a:spAutoFit/>
          </a:bodyPr>
          <a:lstStyle/>
          <a:p>
            <a:pPr>
              <a:defRPr/>
            </a:pPr>
            <a:endParaRPr lang="ru-RU" sz="1350" dirty="0">
              <a:solidFill>
                <a:srgbClr val="4F81BD">
                  <a:lumMod val="75000"/>
                </a:srgbClr>
              </a:solidFill>
              <a:latin typeface="Times New Roman" panose="02020603050405020304" pitchFamily="18" charset="0"/>
              <a:cs typeface="Times New Roman" panose="02020603050405020304" pitchFamily="18" charset="0"/>
            </a:endParaRPr>
          </a:p>
          <a:p>
            <a:pPr>
              <a:defRPr/>
            </a:pPr>
            <a:endParaRPr lang="ru-RU" sz="1350" dirty="0">
              <a:solidFill>
                <a:srgbClr val="4F81BD">
                  <a:lumMod val="75000"/>
                </a:srgbClr>
              </a:solidFill>
              <a:latin typeface="Times New Roman" panose="02020603050405020304" pitchFamily="18" charset="0"/>
              <a:cs typeface="Times New Roman" panose="02020603050405020304" pitchFamily="18" charset="0"/>
            </a:endParaRPr>
          </a:p>
          <a:p>
            <a:pPr>
              <a:defRPr/>
            </a:pPr>
            <a:endParaRPr lang="ru-RU" sz="1350" dirty="0">
              <a:solidFill>
                <a:srgbClr val="4F81BD">
                  <a:lumMod val="75000"/>
                </a:srgbClr>
              </a:solidFill>
              <a:latin typeface="Times New Roman" panose="02020603050405020304" pitchFamily="18" charset="0"/>
              <a:cs typeface="Times New Roman" panose="02020603050405020304" pitchFamily="18" charset="0"/>
            </a:endParaRPr>
          </a:p>
          <a:p>
            <a:pPr algn="ctr">
              <a:defRPr/>
            </a:pPr>
            <a:r>
              <a:rPr lang="ru-RU" sz="2400" b="1" i="1" dirty="0">
                <a:latin typeface="Times New Roman" pitchFamily="18" charset="0"/>
                <a:cs typeface="Times New Roman" pitchFamily="18" charset="0"/>
              </a:rPr>
              <a:t>Лекция </a:t>
            </a:r>
            <a:r>
              <a:rPr lang="kk-KZ" sz="2400" i="1" dirty="0" smtClean="0">
                <a:latin typeface="Times New Roman" pitchFamily="18" charset="0"/>
                <a:cs typeface="Times New Roman" pitchFamily="18" charset="0"/>
              </a:rPr>
              <a:t>№10</a:t>
            </a:r>
            <a:r>
              <a:rPr lang="ru-RU" sz="2400" b="1" i="1" dirty="0" smtClean="0">
                <a:latin typeface="Times New Roman" pitchFamily="18" charset="0"/>
                <a:cs typeface="Times New Roman" pitchFamily="18" charset="0"/>
              </a:rPr>
              <a:t> </a:t>
            </a:r>
            <a:endParaRPr lang="ru-RU" sz="2400" b="1" i="1" dirty="0">
              <a:latin typeface="Times New Roman" pitchFamily="18" charset="0"/>
              <a:cs typeface="Times New Roman" pitchFamily="18" charset="0"/>
            </a:endParaRPr>
          </a:p>
          <a:p>
            <a:pPr algn="ctr">
              <a:defRPr/>
            </a:pPr>
            <a:r>
              <a:rPr lang="ru-RU" sz="2400" i="1" dirty="0">
                <a:latin typeface="Times New Roman" pitchFamily="18" charset="0"/>
                <a:cs typeface="Times New Roman" pitchFamily="18" charset="0"/>
              </a:rPr>
              <a:t>Методология программно-целевого планирования</a:t>
            </a:r>
            <a:endParaRPr lang="ru-RU" sz="2400" i="1" dirty="0">
              <a:solidFill>
                <a:srgbClr val="FF0000"/>
              </a:solidFill>
              <a:latin typeface="Times New Roman" pitchFamily="18" charset="0"/>
              <a:cs typeface="Times New Roman" pitchFamily="18" charset="0"/>
            </a:endParaRPr>
          </a:p>
        </p:txBody>
      </p:sp>
      <p:sp>
        <p:nvSpPr>
          <p:cNvPr id="9" name="TextBox 8">
            <a:extLst>
              <a:ext uri="{FF2B5EF4-FFF2-40B4-BE49-F238E27FC236}">
                <a16:creationId xmlns="" xmlns:a16="http://schemas.microsoft.com/office/drawing/2014/main" id="{DBD7FB55-7606-45F5-B220-338F2FC977BE}"/>
              </a:ext>
            </a:extLst>
          </p:cNvPr>
          <p:cNvSpPr txBox="1"/>
          <p:nvPr/>
        </p:nvSpPr>
        <p:spPr>
          <a:xfrm>
            <a:off x="3304579" y="5022056"/>
            <a:ext cx="184731" cy="300082"/>
          </a:xfrm>
          <a:prstGeom prst="rect">
            <a:avLst/>
          </a:prstGeom>
          <a:noFill/>
        </p:spPr>
        <p:txBody>
          <a:bodyPr wrap="none">
            <a:spAutoFit/>
          </a:bodyPr>
          <a:lstStyle/>
          <a:p>
            <a:pPr>
              <a:defRPr/>
            </a:pPr>
            <a:endParaRPr lang="ru-RU" sz="1350" dirty="0">
              <a:solidFill>
                <a:prstClr val="black"/>
              </a:solidFill>
              <a:latin typeface="Calibri"/>
            </a:endParaRPr>
          </a:p>
        </p:txBody>
      </p:sp>
      <p:pic>
        <p:nvPicPr>
          <p:cNvPr id="11272" name="Рисунок 1">
            <a:extLst>
              <a:ext uri="{FF2B5EF4-FFF2-40B4-BE49-F238E27FC236}">
                <a16:creationId xmlns="" xmlns:a16="http://schemas.microsoft.com/office/drawing/2014/main" id="{81EEE1A1-00E9-4174-8400-0EC32EF128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105" y="4424074"/>
            <a:ext cx="1768091" cy="221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a:off x="3446851" y="5072074"/>
            <a:ext cx="3429000" cy="1477328"/>
          </a:xfrm>
          <a:prstGeom prst="rect">
            <a:avLst/>
          </a:prstGeom>
        </p:spPr>
        <p:txBody>
          <a:bodyPr>
            <a:spAutoFit/>
          </a:bodyPr>
          <a:lstStyle/>
          <a:p>
            <a:pPr algn="ctr">
              <a:defRPr/>
            </a:pPr>
            <a:r>
              <a:rPr lang="en-US" i="1" dirty="0">
                <a:latin typeface="Times New Roman" pitchFamily="18" charset="0"/>
                <a:cs typeface="Times New Roman" pitchFamily="18" charset="0"/>
              </a:rPr>
              <a:t>PhD </a:t>
            </a:r>
            <a:r>
              <a:rPr lang="ru-RU" i="1" dirty="0">
                <a:latin typeface="Times New Roman" pitchFamily="18" charset="0"/>
                <a:cs typeface="Times New Roman" pitchFamily="18" charset="0"/>
              </a:rPr>
              <a:t>доктор, </a:t>
            </a:r>
            <a:r>
              <a:rPr lang="ru-RU" i="1" dirty="0" err="1">
                <a:latin typeface="Times New Roman" pitchFamily="18" charset="0"/>
                <a:cs typeface="Times New Roman" pitchFamily="18" charset="0"/>
              </a:rPr>
              <a:t>ассоц</a:t>
            </a:r>
            <a:r>
              <a:rPr lang="ru-RU" i="1" dirty="0">
                <a:latin typeface="Times New Roman" pitchFamily="18" charset="0"/>
                <a:cs typeface="Times New Roman" pitchFamily="18" charset="0"/>
              </a:rPr>
              <a:t> проф. кафедры </a:t>
            </a:r>
            <a:r>
              <a:rPr lang="ru-RU" i="1" dirty="0" err="1">
                <a:latin typeface="Times New Roman" pitchFamily="18" charset="0"/>
                <a:cs typeface="Times New Roman" pitchFamily="18" charset="0"/>
              </a:rPr>
              <a:t>БиКПП</a:t>
            </a:r>
            <a:r>
              <a:rPr lang="ru-RU" i="1" dirty="0">
                <a:latin typeface="Times New Roman" pitchFamily="18" charset="0"/>
                <a:cs typeface="Times New Roman" pitchFamily="18" charset="0"/>
              </a:rPr>
              <a:t> </a:t>
            </a:r>
          </a:p>
          <a:p>
            <a:pPr algn="ctr">
              <a:defRPr/>
            </a:pPr>
            <a:r>
              <a:rPr lang="ru-RU" i="1" dirty="0">
                <a:latin typeface="Times New Roman" pitchFamily="18" charset="0"/>
                <a:cs typeface="Times New Roman" pitchFamily="18" charset="0"/>
              </a:rPr>
              <a:t>Раб.тел.:8 (727) 396-71-33 (</a:t>
            </a:r>
            <a:r>
              <a:rPr lang="ru-RU" i="1" dirty="0" err="1">
                <a:latin typeface="Times New Roman" pitchFamily="18" charset="0"/>
                <a:cs typeface="Times New Roman" pitchFamily="18" charset="0"/>
              </a:rPr>
              <a:t>вн</a:t>
            </a:r>
            <a:r>
              <a:rPr lang="ru-RU" i="1" dirty="0">
                <a:latin typeface="Times New Roman" pitchFamily="18" charset="0"/>
                <a:cs typeface="Times New Roman" pitchFamily="18" charset="0"/>
              </a:rPr>
              <a:t>. 118)</a:t>
            </a:r>
          </a:p>
          <a:p>
            <a:pPr algn="ctr">
              <a:defRPr/>
            </a:pPr>
            <a:r>
              <a:rPr lang="ru-RU" i="1" dirty="0" err="1">
                <a:latin typeface="Times New Roman" pitchFamily="18" charset="0"/>
                <a:cs typeface="Times New Roman" pitchFamily="18" charset="0"/>
              </a:rPr>
              <a:t>эл.адрес</a:t>
            </a:r>
            <a:r>
              <a:rPr lang="ru-RU" i="1" dirty="0">
                <a:latin typeface="Times New Roman" pitchFamily="18" charset="0"/>
                <a:cs typeface="Times New Roman" pitchFamily="18" charset="0"/>
              </a:rPr>
              <a:t>: </a:t>
            </a:r>
            <a:r>
              <a:rPr lang="en-US" i="1" dirty="0">
                <a:latin typeface="Times New Roman" pitchFamily="18" charset="0"/>
                <a:cs typeface="Times New Roman" pitchFamily="18" charset="0"/>
              </a:rPr>
              <a:t>sanaazimova@mail.ru</a:t>
            </a:r>
            <a:endParaRPr lang="ru-RU" i="1" dirty="0">
              <a:latin typeface="Times New Roman" pitchFamily="18" charset="0"/>
              <a:cs typeface="Times New Roman" pitchFamily="18" charset="0"/>
            </a:endParaRPr>
          </a:p>
        </p:txBody>
      </p:sp>
    </p:spTree>
    <p:extLst>
      <p:ext uri="{BB962C8B-B14F-4D97-AF65-F5344CB8AC3E}">
        <p14:creationId xmlns:p14="http://schemas.microsoft.com/office/powerpoint/2010/main" val="2335970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45809" y="1988840"/>
            <a:ext cx="7992888"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При программно-целевом планировании методы социологических исследований могут применяться для определения текущего положения в стране или на рынке определенных товаров, а экспертные методы - для более точного построения прогноза. Однако эвристические методы при программно-целевом планировании используются лишь как дополнение к другим методам, т. к. их точность относительно невысока.</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75392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918033564"/>
              </p:ext>
            </p:extLst>
          </p:nvPr>
        </p:nvGraphicFramePr>
        <p:xfrm>
          <a:off x="971600" y="692696"/>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https://avatars.mds.yandex.net/i?id=a846f949cab1b5ab3267ed7f94a07d020636196b-12514352-images-thumbs&amp;n=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21" y="4869159"/>
            <a:ext cx="2566006" cy="1714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02139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96506504"/>
              </p:ext>
            </p:extLst>
          </p:nvPr>
        </p:nvGraphicFramePr>
        <p:xfrm>
          <a:off x="54884" y="314958"/>
          <a:ext cx="525658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https://avatars.mds.yandex.net/i?id=d038dcb158305fc10df3015ae5cc4f731297bd76-4872176-images-thumbs&amp;n=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104" y="2276872"/>
            <a:ext cx="3456384" cy="2238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515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759313913"/>
              </p:ext>
            </p:extLst>
          </p:nvPr>
        </p:nvGraphicFramePr>
        <p:xfrm>
          <a:off x="666444" y="980728"/>
          <a:ext cx="7886700" cy="1603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Is Science Always Right? Church Blog Science, Church blog, Botox alternativ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808" y="3429000"/>
            <a:ext cx="3995936" cy="2663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55317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07504" y="620688"/>
            <a:ext cx="6480720" cy="2160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Методы подготовки планов - как и методы прогнозирования, включают в себя эвристические и математические методы. Среди математических методов подготовки планов особое место занимают методы оптимального планирования. При их применении используется решение задач математического программирования, к которым относятся:</a:t>
            </a:r>
            <a:endParaRPr lang="ru-RU" dirty="0">
              <a:latin typeface="Times New Roman" pitchFamily="18" charset="0"/>
              <a:cs typeface="Times New Roman" pitchFamily="18" charset="0"/>
            </a:endParaRPr>
          </a:p>
        </p:txBody>
      </p:sp>
      <p:sp>
        <p:nvSpPr>
          <p:cNvPr id="5" name="Скругленный прямоугольник 4"/>
          <p:cNvSpPr/>
          <p:nvPr/>
        </p:nvSpPr>
        <p:spPr>
          <a:xfrm>
            <a:off x="2782741" y="4293096"/>
            <a:ext cx="6192688" cy="2376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latin typeface="Times New Roman" pitchFamily="18" charset="0"/>
                <a:cs typeface="Times New Roman" pitchFamily="18" charset="0"/>
              </a:rPr>
              <a:t>- задачи об оптимальном плане производства, сущность которых состоит в определении наилучшего по объему реализации или прибыли плана производства при ограниченных ресурсах;</a:t>
            </a:r>
          </a:p>
          <a:p>
            <a:r>
              <a:rPr lang="ru-RU" dirty="0">
                <a:latin typeface="Times New Roman" pitchFamily="18" charset="0"/>
                <a:cs typeface="Times New Roman" pitchFamily="18" charset="0"/>
              </a:rPr>
              <a:t>- транспортные задачи, которые позволяют выбрать план перевозок, обеспечивающий минимум транспортных расходов при выполнении заданных объемов поставок потребителям и другие задачи.</a:t>
            </a:r>
            <a:endParaRPr lang="ru-RU" dirty="0">
              <a:latin typeface="Times New Roman" pitchFamily="18" charset="0"/>
              <a:cs typeface="Times New Roman" pitchFamily="18" charset="0"/>
            </a:endParaRPr>
          </a:p>
        </p:txBody>
      </p:sp>
      <p:cxnSp>
        <p:nvCxnSpPr>
          <p:cNvPr id="7" name="Соединительная линия уступом 6"/>
          <p:cNvCxnSpPr>
            <a:stCxn id="4" idx="3"/>
            <a:endCxn id="5" idx="0"/>
          </p:cNvCxnSpPr>
          <p:nvPr/>
        </p:nvCxnSpPr>
        <p:spPr>
          <a:xfrm flipH="1">
            <a:off x="5879085" y="1700808"/>
            <a:ext cx="709139" cy="2592288"/>
          </a:xfrm>
          <a:prstGeom prst="bentConnector4">
            <a:avLst>
              <a:gd name="adj1" fmla="val -32236"/>
              <a:gd name="adj2" fmla="val 70833"/>
            </a:avLst>
          </a:prstGeom>
          <a:ln w="76200">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308384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404664"/>
            <a:ext cx="7886700" cy="6048672"/>
          </a:xfrm>
        </p:spPr>
        <p:style>
          <a:lnRef idx="3">
            <a:schemeClr val="lt1"/>
          </a:lnRef>
          <a:fillRef idx="1">
            <a:schemeClr val="accent6"/>
          </a:fillRef>
          <a:effectRef idx="1">
            <a:schemeClr val="accent6"/>
          </a:effectRef>
          <a:fontRef idx="minor">
            <a:schemeClr val="lt1"/>
          </a:fontRef>
        </p:style>
        <p:txBody>
          <a:bodyPr>
            <a:normAutofit fontScale="92500"/>
          </a:bodyPr>
          <a:lstStyle/>
          <a:p>
            <a:r>
              <a:rPr lang="ru-RU" dirty="0">
                <a:latin typeface="Times New Roman" pitchFamily="18" charset="0"/>
                <a:cs typeface="Times New Roman" pitchFamily="18" charset="0"/>
              </a:rPr>
              <a:t>Методы реализации планов можно разделить на две группы:</a:t>
            </a:r>
          </a:p>
          <a:p>
            <a:r>
              <a:rPr lang="ru-RU" dirty="0">
                <a:latin typeface="Times New Roman" pitchFamily="18" charset="0"/>
                <a:cs typeface="Times New Roman" pitchFamily="18" charset="0"/>
              </a:rPr>
              <a:t>Формирование планов, предназначенных для безусловного исполнения (директивных планов). Такие планы должны быть однозначными и соответствующими возможностям объекта.</a:t>
            </a:r>
          </a:p>
          <a:p>
            <a:r>
              <a:rPr lang="ru-RU" dirty="0">
                <a:latin typeface="Times New Roman" pitchFamily="18" charset="0"/>
                <a:cs typeface="Times New Roman" pitchFamily="18" charset="0"/>
              </a:rPr>
              <a:t>Таким образом, формирование планов - ориентиров экономического развития (индикативных планов). Они не являются обязательными для исполнения и могут варьироваться в зависимости от условий.</a:t>
            </a:r>
          </a:p>
          <a:p>
            <a:r>
              <a:rPr lang="ru-RU" dirty="0">
                <a:latin typeface="Times New Roman" pitchFamily="18" charset="0"/>
                <a:cs typeface="Times New Roman" pitchFamily="18" charset="0"/>
              </a:rPr>
              <a:t>При программно-целевом планировании эти методы обычно сочетаются. Т. е. разрабатываются как директивные планы для достижения каких-либо конкретных целей, так и индикативные, которые служат ориентиром при реализации программы.</a:t>
            </a:r>
          </a:p>
        </p:txBody>
      </p:sp>
    </p:spTree>
    <p:extLst>
      <p:ext uri="{BB962C8B-B14F-4D97-AF65-F5344CB8AC3E}">
        <p14:creationId xmlns:p14="http://schemas.microsoft.com/office/powerpoint/2010/main" val="3787410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1124744"/>
            <a:ext cx="7886700" cy="4351338"/>
          </a:xfrm>
        </p:spPr>
        <p:style>
          <a:lnRef idx="3">
            <a:schemeClr val="lt1"/>
          </a:lnRef>
          <a:fillRef idx="1">
            <a:schemeClr val="accent1"/>
          </a:fillRef>
          <a:effectRef idx="1">
            <a:schemeClr val="accent1"/>
          </a:effectRef>
          <a:fontRef idx="minor">
            <a:schemeClr val="lt1"/>
          </a:fontRef>
        </p:style>
        <p:txBody>
          <a:bodyPr>
            <a:normAutofit lnSpcReduction="10000"/>
          </a:bodyPr>
          <a:lstStyle/>
          <a:p>
            <a:r>
              <a:rPr lang="ru-RU" dirty="0">
                <a:latin typeface="Times New Roman" pitchFamily="18" charset="0"/>
                <a:cs typeface="Times New Roman" pitchFamily="18" charset="0"/>
              </a:rPr>
              <a:t>Преимущества и недостатки  программно-целевого метода</a:t>
            </a:r>
          </a:p>
          <a:p>
            <a:r>
              <a:rPr lang="ru-RU" dirty="0">
                <a:latin typeface="Times New Roman" pitchFamily="18" charset="0"/>
                <a:cs typeface="Times New Roman" pitchFamily="18" charset="0"/>
              </a:rPr>
              <a:t>В последнее  время программно-целевой метод  все чаще стал применяться в качестве инструмента бюджетного планирования. Выбор этого метода обусловлен прежде всего его особенностями и преимуществами, позволяющими осуществлять полный цикл управленческого процесса - от постановки задач планирования до оценки результата и эффективности произведенных бюджетных расходов.</a:t>
            </a:r>
          </a:p>
          <a:p>
            <a:pPr algn="ctr"/>
            <a:endParaRPr lang="ru-RU" dirty="0"/>
          </a:p>
        </p:txBody>
      </p:sp>
    </p:spTree>
    <p:extLst>
      <p:ext uri="{BB962C8B-B14F-4D97-AF65-F5344CB8AC3E}">
        <p14:creationId xmlns:p14="http://schemas.microsoft.com/office/powerpoint/2010/main" val="451185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6" y="1340768"/>
            <a:ext cx="7759774" cy="4476155"/>
          </a:xfrm>
        </p:spPr>
        <p:style>
          <a:lnRef idx="2">
            <a:schemeClr val="accent6">
              <a:shade val="50000"/>
            </a:schemeClr>
          </a:lnRef>
          <a:fillRef idx="1">
            <a:schemeClr val="accent6"/>
          </a:fillRef>
          <a:effectRef idx="0">
            <a:schemeClr val="accent6"/>
          </a:effectRef>
          <a:fontRef idx="minor">
            <a:schemeClr val="lt1"/>
          </a:fontRef>
        </p:style>
        <p:txBody>
          <a:bodyPr>
            <a:normAutofit fontScale="92500" lnSpcReduction="20000"/>
          </a:bodyPr>
          <a:lstStyle/>
          <a:p>
            <a:r>
              <a:rPr lang="ru-RU" dirty="0">
                <a:latin typeface="Times New Roman" pitchFamily="18" charset="0"/>
                <a:cs typeface="Times New Roman" pitchFamily="18" charset="0"/>
              </a:rPr>
              <a:t>Преимущества  программно-целевого метода:</a:t>
            </a:r>
          </a:p>
          <a:p>
            <a:r>
              <a:rPr lang="ru-RU" dirty="0" smtClean="0">
                <a:latin typeface="Times New Roman" pitchFamily="18" charset="0"/>
                <a:cs typeface="Times New Roman" pitchFamily="18" charset="0"/>
              </a:rPr>
              <a:t>1.Дает</a:t>
            </a:r>
            <a:r>
              <a:rPr lang="ru-RU" dirty="0">
                <a:latin typeface="Times New Roman" pitchFamily="18" charset="0"/>
                <a:cs typeface="Times New Roman" pitchFamily="18" charset="0"/>
              </a:rPr>
              <a:t> четкое  понятие государственным органам  и обществу, на что тратятся  бюджетные средства;</a:t>
            </a:r>
          </a:p>
          <a:p>
            <a:r>
              <a:rPr lang="ru-RU" dirty="0" smtClean="0">
                <a:latin typeface="Times New Roman" pitchFamily="18" charset="0"/>
                <a:cs typeface="Times New Roman" pitchFamily="18" charset="0"/>
              </a:rPr>
              <a:t>2.Обеспечивает</a:t>
            </a:r>
            <a:r>
              <a:rPr lang="ru-RU" dirty="0">
                <a:latin typeface="Times New Roman" pitchFamily="18" charset="0"/>
                <a:cs typeface="Times New Roman" pitchFamily="18" charset="0"/>
              </a:rPr>
              <a:t>  прозрачность бюджета и дает  возможность по последствиям исполнения бюджета оценить, достигнуты ли поставленные на этапе планирования цели и выполнены ли задачи;</a:t>
            </a:r>
          </a:p>
          <a:p>
            <a:r>
              <a:rPr lang="ru-RU" dirty="0" smtClean="0">
                <a:latin typeface="Times New Roman" pitchFamily="18" charset="0"/>
                <a:cs typeface="Times New Roman" pitchFamily="18" charset="0"/>
              </a:rPr>
              <a:t>3.Требует</a:t>
            </a:r>
            <a:r>
              <a:rPr lang="ru-RU" dirty="0">
                <a:latin typeface="Times New Roman" pitchFamily="18" charset="0"/>
                <a:cs typeface="Times New Roman" pitchFamily="18" charset="0"/>
              </a:rPr>
              <a:t> более  дисциплинированного </a:t>
            </a:r>
            <a:r>
              <a:rPr lang="ru-RU" dirty="0" err="1" smtClean="0">
                <a:latin typeface="Times New Roman" pitchFamily="18" charset="0"/>
                <a:cs typeface="Times New Roman" pitchFamily="18" charset="0"/>
              </a:rPr>
              <a:t>бюджетногопроцесса,поскольку</a:t>
            </a:r>
            <a:r>
              <a:rPr lang="ru-RU" dirty="0">
                <a:latin typeface="Times New Roman" pitchFamily="18" charset="0"/>
                <a:cs typeface="Times New Roman" pitchFamily="18" charset="0"/>
              </a:rPr>
              <a:t> устанавливает  конкретные показатели результативности  и соответствующие показатели расходов, и тем самым тяжелее использовать эти средства на цели, которые отличаются от изначально определенных целей</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765096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147460392"/>
              </p:ext>
            </p:extLst>
          </p:nvPr>
        </p:nvGraphicFramePr>
        <p:xfrm>
          <a:off x="-252536" y="620688"/>
          <a:ext cx="10081120"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5009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1701126573"/>
              </p:ext>
            </p:extLst>
          </p:nvPr>
        </p:nvGraphicFramePr>
        <p:xfrm>
          <a:off x="179512" y="764704"/>
          <a:ext cx="878497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1406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dirty="0" smtClean="0">
                <a:latin typeface="Times New Roman" pitchFamily="18" charset="0"/>
                <a:cs typeface="Times New Roman" pitchFamily="18" charset="0"/>
              </a:rPr>
              <a:t>План:</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539552" y="1484784"/>
            <a:ext cx="7886700" cy="4351338"/>
          </a:xfrm>
        </p:spPr>
        <p:txBody>
          <a:bodyPr>
            <a:normAutofit/>
          </a:bodyPr>
          <a:lstStyle/>
          <a:p>
            <a:r>
              <a:rPr lang="kk-KZ" dirty="0" smtClean="0">
                <a:latin typeface="Times New Roman" pitchFamily="18" charset="0"/>
                <a:cs typeface="Times New Roman" pitchFamily="18" charset="0"/>
              </a:rPr>
              <a:t>Введение</a:t>
            </a:r>
          </a:p>
          <a:p>
            <a:r>
              <a:rPr lang="kk-KZ" dirty="0" smtClean="0">
                <a:latin typeface="Times New Roman" pitchFamily="18" charset="0"/>
                <a:cs typeface="Times New Roman" pitchFamily="18" charset="0"/>
              </a:rPr>
              <a:t>История возникновения </a:t>
            </a:r>
            <a:r>
              <a:rPr lang="ru-RU" dirty="0" smtClean="0">
                <a:latin typeface="Times New Roman" pitchFamily="18" charset="0"/>
                <a:cs typeface="Times New Roman" pitchFamily="18" charset="0"/>
              </a:rPr>
              <a:t>методологии </a:t>
            </a:r>
            <a:r>
              <a:rPr lang="ru-RU" dirty="0">
                <a:latin typeface="Times New Roman" pitchFamily="18" charset="0"/>
                <a:cs typeface="Times New Roman" pitchFamily="18" charset="0"/>
              </a:rPr>
              <a:t>программно-целевого </a:t>
            </a:r>
            <a:r>
              <a:rPr lang="ru-RU" dirty="0" smtClean="0">
                <a:latin typeface="Times New Roman" pitchFamily="18" charset="0"/>
                <a:cs typeface="Times New Roman" pitchFamily="18" charset="0"/>
              </a:rPr>
              <a:t>планирования</a:t>
            </a:r>
            <a:endParaRPr lang="kk-KZ"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Основная часть</a:t>
            </a:r>
          </a:p>
          <a:p>
            <a:r>
              <a:rPr lang="ru-RU" dirty="0">
                <a:latin typeface="Times New Roman" pitchFamily="18" charset="0"/>
                <a:cs typeface="Times New Roman" pitchFamily="18" charset="0"/>
              </a:rPr>
              <a:t>Методы реализации планов </a:t>
            </a:r>
            <a:endParaRPr lang="ru-RU" dirty="0" smtClean="0">
              <a:latin typeface="Times New Roman" pitchFamily="18" charset="0"/>
              <a:cs typeface="Times New Roman" pitchFamily="18" charset="0"/>
            </a:endParaRPr>
          </a:p>
          <a:p>
            <a:r>
              <a:rPr lang="ru-RU" dirty="0">
                <a:latin typeface="Times New Roman" pitchFamily="18" charset="0"/>
                <a:cs typeface="Times New Roman" pitchFamily="18" charset="0"/>
              </a:rPr>
              <a:t>Преимущества  программно-целевого метода </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Заключение</a:t>
            </a:r>
            <a:endParaRPr lang="kk-KZ"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Использованная литература</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248686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731224068"/>
              </p:ext>
            </p:extLst>
          </p:nvPr>
        </p:nvGraphicFramePr>
        <p:xfrm>
          <a:off x="107504" y="1196752"/>
          <a:ext cx="878497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3994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476672"/>
            <a:ext cx="7886700" cy="3043535"/>
          </a:xfrm>
        </p:spPr>
        <p:style>
          <a:lnRef idx="3">
            <a:schemeClr val="lt1"/>
          </a:lnRef>
          <a:fillRef idx="1">
            <a:schemeClr val="accent6"/>
          </a:fillRef>
          <a:effectRef idx="1">
            <a:schemeClr val="accent6"/>
          </a:effectRef>
          <a:fontRef idx="minor">
            <a:schemeClr val="lt1"/>
          </a:fontRef>
        </p:style>
        <p:txBody>
          <a:bodyPr>
            <a:normAutofit fontScale="85000" lnSpcReduction="20000"/>
          </a:bodyPr>
          <a:lstStyle/>
          <a:p>
            <a:r>
              <a:rPr lang="ru-RU" dirty="0">
                <a:latin typeface="Times New Roman" pitchFamily="18" charset="0"/>
                <a:cs typeface="Times New Roman" pitchFamily="18" charset="0"/>
              </a:rPr>
              <a:t>2. Программно-целевое планирование  используется, в основном, для совершенствования  действующих систем управления, а не для решения новых проблем.  Эта ситуация также связана с недостаточностью научной базы по данному вопросу. Руководители программ при создании новых систем управления предпочитают действовать старыми проверенными методами, чтобы уменьшить риск. Однако это не всегда является оптимальным подходом, что не идет на пользу создаваемой программе.</a:t>
            </a:r>
            <a:endParaRPr lang="ru-RU" dirty="0">
              <a:latin typeface="Times New Roman" pitchFamily="18" charset="0"/>
              <a:cs typeface="Times New Roman" pitchFamily="18" charset="0"/>
            </a:endParaRPr>
          </a:p>
        </p:txBody>
      </p:sp>
      <p:pic>
        <p:nvPicPr>
          <p:cNvPr id="12290" name="Picture 2" descr="https://avatars.mds.yandex.net/i?id=ebdd248a4f4148bc310cf0bca531a049989ecd51-4032389-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789040"/>
            <a:ext cx="5292080" cy="26901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97033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083307544"/>
              </p:ext>
            </p:extLst>
          </p:nvPr>
        </p:nvGraphicFramePr>
        <p:xfrm>
          <a:off x="611560" y="1556792"/>
          <a:ext cx="788670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1953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4509120"/>
            <a:ext cx="7886700" cy="1819399"/>
          </a:xfrm>
        </p:spPr>
        <p:style>
          <a:lnRef idx="2">
            <a:schemeClr val="accent6">
              <a:shade val="50000"/>
            </a:schemeClr>
          </a:lnRef>
          <a:fillRef idx="1">
            <a:schemeClr val="accent6"/>
          </a:fillRef>
          <a:effectRef idx="0">
            <a:schemeClr val="accent6"/>
          </a:effectRef>
          <a:fontRef idx="minor">
            <a:schemeClr val="lt1"/>
          </a:fontRef>
        </p:style>
        <p:txBody>
          <a:bodyPr>
            <a:normAutofit fontScale="85000" lnSpcReduction="20000"/>
          </a:bodyPr>
          <a:lstStyle/>
          <a:p>
            <a:r>
              <a:rPr lang="ru-RU" dirty="0" smtClean="0">
                <a:latin typeface="Times New Roman" pitchFamily="18" charset="0"/>
                <a:cs typeface="Times New Roman" pitchFamily="18" charset="0"/>
              </a:rPr>
              <a:t>4.Отсутствие</a:t>
            </a:r>
            <a:r>
              <a:rPr lang="ru-RU" dirty="0">
                <a:latin typeface="Times New Roman" pitchFamily="18" charset="0"/>
                <a:cs typeface="Times New Roman" pitchFamily="18" charset="0"/>
              </a:rPr>
              <a:t> адекватных  методик расчёта экономической  эффективности программ. В результате  невозможно объективно обосновать  необходимость создания программы  и соответствующей системы управления  для решения какой-либо конкретной  проблемы.</a:t>
            </a:r>
            <a:endParaRPr lang="ru-RU" dirty="0">
              <a:latin typeface="Times New Roman" pitchFamily="18" charset="0"/>
              <a:cs typeface="Times New Roman" pitchFamily="18" charset="0"/>
            </a:endParaRPr>
          </a:p>
        </p:txBody>
      </p:sp>
      <p:pic>
        <p:nvPicPr>
          <p:cNvPr id="11266" name="Picture 2" descr="https://avatars.mds.yandex.net/i?id=740420977778ee66f3b0afb83feee398b38eebcb-9215608-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836712"/>
            <a:ext cx="4572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222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1098767409"/>
              </p:ext>
            </p:extLst>
          </p:nvPr>
        </p:nvGraphicFramePr>
        <p:xfrm>
          <a:off x="611560" y="1484784"/>
          <a:ext cx="7992888"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0187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25625"/>
            <a:ext cx="8263830" cy="3619599"/>
          </a:xfrm>
        </p:spPr>
        <p:style>
          <a:lnRef idx="3">
            <a:schemeClr val="lt1"/>
          </a:lnRef>
          <a:fillRef idx="1">
            <a:schemeClr val="accent5"/>
          </a:fillRef>
          <a:effectRef idx="1">
            <a:schemeClr val="accent5"/>
          </a:effectRef>
          <a:fontRef idx="minor">
            <a:schemeClr val="lt1"/>
          </a:fontRef>
        </p:style>
        <p:txBody>
          <a:bodyPr>
            <a:normAutofit fontScale="92500"/>
          </a:bodyPr>
          <a:lstStyle/>
          <a:p>
            <a:r>
              <a:rPr lang="ru-RU" dirty="0"/>
              <a:t>Формирование организационной структуры </a:t>
            </a:r>
            <a:r>
              <a:rPr lang="ru-RU" dirty="0" err="1" smtClean="0"/>
              <a:t>предприя</a:t>
            </a:r>
            <a:endParaRPr lang="ru-RU" dirty="0" smtClean="0"/>
          </a:p>
          <a:p>
            <a:r>
              <a:rPr lang="ru-RU" dirty="0" smtClean="0"/>
              <a:t>Научно</a:t>
            </a:r>
            <a:r>
              <a:rPr lang="ru-RU" dirty="0"/>
              <a:t> обоснованное формирование организационных структур управления - актуальная задача современного этапа адаптации хозяйствующих субъектов к рыночной экономике. В новых условиях необходимо широко использовать принципы и методы проектирования организации управления на основе системного подхода.</a:t>
            </a:r>
          </a:p>
          <a:p>
            <a:endParaRPr lang="ru-RU" dirty="0"/>
          </a:p>
        </p:txBody>
      </p:sp>
    </p:spTree>
    <p:extLst>
      <p:ext uri="{BB962C8B-B14F-4D97-AF65-F5344CB8AC3E}">
        <p14:creationId xmlns:p14="http://schemas.microsoft.com/office/powerpoint/2010/main" val="2174662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1340768"/>
            <a:ext cx="7886700" cy="4351338"/>
          </a:xfrm>
        </p:spPr>
        <p:style>
          <a:lnRef idx="2">
            <a:schemeClr val="accent4">
              <a:shade val="50000"/>
            </a:schemeClr>
          </a:lnRef>
          <a:fillRef idx="1">
            <a:schemeClr val="accent4"/>
          </a:fillRef>
          <a:effectRef idx="0">
            <a:schemeClr val="accent4"/>
          </a:effectRef>
          <a:fontRef idx="minor">
            <a:schemeClr val="lt1"/>
          </a:fontRef>
        </p:style>
        <p:txBody>
          <a:bodyPr>
            <a:normAutofit fontScale="92500" lnSpcReduction="20000"/>
          </a:bodyPr>
          <a:lstStyle/>
          <a:p>
            <a:r>
              <a:rPr lang="ru-RU" dirty="0">
                <a:latin typeface="Times New Roman" pitchFamily="18" charset="0"/>
                <a:cs typeface="Times New Roman" pitchFamily="18" charset="0"/>
              </a:rPr>
              <a:t>При разработке принципов  и методики проектирование структуры  как застывшего набора органов, соответствующих  каждой специализированной функции управления. Прежде всего необходимо включать систему целей и их распределение между различными звеньями. Сюда относится состав подразделений, которые находятся в определённых связях и отношениях между собой; распределение ответственности. Важными элементами структуры управления являются коммуникации, потоки информации и документооборот в организации. Организационная структура-это поведенческая система, это люди и их группы, постоянно вступающие в различные взаимоотношения для решения общих задач.</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12090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b="1" dirty="0" smtClean="0">
                <a:latin typeface="Times New Roman" pitchFamily="18" charset="0"/>
                <a:cs typeface="Times New Roman" pitchFamily="18" charset="0"/>
              </a:rPr>
              <a:t>Заключение</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92500" lnSpcReduction="10000"/>
          </a:bodyPr>
          <a:lstStyle/>
          <a:p>
            <a:r>
              <a:rPr lang="ru-RU" dirty="0">
                <a:latin typeface="Times New Roman" pitchFamily="18" charset="0"/>
                <a:cs typeface="Times New Roman" pitchFamily="18" charset="0"/>
              </a:rPr>
              <a:t>До последнего времени методы построения управления, характеризовались чрезмерно нормативным характером, недостаточным разнообразием, что приводило к механическому переносу применявшихся в прошлом организационных форм в новые условия. Нередко аппарат управления на самых разных уровнях повторял одни и те же схемы. С научной точки зрения слишком узкую трактовку получали сами исходные факторы формирования структур: численность персонала вместо целей организаций; постоянный набор органов вместо изменения их состава и комбинации в разных условиях</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5712693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b="1" dirty="0" smtClean="0">
                <a:latin typeface="Times New Roman" pitchFamily="18" charset="0"/>
                <a:cs typeface="Times New Roman" pitchFamily="18" charset="0"/>
              </a:rPr>
              <a:t>Использованная литература</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611560" y="1628800"/>
            <a:ext cx="7886700" cy="4351338"/>
          </a:xfrm>
        </p:spPr>
        <p:txBody>
          <a:bodyPr>
            <a:normAutofit fontScale="85000" lnSpcReduction="20000"/>
          </a:bodyPr>
          <a:lstStyle/>
          <a:p>
            <a:r>
              <a:rPr lang="ru-RU" dirty="0">
                <a:latin typeface="Times New Roman" pitchFamily="18" charset="0"/>
                <a:cs typeface="Times New Roman" pitchFamily="18" charset="0"/>
              </a:rPr>
              <a:t>1.</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Организация и планирование научных исследований [Текст/Электронный ресурс] : учебное пособие / И. Э. Сулейменов, О. А. Габриелян, В. В. Буряк, Н. В. Сафонов. - Алматы : </a:t>
            </a:r>
            <a:r>
              <a:rPr lang="ru-RU" dirty="0" err="1">
                <a:latin typeface="Times New Roman" pitchFamily="18" charset="0"/>
                <a:cs typeface="Times New Roman" pitchFamily="18" charset="0"/>
              </a:rPr>
              <a:t>Қазақ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университеті</a:t>
            </a:r>
            <a:r>
              <a:rPr lang="ru-RU" dirty="0">
                <a:latin typeface="Times New Roman" pitchFamily="18" charset="0"/>
                <a:cs typeface="Times New Roman" pitchFamily="18" charset="0"/>
              </a:rPr>
              <a:t>, 2018. - 336 с. </a:t>
            </a:r>
          </a:p>
          <a:p>
            <a:r>
              <a:rPr lang="ru-RU" dirty="0">
                <a:latin typeface="Times New Roman" pitchFamily="18" charset="0"/>
                <a:cs typeface="Times New Roman" pitchFamily="18" charset="0"/>
              </a:rPr>
              <a:t>2. </a:t>
            </a:r>
            <a:r>
              <a:rPr lang="ru-RU" dirty="0" err="1">
                <a:latin typeface="Times New Roman" pitchFamily="18" charset="0"/>
                <a:cs typeface="Times New Roman" pitchFamily="18" charset="0"/>
              </a:rPr>
              <a:t>Айешева</a:t>
            </a:r>
            <a:r>
              <a:rPr lang="ru-RU" dirty="0">
                <a:latin typeface="Times New Roman" pitchFamily="18" charset="0"/>
                <a:cs typeface="Times New Roman" pitchFamily="18" charset="0"/>
              </a:rPr>
              <a:t>, Г.А. Основы научно-исследовательской работы [Текст] : учебное пособие / Г. А. </a:t>
            </a:r>
            <a:r>
              <a:rPr lang="ru-RU" dirty="0" err="1">
                <a:latin typeface="Times New Roman" pitchFamily="18" charset="0"/>
                <a:cs typeface="Times New Roman" pitchFamily="18" charset="0"/>
              </a:rPr>
              <a:t>Айешева</a:t>
            </a:r>
            <a:r>
              <a:rPr lang="ru-RU" dirty="0">
                <a:latin typeface="Times New Roman" pitchFamily="18" charset="0"/>
                <a:cs typeface="Times New Roman" pitchFamily="18" charset="0"/>
              </a:rPr>
              <a:t>. - HTML5. - Алматы : </a:t>
            </a:r>
            <a:r>
              <a:rPr lang="ru-RU" dirty="0" err="1">
                <a:latin typeface="Times New Roman" pitchFamily="18" charset="0"/>
                <a:cs typeface="Times New Roman" pitchFamily="18" charset="0"/>
              </a:rPr>
              <a:t>Альманахъ</a:t>
            </a:r>
            <a:r>
              <a:rPr lang="ru-RU" dirty="0">
                <a:latin typeface="Times New Roman" pitchFamily="18" charset="0"/>
                <a:cs typeface="Times New Roman" pitchFamily="18" charset="0"/>
              </a:rPr>
              <a:t>, 2019. - 139 с. - ISBN 978-601-7543-66-2</a:t>
            </a:r>
          </a:p>
          <a:p>
            <a:r>
              <a:rPr lang="ru-RU" dirty="0">
                <a:latin typeface="Times New Roman" pitchFamily="18" charset="0"/>
                <a:cs typeface="Times New Roman" pitchFamily="18" charset="0"/>
              </a:rPr>
              <a:t>3. </a:t>
            </a:r>
            <a:r>
              <a:rPr lang="ru-RU" dirty="0" err="1">
                <a:latin typeface="Times New Roman" pitchFamily="18" charset="0"/>
                <a:cs typeface="Times New Roman" pitchFamily="18" charset="0"/>
              </a:rPr>
              <a:t>Абдигалиева</a:t>
            </a:r>
            <a:r>
              <a:rPr lang="ru-RU" dirty="0">
                <a:latin typeface="Times New Roman" pitchFamily="18" charset="0"/>
                <a:cs typeface="Times New Roman" pitchFamily="18" charset="0"/>
              </a:rPr>
              <a:t>, Т.Б. </a:t>
            </a:r>
            <a:r>
              <a:rPr lang="ru-RU" dirty="0" err="1">
                <a:latin typeface="Times New Roman" pitchFamily="18" charset="0"/>
                <a:cs typeface="Times New Roman" pitchFamily="18" charset="0"/>
              </a:rPr>
              <a:t>Ғылыми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зерттеулердің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әдістемесі</a:t>
            </a:r>
            <a:r>
              <a:rPr lang="ru-RU" dirty="0">
                <a:latin typeface="Times New Roman" pitchFamily="18" charset="0"/>
                <a:cs typeface="Times New Roman" pitchFamily="18" charset="0"/>
              </a:rPr>
              <a:t> [Текст/Электронный ресурс] : </a:t>
            </a:r>
            <a:r>
              <a:rPr lang="ru-RU" dirty="0" err="1">
                <a:latin typeface="Times New Roman" pitchFamily="18" charset="0"/>
                <a:cs typeface="Times New Roman" pitchFamily="18" charset="0"/>
              </a:rPr>
              <a:t>Оқу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құралы</a:t>
            </a:r>
            <a:r>
              <a:rPr lang="ru-RU" dirty="0">
                <a:latin typeface="Times New Roman" pitchFamily="18" charset="0"/>
                <a:cs typeface="Times New Roman" pitchFamily="18" charset="0"/>
              </a:rPr>
              <a:t> / Т. Б. </a:t>
            </a:r>
            <a:r>
              <a:rPr lang="ru-RU" dirty="0" err="1">
                <a:latin typeface="Times New Roman" pitchFamily="18" charset="0"/>
                <a:cs typeface="Times New Roman" pitchFamily="18" charset="0"/>
              </a:rPr>
              <a:t>Абдигалиева</a:t>
            </a:r>
            <a:r>
              <a:rPr lang="ru-RU" dirty="0">
                <a:latin typeface="Times New Roman" pitchFamily="18" charset="0"/>
                <a:cs typeface="Times New Roman" pitchFamily="18" charset="0"/>
              </a:rPr>
              <a:t>. - Алматы : </a:t>
            </a:r>
            <a:r>
              <a:rPr lang="ru-RU" dirty="0" err="1">
                <a:latin typeface="Times New Roman" pitchFamily="18" charset="0"/>
                <a:cs typeface="Times New Roman" pitchFamily="18" charset="0"/>
              </a:rPr>
              <a:t>Лантар</a:t>
            </a:r>
            <a:r>
              <a:rPr lang="ru-RU" dirty="0">
                <a:latin typeface="Times New Roman" pitchFamily="18" charset="0"/>
                <a:cs typeface="Times New Roman" pitchFamily="18" charset="0"/>
              </a:rPr>
              <a:t> Трейд, 2020. - 137 б. </a:t>
            </a:r>
          </a:p>
          <a:p>
            <a:r>
              <a:rPr lang="ru-RU" dirty="0">
                <a:latin typeface="Times New Roman" pitchFamily="18" charset="0"/>
                <a:cs typeface="Times New Roman" pitchFamily="18" charset="0"/>
              </a:rPr>
              <a:t>4/ </a:t>
            </a:r>
            <a:r>
              <a:rPr lang="ru-RU" dirty="0" err="1">
                <a:latin typeface="Times New Roman" pitchFamily="18" charset="0"/>
                <a:cs typeface="Times New Roman" pitchFamily="18" charset="0"/>
              </a:rPr>
              <a:t>Пижурин</a:t>
            </a:r>
            <a:r>
              <a:rPr lang="ru-RU" dirty="0">
                <a:latin typeface="Times New Roman" pitchFamily="18" charset="0"/>
                <a:cs typeface="Times New Roman" pitchFamily="18" charset="0"/>
              </a:rPr>
              <a:t>, А.А. Методы и средства научных исследований [Текст/Электронный ресурс] : учебник / А. А. </a:t>
            </a:r>
            <a:r>
              <a:rPr lang="ru-RU" dirty="0" err="1">
                <a:latin typeface="Times New Roman" pitchFamily="18" charset="0"/>
                <a:cs typeface="Times New Roman" pitchFamily="18" charset="0"/>
              </a:rPr>
              <a:t>Пижурин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Пижурин</a:t>
            </a:r>
            <a:r>
              <a:rPr lang="ru-RU" dirty="0">
                <a:latin typeface="Times New Roman" pitchFamily="18" charset="0"/>
                <a:cs typeface="Times New Roman" pitchFamily="18" charset="0"/>
              </a:rPr>
              <a:t> А.А.(мл), В. Е. Пятков. - М : Инфра-М, 2018. - 264 с.</a:t>
            </a:r>
          </a:p>
        </p:txBody>
      </p:sp>
    </p:spTree>
    <p:extLst>
      <p:ext uri="{BB962C8B-B14F-4D97-AF65-F5344CB8AC3E}">
        <p14:creationId xmlns:p14="http://schemas.microsoft.com/office/powerpoint/2010/main" val="4133947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420888"/>
            <a:ext cx="7886700" cy="1325563"/>
          </a:xfrm>
        </p:spPr>
        <p:txBody>
          <a:bodyPr/>
          <a:lstStyle/>
          <a:p>
            <a:pPr algn="ctr"/>
            <a:r>
              <a:rPr lang="kk-KZ" dirty="0" smtClean="0">
                <a:latin typeface="Times New Roman" pitchFamily="18" charset="0"/>
                <a:cs typeface="Times New Roman" pitchFamily="18" charset="0"/>
              </a:rPr>
              <a:t>Спасибо за внимание!</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301019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196752"/>
            <a:ext cx="7886700" cy="4351338"/>
          </a:xfrm>
        </p:spPr>
        <p:style>
          <a:lnRef idx="2">
            <a:schemeClr val="accent5"/>
          </a:lnRef>
          <a:fillRef idx="1">
            <a:schemeClr val="lt1"/>
          </a:fillRef>
          <a:effectRef idx="0">
            <a:schemeClr val="accent5"/>
          </a:effectRef>
          <a:fontRef idx="minor">
            <a:schemeClr val="dk1"/>
          </a:fontRef>
        </p:style>
        <p:txBody>
          <a:bodyPr>
            <a:normAutofit fontScale="92500"/>
          </a:bodyPr>
          <a:lstStyle/>
          <a:p>
            <a:pPr algn="ctr"/>
            <a:r>
              <a:rPr lang="ru-RU" dirty="0"/>
              <a:t> </a:t>
            </a:r>
            <a:r>
              <a:rPr lang="ru-RU" dirty="0">
                <a:latin typeface="Times New Roman" pitchFamily="18" charset="0"/>
                <a:cs typeface="Times New Roman" pitchFamily="18" charset="0"/>
              </a:rPr>
              <a:t>Впервые программно-целевой  метод был введен, как ни странно, в частном секторе. Идея принадлежала американскому предпринимателю, собственнику автомобилестроительной компании «Форд» </a:t>
            </a:r>
            <a:r>
              <a:rPr lang="ru-RU" dirty="0" err="1">
                <a:latin typeface="Times New Roman" pitchFamily="18" charset="0"/>
                <a:cs typeface="Times New Roman" pitchFamily="18" charset="0"/>
              </a:rPr>
              <a:t>Линдону</a:t>
            </a:r>
            <a:r>
              <a:rPr lang="ru-RU" dirty="0">
                <a:latin typeface="Times New Roman" pitchFamily="18" charset="0"/>
                <a:cs typeface="Times New Roman" pitchFamily="18" charset="0"/>
              </a:rPr>
              <a:t> Джонсону, который в то время был президентом США. В середине 1960-х годов министр обороны США Роберт </a:t>
            </a:r>
            <a:r>
              <a:rPr lang="ru-RU" dirty="0" err="1">
                <a:latin typeface="Times New Roman" pitchFamily="18" charset="0"/>
                <a:cs typeface="Times New Roman" pitchFamily="18" charset="0"/>
              </a:rPr>
              <a:t>Макнамара</a:t>
            </a:r>
            <a:r>
              <a:rPr lang="ru-RU" dirty="0">
                <a:latin typeface="Times New Roman" pitchFamily="18" charset="0"/>
                <a:cs typeface="Times New Roman" pitchFamily="18" charset="0"/>
              </a:rPr>
              <a:t> перехватил эту идею и решил применить ее в министерстве, которое он возглавлял. Со временем было принято решение об использовании этого метода во всех министерствах США.</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01705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ая прямоугольная выноска 4"/>
          <p:cNvSpPr/>
          <p:nvPr/>
        </p:nvSpPr>
        <p:spPr>
          <a:xfrm>
            <a:off x="1907704" y="0"/>
            <a:ext cx="6840760" cy="5477408"/>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r>
              <a:rPr lang="ru-RU" dirty="0">
                <a:latin typeface="Times New Roman" pitchFamily="18" charset="0"/>
                <a:cs typeface="Times New Roman" pitchFamily="18" charset="0"/>
              </a:rPr>
              <a:t>Сегодня большинство  стран ЕС помогают другим странам  в форме программ, направленных на достижение конкретных результатов. Международные финансовые организации, такие как Международный валютный фонд, Мировой банк, предоставляют свои займы другим странам по определенным программам. Это, отдельно, программа расширенного финансирования, программные системные займы для реализации конкретных проектов в разных отраслях экономики. Все эти программы четко описывают цель и ожидаемые результаты от направления средств, в ту или иную отрасль. Как показывает опыт, такой подход к финансированию проектов оказался достаточно эффективным, поскольку дает возможность проанализировать эффективность использования средств, при помощи сравнения полученных результатов с ожидаемыми (запланированными), а также сопоставить цель, на которую включаются средства, с конечными результатами от реализации проекта</a:t>
            </a:r>
            <a:endParaRPr lang="ru-RU" dirty="0">
              <a:latin typeface="Times New Roman" pitchFamily="18" charset="0"/>
              <a:cs typeface="Times New Roman" pitchFamily="18" charset="0"/>
            </a:endParaRPr>
          </a:p>
        </p:txBody>
      </p:sp>
      <p:pic>
        <p:nvPicPr>
          <p:cNvPr id="8194" name="Picture 2" descr="https://avatars.mds.yandex.net/i?id=289dd921fcca086504fb05738201ee30b554b2cc-10639915-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477408"/>
            <a:ext cx="1944216" cy="1219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55031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908720"/>
            <a:ext cx="7886700" cy="2035423"/>
          </a:xfrm>
        </p:spPr>
        <p:txBody>
          <a:bodyPr>
            <a:normAutofit fontScale="77500" lnSpcReduction="20000"/>
          </a:bodyPr>
          <a:lstStyle/>
          <a:p>
            <a:r>
              <a:rPr lang="ru-RU" dirty="0">
                <a:latin typeface="Times New Roman" pitchFamily="18" charset="0"/>
                <a:cs typeface="Times New Roman" pitchFamily="18" charset="0"/>
              </a:rPr>
              <a:t>Программно-целевое  планирование – это один из видов  планирования, в основе которого лежит  ориентация деятельности на достижение поставленных целей. По сути, любой  метод планирования направлен на достижение каких-либо конкретных целей. Но в данном случае в основе самого процесса планирования лежит определение и постановка целей и лишь затем подбираются пути их достижения.</a:t>
            </a:r>
            <a:endParaRPr lang="ru-RU" dirty="0">
              <a:solidFill>
                <a:srgbClr val="FF0000"/>
              </a:solidFill>
              <a:latin typeface="Times New Roman" pitchFamily="18" charset="0"/>
              <a:cs typeface="Times New Roman" pitchFamily="18" charset="0"/>
            </a:endParaRPr>
          </a:p>
        </p:txBody>
      </p:sp>
      <p:pic>
        <p:nvPicPr>
          <p:cNvPr id="9218" name="Picture 2" descr="https://avatars.mds.yandex.net/i?id=fbfcb6a4a8cac8ee09a413e23687e154b5a6d956-4507977-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924944"/>
            <a:ext cx="5593220"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183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4437112"/>
            <a:ext cx="7886700" cy="1891407"/>
          </a:xfrm>
        </p:spPr>
        <p:txBody>
          <a:bodyPr>
            <a:normAutofit fontScale="92500" lnSpcReduction="20000"/>
          </a:bodyPr>
          <a:lstStyle/>
          <a:p>
            <a:r>
              <a:rPr lang="ru-RU" dirty="0">
                <a:latin typeface="Times New Roman" pitchFamily="18" charset="0"/>
                <a:cs typeface="Times New Roman" pitchFamily="18" charset="0"/>
              </a:rPr>
              <a:t>Сущность ПЦМ  заключается в отборе основных целей  социального, экономического и научно-технического развития, разработке взаимоувязанных мероприятий по их достижению в намеченные сроки при сбалансированном обеспечении ресурсами с учетом эффективного их использования</a:t>
            </a:r>
            <a:endParaRPr lang="ru-RU" dirty="0">
              <a:latin typeface="Times New Roman" pitchFamily="18" charset="0"/>
              <a:cs typeface="Times New Roman" pitchFamily="18" charset="0"/>
            </a:endParaRPr>
          </a:p>
        </p:txBody>
      </p:sp>
      <p:pic>
        <p:nvPicPr>
          <p:cNvPr id="10242" name="Picture 2" descr="https://avatars.mds.yandex.net/i?id=304a5f92dc875c5be3021007da8539c416974774-4343452-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980728"/>
            <a:ext cx="5400600" cy="3037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237701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1484785"/>
            <a:ext cx="7886700" cy="1656184"/>
          </a:xfrm>
        </p:spPr>
        <p:style>
          <a:lnRef idx="2">
            <a:schemeClr val="accent4"/>
          </a:lnRef>
          <a:fillRef idx="1">
            <a:schemeClr val="lt1"/>
          </a:fillRef>
          <a:effectRef idx="0">
            <a:schemeClr val="accent4"/>
          </a:effectRef>
          <a:fontRef idx="minor">
            <a:schemeClr val="dk1"/>
          </a:fontRef>
        </p:style>
        <p:txBody>
          <a:bodyPr>
            <a:normAutofit fontScale="62500" lnSpcReduction="20000"/>
          </a:bodyPr>
          <a:lstStyle/>
          <a:p>
            <a:pPr algn="ctr"/>
            <a:r>
              <a:rPr lang="ru-RU" dirty="0">
                <a:latin typeface="Times New Roman" pitchFamily="18" charset="0"/>
                <a:cs typeface="Times New Roman" pitchFamily="18" charset="0"/>
              </a:rPr>
              <a:t>Во всех областях науки важную роль играет методология, т. е. совокупность методов, используемых при изучении и исследовании каких-либо объектов. В планировании и прогнозировании роль методологии еще больше, чем в других дисциплинах. Это связано с тем, что проблемы в данной области в последние годы стали особенно сложными вследствие быстрых изменений в экономике. Для их решения необходимо развивать научную базу планирования и прогнозирования и, в первую очередь, методологию</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1028" name="Picture 4" descr="Having a trading plan is a must for every trader. Without it, you would be cl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477491"/>
            <a:ext cx="4210050"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avatars.mds.yandex.net/i?id=9a310d23d83bc801a38c22ee8095da5dbd140e23-3789332-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429000"/>
            <a:ext cx="3048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48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56650107"/>
              </p:ext>
            </p:extLst>
          </p:nvPr>
        </p:nvGraphicFramePr>
        <p:xfrm>
          <a:off x="323528" y="1556792"/>
          <a:ext cx="824674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8158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2788212" y="188640"/>
            <a:ext cx="6048672" cy="489654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r>
              <a:rPr lang="ru-RU" sz="2000" dirty="0">
                <a:latin typeface="Times New Roman" pitchFamily="18" charset="0"/>
                <a:cs typeface="Times New Roman" pitchFamily="18" charset="0"/>
              </a:rPr>
              <a:t>Методы прогнозирования</a:t>
            </a:r>
          </a:p>
          <a:p>
            <a:r>
              <a:rPr lang="ru-RU" sz="2000" dirty="0">
                <a:latin typeface="Times New Roman" pitchFamily="18" charset="0"/>
                <a:cs typeface="Times New Roman" pitchFamily="18" charset="0"/>
              </a:rPr>
              <a:t>Эвристические методы. Методы этой группы субъективны и неотделимы от лица, делающего прогноз. Это, прежде всего, методы социологических исследований и экспертные методы</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4098" name="Picture 2" descr="RSF has selected winners in the competition for funding of projects conducted 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773296"/>
            <a:ext cx="3521612" cy="30384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789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8">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шаблон</Template>
  <TotalTime>180</TotalTime>
  <Words>859</Words>
  <Application>Microsoft Office PowerPoint</Application>
  <PresentationFormat>Экран (4:3)</PresentationFormat>
  <Paragraphs>72</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Тема8</vt:lpstr>
      <vt:lpstr>Презентация PowerPoint</vt:lpstr>
      <vt:lpstr>План: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Заключение</vt:lpstr>
      <vt:lpstr>Использованная литература</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hp</dc:creator>
  <cp:lastModifiedBy>hp</cp:lastModifiedBy>
  <cp:revision>15</cp:revision>
  <dcterms:created xsi:type="dcterms:W3CDTF">2024-09-29T04:51:10Z</dcterms:created>
  <dcterms:modified xsi:type="dcterms:W3CDTF">2024-10-30T10:49:38Z</dcterms:modified>
</cp:coreProperties>
</file>