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1" r:id="rId1"/>
  </p:sldMasterIdLst>
  <p:notesMasterIdLst>
    <p:notesMasterId r:id="rId32"/>
  </p:notesMasterIdLst>
  <p:sldIdLst>
    <p:sldId id="28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14630400" cy="8229600"/>
  <p:notesSz cx="8229600" cy="146304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07" d="100"/>
          <a:sy n="107" d="100"/>
        </p:scale>
        <p:origin x="45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090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3354F2-EFBE-95B0-B45D-862F9FC977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28800" y="1346836"/>
            <a:ext cx="10972800" cy="2865120"/>
          </a:xfrm>
        </p:spPr>
        <p:txBody>
          <a:bodyPr anchor="b"/>
          <a:lstStyle>
            <a:lvl1pPr algn="ctr">
              <a:defRPr sz="7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38E6E2E-A0FF-42E9-59FE-C0D54C1CB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4322446"/>
            <a:ext cx="10972800" cy="1986914"/>
          </a:xfrm>
        </p:spPr>
        <p:txBody>
          <a:bodyPr/>
          <a:lstStyle>
            <a:lvl1pPr marL="0" indent="0" algn="ctr">
              <a:buNone/>
              <a:defRPr sz="288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C886BAF-5BBB-F695-F3AF-5DFD8B3D2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4A529-EF8C-F543-B80D-8090BA108A86}" type="datetimeFigureOut">
              <a:rPr lang="ru-KZ" smtClean="0"/>
              <a:t>02.11.2024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A41CF5D-454D-4CA4-8732-91647B693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92A39CE-9B12-58A8-E17F-6EB4C32AF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D297A-622A-C04F-97B5-D22AA20696D1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892064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9F8FD4-A194-4B7C-AE83-CB2E050B00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0EF8EE4-DB56-5C0B-9857-7CC63A3FDE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D37A1F5-E188-9E4F-CE3F-3CD7AA2D1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B335C-445F-6B4F-965F-AF6AC2105887}" type="datetimeFigureOut">
              <a:rPr lang="ru-KZ" smtClean="0"/>
              <a:t>02.11.2024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527635A-5BEE-BF08-4AC3-8361AC2F5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1A7B484-F4F1-2646-E626-9B86DC910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ACF61-A21C-7747-9FBA-76E6C5906827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666940803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0EFB97E-ED78-BE78-65C6-18289C3FAC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0469880" y="438150"/>
            <a:ext cx="3154680" cy="6974206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3E1D00E-CA3F-C328-3D0E-5194D556F6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05840" y="438150"/>
            <a:ext cx="9281160" cy="6974206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54B3B26-1B17-B21D-5CA6-A3DDA64DD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B335C-445F-6B4F-965F-AF6AC2105887}" type="datetimeFigureOut">
              <a:rPr lang="ru-KZ" smtClean="0"/>
              <a:t>02.11.2024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3ED3D5-C411-21FB-CE62-A706EA378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DED82F6-3AD6-292E-4FED-ECACB453D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ACF61-A21C-7747-9FBA-76E6C5906827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11176730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17629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06794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03334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30105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22687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50516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81800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6999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D29B45-19B9-A100-E21F-F3FD4F5F9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E9D5571-3A62-31CF-1404-B37A1C5D22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0D281F1-F016-7C35-E18E-C23B8018F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B335C-445F-6B4F-965F-AF6AC2105887}" type="datetimeFigureOut">
              <a:rPr lang="ru-KZ" smtClean="0"/>
              <a:t>02.11.2024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553DFE-00AD-3B38-5FF8-E4688EE2D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53ED08-0BFE-AFE9-3DB9-A453F93E9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ACF61-A21C-7747-9FBA-76E6C5906827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148714734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26563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34954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83926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02477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87536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51639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68962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89739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11977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60760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72149C-CB19-A247-0B98-077202627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220" y="2051686"/>
            <a:ext cx="12618720" cy="3423284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B634379-01A3-2BEB-B3FF-5CD08EA487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8220" y="5507356"/>
            <a:ext cx="12618720" cy="1800224"/>
          </a:xfrm>
        </p:spPr>
        <p:txBody>
          <a:bodyPr/>
          <a:lstStyle>
            <a:lvl1pPr marL="0" indent="0">
              <a:buNone/>
              <a:defRPr sz="2880">
                <a:solidFill>
                  <a:schemeClr val="tx1">
                    <a:tint val="82000"/>
                  </a:schemeClr>
                </a:solidFill>
              </a:defRPr>
            </a:lvl1pPr>
            <a:lvl2pPr marL="54864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82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72A6A85-1E8B-B8EF-6AB5-7E249E6FFE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B335C-445F-6B4F-965F-AF6AC2105887}" type="datetimeFigureOut">
              <a:rPr lang="ru-KZ" smtClean="0"/>
              <a:t>02.11.2024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61AB91A-4F07-CBE0-F38C-C06F6C17C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B723E9-8683-A82F-7020-828E0406B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ACF61-A21C-7747-9FBA-76E6C5906827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42381046"/>
      </p:ext>
    </p:extLst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63496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86455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77079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58858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21809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703476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50635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69422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11892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7359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8E0A8E-1E2B-F144-83A2-5CCFC80A5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78A6D39-E988-D417-8614-5E677B96CE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05840" y="2190750"/>
            <a:ext cx="6217920" cy="522160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505BE9B-41A9-0625-BC62-CC4E954518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06640" y="2190750"/>
            <a:ext cx="6217920" cy="522160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CDCC0B9-9B63-256D-7324-597B55BDD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B335C-445F-6B4F-965F-AF6AC2105887}" type="datetimeFigureOut">
              <a:rPr lang="ru-KZ" smtClean="0"/>
              <a:t>02.11.2024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0B9002F-F983-7F2F-0F8A-AAF6380F8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7C670F2-FE44-4045-C807-AE097DE1C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ACF61-A21C-7747-9FBA-76E6C5906827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505655428"/>
      </p:ext>
    </p:extLst>
  </p:cSld>
  <p:clrMapOvr>
    <a:masterClrMapping/>
  </p:clrMapOvr>
  <p:hf sldNum="0"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40057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1A5A83-2A8D-3FB4-A78D-F5A73AE4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438150"/>
            <a:ext cx="12618720" cy="1590676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E21DCA9-6CE9-B946-BC65-CB783543DE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7746" y="2017396"/>
            <a:ext cx="6189344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10B792D-1363-60EB-7996-2BAD6D4804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7746" y="3006090"/>
            <a:ext cx="6189344" cy="442150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B556180-D03D-CF51-A193-2921835F84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406640" y="2017396"/>
            <a:ext cx="6219826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659EDF9-F6A8-B752-0BFF-666145FCAA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06640" y="3006090"/>
            <a:ext cx="6219826" cy="442150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C80DB8A-EF76-1DE4-EE77-2BA1CFE92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B335C-445F-6B4F-965F-AF6AC2105887}" type="datetimeFigureOut">
              <a:rPr lang="ru-KZ" smtClean="0"/>
              <a:t>02.11.2024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02F2ABF-3288-D8B3-F4B1-448C3DB9F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8D58F5A-7DEF-9AB5-99B5-8BA37152E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ACF61-A21C-7747-9FBA-76E6C5906827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99514322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68B94C-5BE6-21FB-B1B2-37EE5A1B5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FCC9E0C-0325-44AD-D6C0-00765EA5D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B335C-445F-6B4F-965F-AF6AC2105887}" type="datetimeFigureOut">
              <a:rPr lang="ru-KZ" smtClean="0"/>
              <a:t>02.11.2024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8BD1594-2B42-6664-4CB1-7664CAA04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AE55A4-ACF3-CB2B-DBED-83E95B2AF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ACF61-A21C-7747-9FBA-76E6C5906827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988285159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FB02571-E399-5103-4DCC-10DD8E542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B335C-445F-6B4F-965F-AF6AC2105887}" type="datetimeFigureOut">
              <a:rPr lang="ru-KZ" smtClean="0"/>
              <a:t>02.11.2024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33B381B-3E69-C7F6-A6DE-CFA32FBBF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3E8F70E-C6F7-8F31-53C2-20F3A2D5A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ACF61-A21C-7747-9FBA-76E6C5906827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705854529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EF947A-E6DE-F434-A37E-FB5AE4C65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7CFA70C-6609-EFD4-AD41-4500663800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5AAFBEC-35E3-A4C6-1C82-2A489202D1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3160633-610F-925E-231E-8D49C12A6E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B335C-445F-6B4F-965F-AF6AC2105887}" type="datetimeFigureOut">
              <a:rPr lang="ru-KZ" smtClean="0"/>
              <a:t>02.11.2024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4E766F8-0D58-9FE0-DF58-62404272D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D3B2EBA-3F17-B97A-F0E2-AEDBF9079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ACF61-A21C-7747-9FBA-76E6C5906827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642330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932D46-F962-5767-3FB2-9BCB499CF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6EF54F8-6A39-31C0-2E54-F8D259B0FF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8F466A0-2B98-04CD-7CE7-4C96B17B2E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C17841C-09D8-DD0A-A27B-EC136CDCB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B335C-445F-6B4F-965F-AF6AC2105887}" type="datetimeFigureOut">
              <a:rPr lang="ru-KZ" smtClean="0"/>
              <a:t>02.11.2024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6DE9611-45A2-0B62-E44E-F6051DC83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D7494BD-63E6-CF5D-F85E-8157061E1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ACF61-A21C-7747-9FBA-76E6C5906827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06499465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214173-A075-9AA0-99BF-AEADEAA55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53B9119-C2B5-2674-8B51-A6FECBC6AA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5840" y="2190750"/>
            <a:ext cx="12618720" cy="5221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5776C42-305D-D7CA-D500-9E42DCAD00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89B335C-445F-6B4F-965F-AF6AC2105887}" type="datetimeFigureOut">
              <a:rPr lang="ru-KZ" smtClean="0"/>
              <a:t>02.11.2024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06FA0D8-08D6-5C17-C1B4-8BEFF87E08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D9A2B0-E7C7-9780-7DBF-5F2EC502AD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CCACF61-A21C-7747-9FBA-76E6C5906827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896843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98" r:id="rId17"/>
    <p:sldLayoutId id="2147483699" r:id="rId18"/>
    <p:sldLayoutId id="2147483700" r:id="rId19"/>
    <p:sldLayoutId id="2147483701" r:id="rId20"/>
    <p:sldLayoutId id="2147483702" r:id="rId21"/>
    <p:sldLayoutId id="2147483703" r:id="rId22"/>
    <p:sldLayoutId id="2147483704" r:id="rId23"/>
    <p:sldLayoutId id="2147483705" r:id="rId24"/>
    <p:sldLayoutId id="2147483706" r:id="rId25"/>
    <p:sldLayoutId id="2147483707" r:id="rId26"/>
    <p:sldLayoutId id="2147483708" r:id="rId27"/>
    <p:sldLayoutId id="2147483709" r:id="rId28"/>
    <p:sldLayoutId id="2147483710" r:id="rId29"/>
    <p:sldLayoutId id="2147483711" r:id="rId30"/>
    <p:sldLayoutId id="2147483712" r:id="rId31"/>
    <p:sldLayoutId id="2147483713" r:id="rId32"/>
    <p:sldLayoutId id="2147483714" r:id="rId33"/>
    <p:sldLayoutId id="2147483715" r:id="rId34"/>
    <p:sldLayoutId id="2147483716" r:id="rId35"/>
    <p:sldLayoutId id="2147483717" r:id="rId36"/>
    <p:sldLayoutId id="2147483718" r:id="rId37"/>
    <p:sldLayoutId id="2147483719" r:id="rId38"/>
    <p:sldLayoutId id="2147483720" r:id="rId39"/>
    <p:sldLayoutId id="2147483721" r:id="rId40"/>
  </p:sldLayoutIdLst>
  <p:hf sldNum="0" hdr="0" ftr="0" dt="0"/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Рисунок 4">
            <a:extLst>
              <a:ext uri="{FF2B5EF4-FFF2-40B4-BE49-F238E27FC236}">
                <a16:creationId xmlns:a16="http://schemas.microsoft.com/office/drawing/2014/main" id="{460D84FC-884B-46AE-8D34-B5070AAC5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8163" y="0"/>
            <a:ext cx="6417944" cy="8195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073270-D796-4557-9A88-0ED6563A9BCE}"/>
              </a:ext>
            </a:extLst>
          </p:cNvPr>
          <p:cNvSpPr txBox="1"/>
          <p:nvPr/>
        </p:nvSpPr>
        <p:spPr>
          <a:xfrm>
            <a:off x="3354229" y="509184"/>
            <a:ext cx="6964150" cy="38779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920" i="1" dirty="0">
                <a:latin typeface="Times New Roman" pitchFamily="18" charset="0"/>
                <a:cs typeface="Times New Roman" pitchFamily="18" charset="0"/>
              </a:rPr>
              <a:t>АО «АЛМАТИНСКИЙ ТЕХНОЛОГИЧЕСКИЙ УНИВЕРСИТЕТ»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C7B259-F47A-475A-BCA2-0EC5F1B97819}"/>
              </a:ext>
            </a:extLst>
          </p:cNvPr>
          <p:cNvSpPr txBox="1"/>
          <p:nvPr/>
        </p:nvSpPr>
        <p:spPr>
          <a:xfrm>
            <a:off x="2743201" y="1371582"/>
            <a:ext cx="9117104" cy="12372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92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ФАКУЛЬТЕТ «ПИЩЕВЫХ ПРОИЗВОДСТВ»</a:t>
            </a:r>
          </a:p>
          <a:p>
            <a:pPr algn="ctr">
              <a:defRPr/>
            </a:pPr>
            <a:r>
              <a:rPr lang="ru-RU" sz="192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КАФЕДРА «БЕЗОПАСНОСТЬ И КАЧЕСТВО ПИЩЕВЫХ ПРОДУКТОВ»</a:t>
            </a:r>
            <a:endParaRPr lang="en-US" sz="192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192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ДИСЦИПЛИНА «</a:t>
            </a:r>
            <a:r>
              <a:rPr lang="ru-RU" sz="19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и планирование научных исследований</a:t>
            </a:r>
            <a:r>
              <a:rPr lang="ru-RU" sz="192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en-US" sz="192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ru-RU" sz="168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8396C1-3E7C-4FD0-87E9-3AB9E54446EE}"/>
              </a:ext>
            </a:extLst>
          </p:cNvPr>
          <p:cNvSpPr txBox="1"/>
          <p:nvPr/>
        </p:nvSpPr>
        <p:spPr>
          <a:xfrm>
            <a:off x="3628998" y="2228838"/>
            <a:ext cx="9376996" cy="26130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endParaRPr lang="ru-RU" sz="1620" dirty="0">
              <a:solidFill>
                <a:srgbClr val="4F81BD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ru-RU" sz="1620" dirty="0">
              <a:solidFill>
                <a:srgbClr val="4F81BD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ru-RU" sz="1620" dirty="0">
              <a:solidFill>
                <a:srgbClr val="4F81BD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2880" b="1" i="1" dirty="0">
                <a:latin typeface="Times New Roman" pitchFamily="18" charset="0"/>
                <a:cs typeface="Times New Roman" pitchFamily="18" charset="0"/>
              </a:rPr>
              <a:t>Лекция №</a:t>
            </a:r>
            <a:r>
              <a:rPr lang="en-US" sz="2880" b="1" i="1" dirty="0">
                <a:latin typeface="Times New Roman" pitchFamily="18" charset="0"/>
                <a:cs typeface="Times New Roman" pitchFamily="18" charset="0"/>
              </a:rPr>
              <a:t>7</a:t>
            </a:r>
            <a:r>
              <a:rPr lang="ru-RU" sz="2880" b="1" i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defRPr/>
            </a:pPr>
            <a:r>
              <a:rPr lang="ru-RU" sz="288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Научно-техническое прогнозирование. Прогнозирование научно-технического прогресса (НТП). Формирование комплексной научно-исследовательской программы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D7FB55-7606-45F5-B220-338F2FC977BE}"/>
              </a:ext>
            </a:extLst>
          </p:cNvPr>
          <p:cNvSpPr txBox="1"/>
          <p:nvPr/>
        </p:nvSpPr>
        <p:spPr>
          <a:xfrm>
            <a:off x="5287328" y="6026467"/>
            <a:ext cx="184731" cy="3416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endParaRPr lang="ru-RU" sz="162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1272" name="Рисунок 1">
            <a:extLst>
              <a:ext uri="{FF2B5EF4-FFF2-40B4-BE49-F238E27FC236}">
                <a16:creationId xmlns:a16="http://schemas.microsoft.com/office/drawing/2014/main" id="{81EEE1A1-00E9-4174-8400-0EC32EF128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68" y="5308888"/>
            <a:ext cx="2828945" cy="2663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514962" y="6086489"/>
            <a:ext cx="5486400" cy="10895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160" i="1" dirty="0">
                <a:latin typeface="Times New Roman" pitchFamily="18" charset="0"/>
                <a:cs typeface="Times New Roman" pitchFamily="18" charset="0"/>
              </a:rPr>
              <a:t>PhD </a:t>
            </a:r>
            <a:r>
              <a:rPr lang="ru-RU" sz="2160" i="1" dirty="0">
                <a:latin typeface="Times New Roman" pitchFamily="18" charset="0"/>
                <a:cs typeface="Times New Roman" pitchFamily="18" charset="0"/>
              </a:rPr>
              <a:t>доктор, </a:t>
            </a:r>
            <a:r>
              <a:rPr lang="ru-RU" sz="2160" i="1" dirty="0" err="1">
                <a:latin typeface="Times New Roman" pitchFamily="18" charset="0"/>
                <a:cs typeface="Times New Roman" pitchFamily="18" charset="0"/>
              </a:rPr>
              <a:t>ассоц</a:t>
            </a:r>
            <a:r>
              <a:rPr lang="ru-RU" sz="2160" i="1" dirty="0">
                <a:latin typeface="Times New Roman" pitchFamily="18" charset="0"/>
                <a:cs typeface="Times New Roman" pitchFamily="18" charset="0"/>
              </a:rPr>
              <a:t> проф. кафедры </a:t>
            </a:r>
            <a:r>
              <a:rPr lang="ru-RU" sz="2160" i="1" dirty="0" err="1">
                <a:latin typeface="Times New Roman" pitchFamily="18" charset="0"/>
                <a:cs typeface="Times New Roman" pitchFamily="18" charset="0"/>
              </a:rPr>
              <a:t>БиКПП</a:t>
            </a:r>
            <a:r>
              <a:rPr lang="ru-RU" sz="2160" i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defRPr/>
            </a:pPr>
            <a:r>
              <a:rPr lang="ru-RU" sz="2160" i="1" dirty="0">
                <a:latin typeface="Times New Roman" pitchFamily="18" charset="0"/>
                <a:cs typeface="Times New Roman" pitchFamily="18" charset="0"/>
              </a:rPr>
              <a:t>Раб.тел.:8 (727) 396-71-33 (</a:t>
            </a:r>
            <a:r>
              <a:rPr lang="ru-RU" sz="2160" i="1" dirty="0" err="1">
                <a:latin typeface="Times New Roman" pitchFamily="18" charset="0"/>
                <a:cs typeface="Times New Roman" pitchFamily="18" charset="0"/>
              </a:rPr>
              <a:t>вн</a:t>
            </a:r>
            <a:r>
              <a:rPr lang="ru-RU" sz="2160" i="1" dirty="0">
                <a:latin typeface="Times New Roman" pitchFamily="18" charset="0"/>
                <a:cs typeface="Times New Roman" pitchFamily="18" charset="0"/>
              </a:rPr>
              <a:t>. 118)</a:t>
            </a:r>
          </a:p>
          <a:p>
            <a:pPr algn="ctr">
              <a:defRPr/>
            </a:pPr>
            <a:r>
              <a:rPr lang="ru-RU" sz="2160" i="1" dirty="0" err="1">
                <a:latin typeface="Times New Roman" pitchFamily="18" charset="0"/>
                <a:cs typeface="Times New Roman" pitchFamily="18" charset="0"/>
              </a:rPr>
              <a:t>эл.адрес</a:t>
            </a:r>
            <a:r>
              <a:rPr lang="ru-RU" sz="2160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160" i="1" dirty="0">
                <a:latin typeface="Times New Roman" pitchFamily="18" charset="0"/>
                <a:cs typeface="Times New Roman" pitchFamily="18" charset="0"/>
              </a:rPr>
              <a:t>sanaazimova@mail.ru</a:t>
            </a:r>
            <a:endParaRPr lang="ru-RU" sz="2160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066115" y="1096208"/>
            <a:ext cx="7984569" cy="10351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4050"/>
              </a:lnSpc>
              <a:buNone/>
            </a:pPr>
            <a:r>
              <a:rPr lang="en-US" sz="3250" b="1" kern="0" spc="-98" dirty="0">
                <a:solidFill>
                  <a:srgbClr val="00000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Особенности прогнозирования научно-технического прогресса</a:t>
            </a:r>
            <a:endParaRPr lang="en-US" sz="32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6066115" y="2379702"/>
            <a:ext cx="3909536" cy="2293977"/>
          </a:xfrm>
          <a:prstGeom prst="roundRect">
            <a:avLst>
              <a:gd name="adj" fmla="val 3033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239351" y="2552938"/>
            <a:ext cx="2744510" cy="2587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000"/>
              </a:lnSpc>
              <a:buNone/>
            </a:pPr>
            <a:r>
              <a:rPr lang="en-US" sz="1600" b="1" kern="0" spc="-49" dirty="0">
                <a:solidFill>
                  <a:srgbClr val="272525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Многофакторный Характер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6239351" y="2910959"/>
            <a:ext cx="3563064" cy="15894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050"/>
              </a:lnSpc>
              <a:buNone/>
            </a:pPr>
            <a:r>
              <a:rPr lang="en-US" sz="1300" kern="0" spc="-26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Прогнозирование НТП учитывает множество взаимосвязанных факторов, таких как экономические, социальные, политические, культурные и экологические условия. Это требует комплексного подхода и междисциплинарного анализа.</a:t>
            </a:r>
            <a:endParaRPr lang="en-US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10141268" y="2379702"/>
            <a:ext cx="3909536" cy="2293977"/>
          </a:xfrm>
          <a:prstGeom prst="roundRect">
            <a:avLst>
              <a:gd name="adj" fmla="val 3033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10314503" y="2552938"/>
            <a:ext cx="2837378" cy="2587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000"/>
              </a:lnSpc>
              <a:buNone/>
            </a:pPr>
            <a:r>
              <a:rPr lang="en-US" sz="1600" b="1" kern="0" spc="-49" dirty="0">
                <a:solidFill>
                  <a:srgbClr val="272525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Высокая Неопределенность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10314503" y="2910959"/>
            <a:ext cx="3563064" cy="15894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050"/>
              </a:lnSpc>
              <a:buNone/>
            </a:pPr>
            <a:r>
              <a:rPr lang="en-US" sz="1300" kern="0" spc="-26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Из-за скорости технологических изменений и трудности предсказания научных открытий, прогнозирование НТП сопряжено с высокой степенью неопределенности. Необходимо использовать гибкие методы и сценарный подход.</a:t>
            </a:r>
            <a:endParaRPr lang="en-US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6066115" y="4839295"/>
            <a:ext cx="3909536" cy="2293977"/>
          </a:xfrm>
          <a:prstGeom prst="roundRect">
            <a:avLst>
              <a:gd name="adj" fmla="val 3033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6239351" y="5012531"/>
            <a:ext cx="2606040" cy="2587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000"/>
              </a:lnSpc>
              <a:buNone/>
            </a:pPr>
            <a:r>
              <a:rPr lang="en-US" sz="1600" b="1" kern="0" spc="-49" dirty="0">
                <a:solidFill>
                  <a:srgbClr val="272525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Долгосрочные Горизонты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6239351" y="5370552"/>
            <a:ext cx="3563064" cy="10596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050"/>
              </a:lnSpc>
              <a:buNone/>
            </a:pPr>
            <a:r>
              <a:rPr lang="en-US" sz="1300" kern="0" spc="-26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Полное проявление последствий НТП может занимать десятилетия или даже столетия. Прогнозы должны учитывать долгосрочные эффекты и возможные побочные явления.</a:t>
            </a:r>
            <a:endParaRPr lang="en-US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Shape 10"/>
          <p:cNvSpPr/>
          <p:nvPr/>
        </p:nvSpPr>
        <p:spPr>
          <a:xfrm>
            <a:off x="10141268" y="4839295"/>
            <a:ext cx="3909536" cy="2293977"/>
          </a:xfrm>
          <a:prstGeom prst="roundRect">
            <a:avLst>
              <a:gd name="adj" fmla="val 3033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10314503" y="5012531"/>
            <a:ext cx="2925961" cy="2587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000"/>
              </a:lnSpc>
              <a:buNone/>
            </a:pPr>
            <a:r>
              <a:rPr lang="en-US" sz="1600" b="1" kern="0" spc="-49" dirty="0">
                <a:solidFill>
                  <a:srgbClr val="272525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Роль Человеческого Фактора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10314503" y="5370552"/>
            <a:ext cx="3563064" cy="15894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050"/>
              </a:lnSpc>
              <a:buNone/>
            </a:pPr>
            <a:r>
              <a:rPr lang="en-US" sz="1300" kern="0" spc="-26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Креативность, изобретательность и целеполагание ученых и инженеров играют ключевую роль в научно-техническом развитии. Прогнозирование должно учитывать потенциал человеческого интеллекта.</a:t>
            </a:r>
            <a:endParaRPr lang="en-US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89955" y="942142"/>
            <a:ext cx="7964091" cy="15798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4100"/>
              </a:lnSpc>
              <a:buNone/>
            </a:pPr>
            <a:r>
              <a:rPr lang="en-US" sz="3300" b="1" kern="0" spc="-100" dirty="0">
                <a:solidFill>
                  <a:srgbClr val="00000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Использование методов экспертных оценок в научно-техническом прогнозировании</a:t>
            </a:r>
            <a:endParaRPr lang="en-US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589955" y="2964299"/>
            <a:ext cx="379214" cy="379214"/>
          </a:xfrm>
          <a:prstGeom prst="roundRect">
            <a:avLst>
              <a:gd name="adj" fmla="val 18669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728782" y="3027402"/>
            <a:ext cx="101441" cy="2528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50"/>
              </a:lnSpc>
              <a:buNone/>
            </a:pPr>
            <a:r>
              <a:rPr lang="en-US" sz="1950" b="1" kern="0" spc="-60" dirty="0">
                <a:solidFill>
                  <a:srgbClr val="272525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1</a:t>
            </a:r>
            <a:endParaRPr lang="en-US" sz="19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1137642" y="2964299"/>
            <a:ext cx="3080504" cy="2633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050"/>
              </a:lnSpc>
              <a:buNone/>
            </a:pPr>
            <a:r>
              <a:rPr lang="en-US" sz="1650" b="1" kern="0" spc="-50" dirty="0">
                <a:solidFill>
                  <a:srgbClr val="272525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Сущность экспертных оценок</a:t>
            </a:r>
            <a:endParaRPr lang="en-US" sz="16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1137642" y="3328749"/>
            <a:ext cx="3350181" cy="24270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sz="1300" kern="0" spc="-27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Методы экспертных оценок основаны на систематическом сборе и анализе мнений высококвалифицированных специалистов по вопросам научно-технологического развития. Эксперты используют свой опыт, знания и интуицию для выдвижения обоснованных прогнозов и рекомендаций.</a:t>
            </a:r>
            <a:endParaRPr lang="en-US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4656296" y="2964299"/>
            <a:ext cx="379214" cy="379214"/>
          </a:xfrm>
          <a:prstGeom prst="roundRect">
            <a:avLst>
              <a:gd name="adj" fmla="val 18669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4770001" y="3027402"/>
            <a:ext cx="151686" cy="2528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50"/>
              </a:lnSpc>
              <a:buNone/>
            </a:pPr>
            <a:r>
              <a:rPr lang="en-US" sz="1950" b="1" kern="0" spc="-60" dirty="0">
                <a:solidFill>
                  <a:srgbClr val="272525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2</a:t>
            </a:r>
            <a:endParaRPr lang="en-US" sz="19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5203984" y="2964299"/>
            <a:ext cx="2106930" cy="2633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050"/>
              </a:lnSpc>
              <a:buNone/>
            </a:pPr>
            <a:r>
              <a:rPr lang="en-US" sz="1650" b="1" kern="0" spc="-50" dirty="0">
                <a:solidFill>
                  <a:srgbClr val="272525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Группа экспертов</a:t>
            </a:r>
            <a:endParaRPr lang="en-US" sz="16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5203984" y="3328749"/>
            <a:ext cx="3350181" cy="18877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sz="1300" kern="0" spc="-27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Для получения достоверных экспертных оценок важен правильный подбор экспертной группы. Она должна включать специалистов различных областей, обладающих глубокими знаниями и практическим опытом в сфере научно-технического прогресса.</a:t>
            </a:r>
            <a:endParaRPr lang="en-US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Shape 9"/>
          <p:cNvSpPr/>
          <p:nvPr/>
        </p:nvSpPr>
        <p:spPr>
          <a:xfrm>
            <a:off x="589955" y="6113859"/>
            <a:ext cx="379214" cy="379214"/>
          </a:xfrm>
          <a:prstGeom prst="roundRect">
            <a:avLst>
              <a:gd name="adj" fmla="val 18669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701754" y="6176963"/>
            <a:ext cx="155615" cy="2528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50"/>
              </a:lnSpc>
              <a:buNone/>
            </a:pPr>
            <a:r>
              <a:rPr lang="en-US" sz="1950" b="1" kern="0" spc="-60" dirty="0">
                <a:solidFill>
                  <a:srgbClr val="272525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3</a:t>
            </a:r>
            <a:endParaRPr lang="en-US" sz="19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1137642" y="6113859"/>
            <a:ext cx="2251948" cy="2633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050"/>
              </a:lnSpc>
              <a:buNone/>
            </a:pPr>
            <a:r>
              <a:rPr lang="en-US" sz="1650" b="1" kern="0" spc="-50" dirty="0">
                <a:solidFill>
                  <a:srgbClr val="272525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Методы сбора оценок</a:t>
            </a:r>
            <a:endParaRPr lang="en-US" sz="16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1137642" y="6478310"/>
            <a:ext cx="7416403" cy="8090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sz="1300" kern="0" spc="-27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Существуют различные методы сбора экспертных оценок, такие как анкетирование, интервьюирование, "мозговой штурм" и метод "Дельфи". Выбор метода зависит от количества экспертов, сложности вопроса и доступности информации.</a:t>
            </a:r>
            <a:endParaRPr lang="en-US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23292" y="489704"/>
            <a:ext cx="13383816" cy="11132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4350"/>
              </a:lnSpc>
              <a:buNone/>
            </a:pPr>
            <a:r>
              <a:rPr lang="en-US" sz="3500" b="1" kern="0" spc="-105" dirty="0">
                <a:solidFill>
                  <a:srgbClr val="00000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Применение методов имитационного моделирования в научно-техническом прогнозировании</a:t>
            </a:r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292" y="1959054"/>
            <a:ext cx="4283154" cy="264711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23292" y="4828699"/>
            <a:ext cx="3409831" cy="2782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b="1" kern="0" spc="-53" dirty="0">
                <a:solidFill>
                  <a:srgbClr val="272525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Имитационное Моделирование</a:t>
            </a:r>
            <a:endParaRPr lang="en-US" sz="17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623292" y="5213747"/>
            <a:ext cx="4283154" cy="25642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400" kern="0" spc="-28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Имитационное моделирование является мощным инструментом в научно-техническом прогнозировании, позволяющим создавать виртуальные модели сложных систем и процессов. Эти модели можно настраивать, изменять параметры и наблюдать, как они влияют на поведение системы, что помогает глубже понять ее динамику и вероятные сценарии развития.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3504" y="1959054"/>
            <a:ext cx="4283273" cy="264723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173504" y="4828818"/>
            <a:ext cx="3837146" cy="2782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b="1" kern="0" spc="-53" dirty="0">
                <a:solidFill>
                  <a:srgbClr val="272525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Анализ Данных и Прогнозирование</a:t>
            </a:r>
            <a:endParaRPr lang="en-US" sz="17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4"/>
          <p:cNvSpPr/>
          <p:nvPr/>
        </p:nvSpPr>
        <p:spPr>
          <a:xfrm>
            <a:off x="5173504" y="5213866"/>
            <a:ext cx="4283273" cy="19944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400" kern="0" spc="-28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С помощью имитационного моделирования можно собирать, обрабатывать и анализировать большие объемы данных, связанных с научно-техническим прогрессом. Это позволяет выявлять закономерности, тенденции и строить прогнозы, которые лежат в основе принятия важных стратегических решений.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23834" y="1959054"/>
            <a:ext cx="4283273" cy="2647236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723834" y="4828818"/>
            <a:ext cx="3252549" cy="2782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b="1" kern="0" spc="-53" dirty="0">
                <a:solidFill>
                  <a:srgbClr val="272525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Междисциплинарный Подход</a:t>
            </a:r>
            <a:endParaRPr lang="en-US" sz="17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6"/>
          <p:cNvSpPr/>
          <p:nvPr/>
        </p:nvSpPr>
        <p:spPr>
          <a:xfrm>
            <a:off x="9723834" y="5213866"/>
            <a:ext cx="4283273" cy="22793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400" kern="0" spc="-28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Применение имитационного моделирования в научно-техническом прогнозировании требует тесного взаимодействия специалистов из различных областей - от программистов и инженеров до экономистов и управленцев. Такой междисциплинарный подход обеспечивает комплексный анализ проблемы и разработку наиболее эффективных решений.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04599" y="674132"/>
            <a:ext cx="7934801" cy="10798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4250"/>
              </a:lnSpc>
              <a:buNone/>
            </a:pPr>
            <a:r>
              <a:rPr lang="en-US" sz="3400" b="1" kern="0" spc="-102" dirty="0">
                <a:solidFill>
                  <a:srgbClr val="00000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Разработка сценариев развития научно-технического прогресса</a:t>
            </a:r>
            <a:endParaRPr lang="en-US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852249" y="2013109"/>
            <a:ext cx="22860" cy="5542359"/>
          </a:xfrm>
          <a:prstGeom prst="roundRect">
            <a:avLst>
              <a:gd name="adj" fmla="val 317413"/>
            </a:avLst>
          </a:prstGeom>
          <a:solidFill>
            <a:srgbClr val="C0C1D7"/>
          </a:solidFill>
          <a:ln/>
        </p:spPr>
      </p:sp>
      <p:sp>
        <p:nvSpPr>
          <p:cNvPr id="5" name="Shape 2"/>
          <p:cNvSpPr/>
          <p:nvPr/>
        </p:nvSpPr>
        <p:spPr>
          <a:xfrm>
            <a:off x="1035129" y="2390299"/>
            <a:ext cx="604599" cy="22860"/>
          </a:xfrm>
          <a:prstGeom prst="roundRect">
            <a:avLst>
              <a:gd name="adj" fmla="val 317413"/>
            </a:avLst>
          </a:prstGeom>
          <a:solidFill>
            <a:srgbClr val="C0C1D7"/>
          </a:solidFill>
          <a:ln/>
        </p:spPr>
      </p:sp>
      <p:sp>
        <p:nvSpPr>
          <p:cNvPr id="6" name="Shape 3"/>
          <p:cNvSpPr/>
          <p:nvPr/>
        </p:nvSpPr>
        <p:spPr>
          <a:xfrm>
            <a:off x="669369" y="2207419"/>
            <a:ext cx="388620" cy="388620"/>
          </a:xfrm>
          <a:prstGeom prst="roundRect">
            <a:avLst>
              <a:gd name="adj" fmla="val 18671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811649" y="2272070"/>
            <a:ext cx="103942" cy="2591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000"/>
              </a:lnSpc>
              <a:buNone/>
            </a:pPr>
            <a:r>
              <a:rPr lang="en-US" sz="2000" b="1" kern="0" spc="-61" dirty="0">
                <a:solidFill>
                  <a:srgbClr val="272525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1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1813798" y="2185868"/>
            <a:ext cx="3591401" cy="2699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700" b="1" kern="0" spc="-51" dirty="0">
                <a:solidFill>
                  <a:srgbClr val="272525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Анализ существующих тенденций</a:t>
            </a:r>
            <a:endParaRPr lang="en-US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1813798" y="2559368"/>
            <a:ext cx="6725603" cy="8290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kern="0" spc="-27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Первый шаг в разработке сценариев - тщательный анализ текущих тенденций и направлений научно-технического прогресса. Это позволяет выявить ключевые факторы, движущие силы и возможные точки бифуркации в развитии.</a:t>
            </a:r>
            <a:endParaRPr lang="en-US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1035129" y="4111109"/>
            <a:ext cx="604599" cy="22860"/>
          </a:xfrm>
          <a:prstGeom prst="roundRect">
            <a:avLst>
              <a:gd name="adj" fmla="val 317413"/>
            </a:avLst>
          </a:prstGeom>
          <a:solidFill>
            <a:srgbClr val="C0C1D7"/>
          </a:solidFill>
          <a:ln/>
        </p:spPr>
      </p:sp>
      <p:sp>
        <p:nvSpPr>
          <p:cNvPr id="11" name="Shape 8"/>
          <p:cNvSpPr/>
          <p:nvPr/>
        </p:nvSpPr>
        <p:spPr>
          <a:xfrm>
            <a:off x="669369" y="3928229"/>
            <a:ext cx="388620" cy="388620"/>
          </a:xfrm>
          <a:prstGeom prst="roundRect">
            <a:avLst>
              <a:gd name="adj" fmla="val 18671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785932" y="3992880"/>
            <a:ext cx="155496" cy="2591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000"/>
              </a:lnSpc>
              <a:buNone/>
            </a:pPr>
            <a:r>
              <a:rPr lang="en-US" sz="2000" b="1" kern="0" spc="-61" dirty="0">
                <a:solidFill>
                  <a:srgbClr val="272525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2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1813798" y="3906679"/>
            <a:ext cx="2742962" cy="2699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700" b="1" kern="0" spc="-51" dirty="0">
                <a:solidFill>
                  <a:srgbClr val="272525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Выявление движущих сил</a:t>
            </a:r>
            <a:endParaRPr lang="en-US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1813798" y="4280178"/>
            <a:ext cx="6725603" cy="11053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kern="0" spc="-27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Определение экономических, технологических, социальных и политических факторов, которые могут оказать наибольшее влияние на будущее развитие науки и техники. Эти факторы станут основой для построения различных сценариев.</a:t>
            </a:r>
            <a:endParaRPr lang="en-US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Shape 12"/>
          <p:cNvSpPr/>
          <p:nvPr/>
        </p:nvSpPr>
        <p:spPr>
          <a:xfrm>
            <a:off x="1035129" y="6108263"/>
            <a:ext cx="604599" cy="22860"/>
          </a:xfrm>
          <a:prstGeom prst="roundRect">
            <a:avLst>
              <a:gd name="adj" fmla="val 317413"/>
            </a:avLst>
          </a:prstGeom>
          <a:solidFill>
            <a:srgbClr val="C0C1D7"/>
          </a:solidFill>
          <a:ln/>
        </p:spPr>
      </p:sp>
      <p:sp>
        <p:nvSpPr>
          <p:cNvPr id="16" name="Shape 13"/>
          <p:cNvSpPr/>
          <p:nvPr/>
        </p:nvSpPr>
        <p:spPr>
          <a:xfrm>
            <a:off x="669369" y="5925383"/>
            <a:ext cx="388620" cy="388620"/>
          </a:xfrm>
          <a:prstGeom prst="roundRect">
            <a:avLst>
              <a:gd name="adj" fmla="val 18671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783908" y="5990034"/>
            <a:ext cx="159544" cy="2591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000"/>
              </a:lnSpc>
              <a:buNone/>
            </a:pPr>
            <a:r>
              <a:rPr lang="en-US" sz="2000" b="1" kern="0" spc="-61" dirty="0">
                <a:solidFill>
                  <a:srgbClr val="272525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3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15"/>
          <p:cNvSpPr/>
          <p:nvPr/>
        </p:nvSpPr>
        <p:spPr>
          <a:xfrm>
            <a:off x="1813798" y="5903833"/>
            <a:ext cx="4523065" cy="2699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700" b="1" kern="0" spc="-51" dirty="0">
                <a:solidFill>
                  <a:srgbClr val="272525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Формирование альтернативных сценариев</a:t>
            </a:r>
            <a:endParaRPr lang="en-US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16"/>
          <p:cNvSpPr/>
          <p:nvPr/>
        </p:nvSpPr>
        <p:spPr>
          <a:xfrm>
            <a:off x="1813798" y="6277332"/>
            <a:ext cx="6725603" cy="11053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kern="0" spc="-27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На основе выявленных движущих сил разрабатываются различные альтернативные сценарии развития научно-технического прогресса. Каждый сценарий должен быть внутренне непротиворечивым, логически обоснованным и учитывать возможные события и их последствия.</a:t>
            </a:r>
            <a:endParaRPr lang="en-US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77823" y="766405"/>
            <a:ext cx="13274754" cy="12103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4750"/>
              </a:lnSpc>
              <a:buNone/>
            </a:pPr>
            <a:r>
              <a:rPr lang="en-US" sz="3800" b="1" kern="0" spc="-114" dirty="0">
                <a:solidFill>
                  <a:srgbClr val="00000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Формирование комплексной научно-исследовательской программы</a:t>
            </a:r>
            <a:endParaRPr lang="en-US" sz="3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677823" y="2460903"/>
            <a:ext cx="2964299" cy="6053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350"/>
              </a:lnSpc>
              <a:buNone/>
            </a:pPr>
            <a:r>
              <a:rPr lang="en-US" sz="1900" b="1" kern="0" spc="-57" dirty="0">
                <a:solidFill>
                  <a:srgbClr val="00000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Этапы разработки программы</a:t>
            </a:r>
            <a:endParaRPr lang="en-US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677823" y="3259812"/>
            <a:ext cx="2964299" cy="40289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500" kern="0" spc="-31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Эффективное формирование комплексной научно-исследовательской программы включает в себя несколько ключевых этапов. Это начинается с детального анализа целей и задач, а также оценки актуальности и потенциала организации. Затем следует определение тематики научно-исследовательских работ и необходимых ресурсов для их реализации.</a:t>
            </a:r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4122182" y="2460903"/>
            <a:ext cx="2964299" cy="6053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350"/>
              </a:lnSpc>
              <a:buNone/>
            </a:pPr>
            <a:r>
              <a:rPr lang="en-US" sz="1900" b="1" kern="0" spc="-57" dirty="0">
                <a:solidFill>
                  <a:srgbClr val="00000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Организация и управление</a:t>
            </a:r>
            <a:endParaRPr lang="en-US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4122182" y="3259812"/>
            <a:ext cx="2964299" cy="37190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500" kern="0" spc="-31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Важным аспектом является также разработка эффективной системы организации и управления программой. Это предполагает четкое распределение ответственности, взаимодействие между участниками, а также регулярный мониторинг и контроль хода выполнения работ.</a:t>
            </a:r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7566541" y="2460903"/>
            <a:ext cx="2765703" cy="3026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350"/>
              </a:lnSpc>
              <a:buNone/>
            </a:pPr>
            <a:r>
              <a:rPr lang="en-US" sz="1900" b="1" kern="0" spc="-57" dirty="0">
                <a:solidFill>
                  <a:srgbClr val="00000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Оценка эффективности</a:t>
            </a:r>
            <a:endParaRPr lang="en-US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7566541" y="2957155"/>
            <a:ext cx="2964299" cy="34091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500" kern="0" spc="-31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Завершающим этапом является оценка эффективности реализации программы. Это включает в себя анализ достижения поставленных целей, рациональность использования ресурсов и выявление возможностей для дальнейшего совершенствования.</a:t>
            </a:r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0900" y="2485192"/>
            <a:ext cx="2964299" cy="222313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28412" y="495419"/>
            <a:ext cx="13373576" cy="11220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4400"/>
              </a:lnSpc>
              <a:buNone/>
            </a:pPr>
            <a:r>
              <a:rPr lang="en-US" sz="3500" b="1" kern="0" spc="-106" dirty="0">
                <a:solidFill>
                  <a:srgbClr val="00000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Этапы разработки комплексной научно-исследовательской программы</a:t>
            </a:r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628412" y="1976557"/>
            <a:ext cx="1671638" cy="1034415"/>
          </a:xfrm>
          <a:prstGeom prst="roundRect">
            <a:avLst>
              <a:gd name="adj" fmla="val 7290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815578" y="2314218"/>
            <a:ext cx="90011" cy="3590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00"/>
              </a:lnSpc>
              <a:buNone/>
            </a:pPr>
            <a:r>
              <a:rPr lang="en-US" sz="1750" b="1" kern="0" spc="-53" dirty="0">
                <a:solidFill>
                  <a:srgbClr val="272525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1</a:t>
            </a:r>
            <a:endParaRPr lang="en-US" sz="17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2479596" y="2156103"/>
            <a:ext cx="2244328" cy="2805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kern="0" spc="-53" dirty="0">
                <a:solidFill>
                  <a:srgbClr val="272525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Определение целей</a:t>
            </a:r>
            <a:endParaRPr lang="en-US" sz="17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2479596" y="2544247"/>
            <a:ext cx="4164806" cy="2871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kern="0" spc="-28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Четкая формулировка целей и задач программы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hape 5"/>
          <p:cNvSpPr/>
          <p:nvPr/>
        </p:nvSpPr>
        <p:spPr>
          <a:xfrm>
            <a:off x="2389823" y="3001447"/>
            <a:ext cx="11522393" cy="11430"/>
          </a:xfrm>
          <a:prstGeom prst="roundRect">
            <a:avLst>
              <a:gd name="adj" fmla="val 659759"/>
            </a:avLst>
          </a:prstGeom>
          <a:solidFill>
            <a:srgbClr val="C0C1D7"/>
          </a:solidFill>
          <a:ln/>
        </p:spPr>
      </p:sp>
      <p:sp>
        <p:nvSpPr>
          <p:cNvPr id="8" name="Shape 6"/>
          <p:cNvSpPr/>
          <p:nvPr/>
        </p:nvSpPr>
        <p:spPr>
          <a:xfrm>
            <a:off x="628412" y="3100745"/>
            <a:ext cx="3343394" cy="1034415"/>
          </a:xfrm>
          <a:prstGeom prst="roundRect">
            <a:avLst>
              <a:gd name="adj" fmla="val 7290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815578" y="3438406"/>
            <a:ext cx="134660" cy="3590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00"/>
              </a:lnSpc>
              <a:buNone/>
            </a:pPr>
            <a:r>
              <a:rPr lang="en-US" sz="1750" b="1" kern="0" spc="-53" dirty="0">
                <a:solidFill>
                  <a:srgbClr val="272525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2</a:t>
            </a:r>
            <a:endParaRPr lang="en-US" sz="17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4151352" y="3280291"/>
            <a:ext cx="2244328" cy="2805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kern="0" spc="-53" dirty="0">
                <a:solidFill>
                  <a:srgbClr val="272525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Анализ потенциала</a:t>
            </a:r>
            <a:endParaRPr lang="en-US" sz="17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4151352" y="3668435"/>
            <a:ext cx="4839057" cy="2871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kern="0" spc="-28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Оценка научно-технических и ресурсных возможностей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Shape 10"/>
          <p:cNvSpPr/>
          <p:nvPr/>
        </p:nvSpPr>
        <p:spPr>
          <a:xfrm>
            <a:off x="4061579" y="4125635"/>
            <a:ext cx="9850636" cy="11430"/>
          </a:xfrm>
          <a:prstGeom prst="roundRect">
            <a:avLst>
              <a:gd name="adj" fmla="val 659759"/>
            </a:avLst>
          </a:prstGeom>
          <a:solidFill>
            <a:srgbClr val="C0C1D7"/>
          </a:solidFill>
          <a:ln/>
        </p:spPr>
      </p:sp>
      <p:sp>
        <p:nvSpPr>
          <p:cNvPr id="13" name="Shape 11"/>
          <p:cNvSpPr/>
          <p:nvPr/>
        </p:nvSpPr>
        <p:spPr>
          <a:xfrm>
            <a:off x="628412" y="4224933"/>
            <a:ext cx="5015032" cy="1034415"/>
          </a:xfrm>
          <a:prstGeom prst="roundRect">
            <a:avLst>
              <a:gd name="adj" fmla="val 7290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815578" y="4562594"/>
            <a:ext cx="138113" cy="3590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00"/>
              </a:lnSpc>
              <a:buNone/>
            </a:pPr>
            <a:r>
              <a:rPr lang="en-US" sz="1750" b="1" kern="0" spc="-53" dirty="0">
                <a:solidFill>
                  <a:srgbClr val="272525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3</a:t>
            </a:r>
            <a:endParaRPr lang="en-US" sz="17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5822990" y="4404479"/>
            <a:ext cx="2244328" cy="2805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kern="0" spc="-53" dirty="0">
                <a:solidFill>
                  <a:srgbClr val="272525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Разработка плана</a:t>
            </a:r>
            <a:endParaRPr lang="en-US" sz="17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14"/>
          <p:cNvSpPr/>
          <p:nvPr/>
        </p:nvSpPr>
        <p:spPr>
          <a:xfrm>
            <a:off x="5822990" y="4792623"/>
            <a:ext cx="4960025" cy="2871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kern="0" spc="-28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Детальная проработка этапов и мероприятий программы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Shape 15"/>
          <p:cNvSpPr/>
          <p:nvPr/>
        </p:nvSpPr>
        <p:spPr>
          <a:xfrm>
            <a:off x="5733217" y="5249823"/>
            <a:ext cx="8178998" cy="11430"/>
          </a:xfrm>
          <a:prstGeom prst="roundRect">
            <a:avLst>
              <a:gd name="adj" fmla="val 659759"/>
            </a:avLst>
          </a:prstGeom>
          <a:solidFill>
            <a:srgbClr val="C0C1D7"/>
          </a:solidFill>
          <a:ln/>
        </p:spPr>
      </p:sp>
      <p:sp>
        <p:nvSpPr>
          <p:cNvPr id="18" name="Shape 16"/>
          <p:cNvSpPr/>
          <p:nvPr/>
        </p:nvSpPr>
        <p:spPr>
          <a:xfrm>
            <a:off x="628412" y="5349121"/>
            <a:ext cx="6686788" cy="1034415"/>
          </a:xfrm>
          <a:prstGeom prst="roundRect">
            <a:avLst>
              <a:gd name="adj" fmla="val 7290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19" name="Text 17"/>
          <p:cNvSpPr/>
          <p:nvPr/>
        </p:nvSpPr>
        <p:spPr>
          <a:xfrm>
            <a:off x="815578" y="5686782"/>
            <a:ext cx="145018" cy="3590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00"/>
              </a:lnSpc>
              <a:buNone/>
            </a:pPr>
            <a:r>
              <a:rPr lang="en-US" sz="1750" b="1" kern="0" spc="-53" dirty="0">
                <a:solidFill>
                  <a:srgbClr val="272525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4</a:t>
            </a:r>
            <a:endParaRPr lang="en-US" sz="17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18"/>
          <p:cNvSpPr/>
          <p:nvPr/>
        </p:nvSpPr>
        <p:spPr>
          <a:xfrm>
            <a:off x="7494746" y="5528667"/>
            <a:ext cx="2517696" cy="2805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kern="0" spc="-53" dirty="0">
                <a:solidFill>
                  <a:srgbClr val="272525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Реализация и контроль</a:t>
            </a:r>
            <a:endParaRPr lang="en-US" sz="17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19"/>
          <p:cNvSpPr/>
          <p:nvPr/>
        </p:nvSpPr>
        <p:spPr>
          <a:xfrm>
            <a:off x="7494746" y="5916811"/>
            <a:ext cx="4561165" cy="2871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kern="0" spc="-28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Внедрение программы, мониторинг и корректировка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20"/>
          <p:cNvSpPr/>
          <p:nvPr/>
        </p:nvSpPr>
        <p:spPr>
          <a:xfrm>
            <a:off x="628412" y="6585466"/>
            <a:ext cx="13373576" cy="11487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250"/>
              </a:lnSpc>
              <a:buNone/>
            </a:pPr>
            <a:r>
              <a:rPr lang="en-US" sz="1400" kern="0" spc="-28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Процесс разработки комплексной научно-исследовательской программы включает четыре ключевых этапа. Первый - определение четких целей и задач программы. Затем проводится всесторонний анализ научно-технического и ресурсного потенциала организации. На основе этого разрабатывается детальный план с конкретными этапами и мероприятиями. Заключительный шаг - реализация программы, ее мониторинг и при необходимости корректировка.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5333" y="765810"/>
            <a:ext cx="13119735" cy="13489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300"/>
              </a:lnSpc>
              <a:buNone/>
            </a:pPr>
            <a:r>
              <a:rPr lang="en-US" sz="4200" b="1" kern="0" spc="-127" dirty="0">
                <a:solidFill>
                  <a:srgbClr val="00000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Цели и задачи научно-исследовательской программы</a:t>
            </a:r>
            <a:endParaRPr lang="en-US" sz="4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333" y="2546390"/>
            <a:ext cx="539472" cy="53947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55333" y="3301603"/>
            <a:ext cx="3443883" cy="3371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b="1" kern="0" spc="-64" dirty="0">
                <a:solidFill>
                  <a:srgbClr val="272525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Четко определенные цели</a:t>
            </a:r>
            <a:endParaRPr 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755333" y="3768209"/>
            <a:ext cx="4157424" cy="20716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kern="0" spc="-34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Программа должна иметь ясно сформулированные цели, которые будут служить четким ориентирами для всех участников. Они должны быть конкретными, измеримыми и достижимыми в установленные сроки.</a:t>
            </a:r>
            <a:endParaRPr lang="en-US" sz="16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6488" y="2546390"/>
            <a:ext cx="539472" cy="539472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36488" y="3301603"/>
            <a:ext cx="2697837" cy="3371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b="1" kern="0" spc="-64" dirty="0">
                <a:solidFill>
                  <a:srgbClr val="272525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Конкретные задачи</a:t>
            </a:r>
            <a:endParaRPr 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4"/>
          <p:cNvSpPr/>
          <p:nvPr/>
        </p:nvSpPr>
        <p:spPr>
          <a:xfrm>
            <a:off x="5236488" y="3768209"/>
            <a:ext cx="4157424" cy="20716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kern="0" spc="-34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Для достижения поставленных целей необходимо определить четкий набор задач, распределенных по конкретным этапам и ответственным лицам. Это позволит эффективно контролировать ход выполнения программы.</a:t>
            </a:r>
            <a:endParaRPr lang="en-US" sz="16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7643" y="2546390"/>
            <a:ext cx="539472" cy="539472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717643" y="3301603"/>
            <a:ext cx="3290530" cy="3371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b="1" kern="0" spc="-64" dirty="0">
                <a:solidFill>
                  <a:srgbClr val="272525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Ориентация на результат</a:t>
            </a:r>
            <a:endParaRPr 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6"/>
          <p:cNvSpPr/>
          <p:nvPr/>
        </p:nvSpPr>
        <p:spPr>
          <a:xfrm>
            <a:off x="9717643" y="3768209"/>
            <a:ext cx="4157424" cy="2416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kern="0" spc="-34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Программа должна быть сфокусирована на достижении конкретных, измеримых результатов, которые послужат основой для дальнейшего развития и совершенствования научно-технического прогресса.</a:t>
            </a:r>
            <a:endParaRPr lang="en-US" sz="16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7"/>
          <p:cNvSpPr/>
          <p:nvPr/>
        </p:nvSpPr>
        <p:spPr>
          <a:xfrm>
            <a:off x="755333" y="6427946"/>
            <a:ext cx="13119735" cy="10358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1650" kern="0" spc="-34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Грамотное определение целей и задач научно-исследовательской программы является фундаментом для ее успешной реализации. Они должны четко указывать, что именно необходимо достичь, в какие сроки и какими средствами. Только в этом случае программа сможет стать эффективным инструментом управления научно-техническим прогрессом.</a:t>
            </a:r>
            <a:endParaRPr lang="en-US" sz="16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18066" y="1053584"/>
            <a:ext cx="9983867" cy="6411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000"/>
              </a:lnSpc>
              <a:buNone/>
            </a:pPr>
            <a:r>
              <a:rPr lang="en-US" sz="4000" b="1" kern="0" spc="-121" dirty="0">
                <a:solidFill>
                  <a:srgbClr val="00000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Актуальность и значимость программы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18066" y="2207538"/>
            <a:ext cx="2923103" cy="641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500"/>
              </a:lnSpc>
              <a:buNone/>
            </a:pPr>
            <a:r>
              <a:rPr lang="en-US" sz="2000" b="1" kern="0" spc="-61" dirty="0">
                <a:solidFill>
                  <a:srgbClr val="00000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Ответ на современные вызовы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18066" y="3053715"/>
            <a:ext cx="2923103" cy="39376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550"/>
              </a:lnSpc>
              <a:buNone/>
            </a:pPr>
            <a:r>
              <a:rPr lang="en-US" sz="1600" kern="0" spc="-32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Предлагаемая научно-исследовательская программа носит высокоактуальный характер, так как позволит разработать решения для ключевых проблем отрасли в современных условиях. Она направлена на развитие перспективных технологий, которые будут востребованы в ближайшем будущем.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4149328" y="2207538"/>
            <a:ext cx="2923103" cy="9615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500"/>
              </a:lnSpc>
              <a:buNone/>
            </a:pPr>
            <a:r>
              <a:rPr lang="en-US" sz="2000" b="1" kern="0" spc="-61" dirty="0">
                <a:solidFill>
                  <a:srgbClr val="00000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Повышение конкурентоспособности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4149328" y="3374231"/>
            <a:ext cx="2923103" cy="36094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550"/>
              </a:lnSpc>
              <a:buNone/>
            </a:pPr>
            <a:r>
              <a:rPr lang="en-US" sz="1600" kern="0" spc="-32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Реализация данной программы позволит укрепить позиции организации на рынке за счет опережающего развития ключевых компетенций и внедрения инновационных разработок. Это создаст условия для повышения эффективности деятельности и упрочнения лидерства.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7580590" y="2207538"/>
            <a:ext cx="2923103" cy="641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500"/>
              </a:lnSpc>
              <a:buNone/>
            </a:pPr>
            <a:r>
              <a:rPr lang="en-US" sz="2000" b="1" kern="0" spc="-61" dirty="0">
                <a:solidFill>
                  <a:srgbClr val="00000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Обеспечение устойчивого роста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7580590" y="3053715"/>
            <a:ext cx="2923103" cy="36094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550"/>
              </a:lnSpc>
              <a:buNone/>
            </a:pPr>
            <a:r>
              <a:rPr lang="en-US" sz="1600" kern="0" spc="-32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Успешная реализация программы внесет значительный вклад в долгосрочное развитие организации путем диверсификации портфеля продуктов и услуг, создания новой интеллектуальной собственности, привлечения инвестиций и расширения клиентской базы.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11011852" y="2207538"/>
            <a:ext cx="2923103" cy="641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500"/>
              </a:lnSpc>
              <a:buNone/>
            </a:pPr>
            <a:r>
              <a:rPr lang="en-US" sz="2000" b="1" kern="0" spc="-61" dirty="0">
                <a:solidFill>
                  <a:srgbClr val="00000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Вклад в национальную повестку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11011852" y="3053715"/>
            <a:ext cx="2923103" cy="29532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550"/>
              </a:lnSpc>
              <a:buNone/>
            </a:pPr>
            <a:r>
              <a:rPr lang="en-US" sz="1600" kern="0" spc="-32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Программа также будет способствовать достижению приоритетных целей государственной научно-технической политики, усилению технологического суверенитета страны и повышению качества жизни населения.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800" y="0"/>
            <a:ext cx="36576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00420" y="395168"/>
            <a:ext cx="9971961" cy="8936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500"/>
              </a:lnSpc>
              <a:buNone/>
            </a:pPr>
            <a:r>
              <a:rPr lang="en-US" sz="2800" b="1" kern="0" spc="-84" dirty="0">
                <a:solidFill>
                  <a:srgbClr val="00000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Оценка научно-технического и экономического потенциала организации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500420" y="1574721"/>
            <a:ext cx="9971961" cy="4718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700"/>
              </a:lnSpc>
              <a:buNone/>
            </a:pPr>
            <a:r>
              <a:rPr lang="en-US" sz="3700" b="1" kern="0" spc="-111" dirty="0">
                <a:solidFill>
                  <a:srgbClr val="272525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20</a:t>
            </a:r>
            <a:endParaRPr lang="en-US" sz="3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4592717" y="2225159"/>
            <a:ext cx="1787366" cy="2233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750"/>
              </a:lnSpc>
              <a:buNone/>
            </a:pPr>
            <a:r>
              <a:rPr lang="en-US" sz="1400" b="1" kern="0" spc="-42" dirty="0">
                <a:solidFill>
                  <a:srgbClr val="272525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Лет опыта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500420" y="2534245"/>
            <a:ext cx="9971961" cy="2287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00"/>
              </a:lnSpc>
              <a:buNone/>
            </a:pPr>
            <a:r>
              <a:rPr lang="en-US" sz="1100" kern="0" spc="-23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Солидная история работы организации в отрасли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500420" y="3263384"/>
            <a:ext cx="9971961" cy="4718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700"/>
              </a:lnSpc>
              <a:buNone/>
            </a:pPr>
            <a:r>
              <a:rPr lang="en-US" sz="3700" b="1" kern="0" spc="-111" dirty="0">
                <a:solidFill>
                  <a:srgbClr val="272525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3K</a:t>
            </a:r>
            <a:endParaRPr lang="en-US" sz="3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4592717" y="3913823"/>
            <a:ext cx="1787366" cy="2233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750"/>
              </a:lnSpc>
              <a:buNone/>
            </a:pPr>
            <a:r>
              <a:rPr lang="en-US" sz="1400" b="1" kern="0" spc="-42" dirty="0">
                <a:solidFill>
                  <a:srgbClr val="272525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Сотрудников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500420" y="4222909"/>
            <a:ext cx="9971961" cy="2287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00"/>
              </a:lnSpc>
              <a:buNone/>
            </a:pPr>
            <a:r>
              <a:rPr lang="en-US" sz="1100" kern="0" spc="-23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Крупный штат, обеспечивающий значительные производственные мощности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500420" y="4952048"/>
            <a:ext cx="9971961" cy="4718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700"/>
              </a:lnSpc>
              <a:buNone/>
            </a:pPr>
            <a:r>
              <a:rPr lang="en-US" sz="3700" b="1" kern="0" spc="-111" dirty="0">
                <a:solidFill>
                  <a:srgbClr val="272525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$50M</a:t>
            </a:r>
            <a:endParaRPr lang="en-US" sz="3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4592717" y="5602486"/>
            <a:ext cx="1787366" cy="2233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750"/>
              </a:lnSpc>
              <a:buNone/>
            </a:pPr>
            <a:r>
              <a:rPr lang="en-US" sz="1400" b="1" kern="0" spc="-42" dirty="0">
                <a:solidFill>
                  <a:srgbClr val="272525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Годовой оборот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500420" y="5911572"/>
            <a:ext cx="9971961" cy="2287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00"/>
              </a:lnSpc>
              <a:buNone/>
            </a:pPr>
            <a:r>
              <a:rPr lang="en-US" sz="1100" kern="0" spc="-23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Внушительные финансовые ресурсы для реализации проектов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500420" y="6301145"/>
            <a:ext cx="9971961" cy="6861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1800"/>
              </a:lnSpc>
              <a:buNone/>
            </a:pPr>
            <a:r>
              <a:rPr lang="en-US" sz="1100" kern="0" spc="-23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Оценка научно-технического и экономического потенциала организации является ключевым этапом при формировании комплексной научно-исследовательской программы. Он позволяет определить имеющиеся у компании возможности и ресурсы для проведения масштабных научных исследований и технологических разработок.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500420" y="7148155"/>
            <a:ext cx="9971961" cy="6861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1800"/>
              </a:lnSpc>
              <a:buNone/>
            </a:pPr>
            <a:r>
              <a:rPr lang="en-US" sz="1100" kern="0" spc="-23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Анализ охватывает такие аспекты, как опыт работы в отрасли, размер и квалификация персонала, финансовые активы, наличие необходимой инфраструктуры и оборудования. Это дает комплексное представление о текущем состоянии организации и ее готовности к выполнению амбициозных научно-исследовательских программ.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055043" y="447913"/>
            <a:ext cx="8006715" cy="10156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950"/>
              </a:lnSpc>
              <a:buNone/>
            </a:pPr>
            <a:r>
              <a:rPr lang="en-US" sz="3150" b="1" kern="0" spc="-96" dirty="0">
                <a:solidFill>
                  <a:srgbClr val="00000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Тематика научно-исследовательских работ</a:t>
            </a:r>
            <a:endParaRPr lang="en-US" sz="31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5043" y="1707237"/>
            <a:ext cx="406122" cy="406122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055043" y="2275761"/>
            <a:ext cx="4001095" cy="2538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b="1" kern="0" spc="-48" dirty="0">
                <a:solidFill>
                  <a:srgbClr val="272525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Выявление перспективных направлений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2"/>
          <p:cNvSpPr/>
          <p:nvPr/>
        </p:nvSpPr>
        <p:spPr>
          <a:xfrm>
            <a:off x="6055043" y="2626995"/>
            <a:ext cx="8006715" cy="7800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kern="0" spc="-26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Перед формированием программы важно тщательно проанализировать и выявить актуальные научно-технические тенденции, новые потребности рынка и возможности организации. Это позволит сфокусироваться на наиболее перспективных темах исследований и разработок.</a:t>
            </a:r>
            <a:endParaRPr lang="en-US" sz="12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5043" y="3894534"/>
            <a:ext cx="406122" cy="406122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6055043" y="4463058"/>
            <a:ext cx="4332446" cy="2538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b="1" kern="0" spc="-48" dirty="0">
                <a:solidFill>
                  <a:srgbClr val="272525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Соответствие стратегическим приоритетам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4"/>
          <p:cNvSpPr/>
          <p:nvPr/>
        </p:nvSpPr>
        <p:spPr>
          <a:xfrm>
            <a:off x="6055043" y="4814292"/>
            <a:ext cx="8006715" cy="7800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kern="0" spc="-26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Научно-исследовательская тематика должна согласовываться со стратегическими целями и ключевыми направлениями развития организации. Это обеспечит синергетический эффект и усилит положительное влияние результатов работ на достижение общих задач.</a:t>
            </a:r>
            <a:endParaRPr lang="en-US" sz="12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5043" y="6081832"/>
            <a:ext cx="406122" cy="406122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6055043" y="6650355"/>
            <a:ext cx="3483173" cy="2538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b="1" kern="0" spc="-48" dirty="0">
                <a:solidFill>
                  <a:srgbClr val="272525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Научный потенциал и компетенции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6"/>
          <p:cNvSpPr/>
          <p:nvPr/>
        </p:nvSpPr>
        <p:spPr>
          <a:xfrm>
            <a:off x="6055043" y="7001589"/>
            <a:ext cx="8006715" cy="7800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kern="0" spc="-26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При выборе тематики необходимо учитывать имеющийся в организации научно-технический потенциал, опыт и компетенции исследовательских коллективов. Это позволит обеспечить высокий уровень проводимых работ и повысить вероятность получения значимых результатов.</a:t>
            </a:r>
            <a:endParaRPr lang="en-US" sz="12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18649" y="534829"/>
            <a:ext cx="13393103" cy="1104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4300"/>
              </a:lnSpc>
              <a:buNone/>
            </a:pPr>
            <a:r>
              <a:rPr lang="en-US" sz="3450" b="1" kern="0" spc="-104" dirty="0">
                <a:solidFill>
                  <a:srgbClr val="00000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Определение и основные задачи научно-технического прогнозирования</a:t>
            </a:r>
            <a:endParaRPr lang="en-US" sz="34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649" y="1993225"/>
            <a:ext cx="4287560" cy="2649855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18649" y="4863941"/>
            <a:ext cx="2209681" cy="2762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b="1" kern="0" spc="-52" dirty="0">
                <a:solidFill>
                  <a:srgbClr val="272525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Определение</a:t>
            </a:r>
            <a:endParaRPr lang="en-US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618649" y="5246132"/>
            <a:ext cx="4287560" cy="14144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kern="0" spc="-28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Научно-техническое прогнозирование - это процесс исследования и оценки возможных будущих тенденций в развитии науки и техники, основанный на системном анализе имеющейся информации и экспертных знаниях.</a:t>
            </a:r>
            <a:endParaRPr lang="en-US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1361" y="1993225"/>
            <a:ext cx="4287560" cy="2649855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171361" y="4863941"/>
            <a:ext cx="2209681" cy="2762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b="1" kern="0" spc="-52" dirty="0">
                <a:solidFill>
                  <a:srgbClr val="272525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Основные Задачи</a:t>
            </a:r>
            <a:endParaRPr lang="en-US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4"/>
          <p:cNvSpPr/>
          <p:nvPr/>
        </p:nvSpPr>
        <p:spPr>
          <a:xfrm>
            <a:off x="5171361" y="5246132"/>
            <a:ext cx="4287560" cy="5657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200"/>
              </a:lnSpc>
              <a:buSzPct val="100000"/>
              <a:buChar char="•"/>
            </a:pPr>
            <a:r>
              <a:rPr lang="en-US" sz="1350" kern="0" spc="-28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Выявление перспективных направлений научно-технического прогресса</a:t>
            </a:r>
            <a:endParaRPr lang="en-US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5"/>
          <p:cNvSpPr/>
          <p:nvPr/>
        </p:nvSpPr>
        <p:spPr>
          <a:xfrm>
            <a:off x="5171361" y="5873710"/>
            <a:ext cx="4287560" cy="5657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200"/>
              </a:lnSpc>
              <a:buSzPct val="100000"/>
              <a:buChar char="•"/>
            </a:pPr>
            <a:r>
              <a:rPr lang="en-US" sz="1350" kern="0" spc="-28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Оценка вероятных сроков и темпов научно-технических изменений</a:t>
            </a:r>
            <a:endParaRPr lang="en-US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6"/>
          <p:cNvSpPr/>
          <p:nvPr/>
        </p:nvSpPr>
        <p:spPr>
          <a:xfrm>
            <a:off x="5171361" y="6501289"/>
            <a:ext cx="4287560" cy="5657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200"/>
              </a:lnSpc>
              <a:buSzPct val="100000"/>
              <a:buChar char="•"/>
            </a:pPr>
            <a:r>
              <a:rPr lang="en-US" sz="1350" kern="0" spc="-28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Определение ресурсов, необходимых для достижения научно-технического прогресса</a:t>
            </a:r>
            <a:endParaRPr lang="en-US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7"/>
          <p:cNvSpPr/>
          <p:nvPr/>
        </p:nvSpPr>
        <p:spPr>
          <a:xfrm>
            <a:off x="5171361" y="7128867"/>
            <a:ext cx="4287560" cy="5657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200"/>
              </a:lnSpc>
              <a:buSzPct val="100000"/>
              <a:buChar char="•"/>
            </a:pPr>
            <a:r>
              <a:rPr lang="en-US" sz="1350" kern="0" spc="-28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Формирование научно-технической политики и программ развития</a:t>
            </a:r>
            <a:endParaRPr lang="en-US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24073" y="1993225"/>
            <a:ext cx="4287679" cy="2649974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9724073" y="4864060"/>
            <a:ext cx="2209681" cy="2762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b="1" kern="0" spc="-52" dirty="0">
                <a:solidFill>
                  <a:srgbClr val="272525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Системный Подход</a:t>
            </a:r>
            <a:endParaRPr lang="en-US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9"/>
          <p:cNvSpPr/>
          <p:nvPr/>
        </p:nvSpPr>
        <p:spPr>
          <a:xfrm>
            <a:off x="9724073" y="5246251"/>
            <a:ext cx="4287679" cy="16973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kern="0" spc="-28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Научно-техническое прогнозирование использует системный подход, учитывающий взаимосвязи между различными областями науки и техники, социальными, экономическими и экологическими факторами для всестороннего анализа и построения достоверных прогнозов.</a:t>
            </a:r>
            <a:endParaRPr lang="en-US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030754" y="1182172"/>
            <a:ext cx="8055292" cy="9720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800"/>
              </a:lnSpc>
              <a:buNone/>
            </a:pPr>
            <a:r>
              <a:rPr lang="en-US" sz="3050" b="1" kern="0" spc="-92" dirty="0">
                <a:solidFill>
                  <a:srgbClr val="00000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Ресурсное обеспечение научно-исследовательской программы</a:t>
            </a:r>
            <a:endParaRPr lang="en-US" sz="3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6030754" y="2562344"/>
            <a:ext cx="349925" cy="349925"/>
          </a:xfrm>
          <a:prstGeom prst="roundRect">
            <a:avLst>
              <a:gd name="adj" fmla="val 18670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158865" y="2620566"/>
            <a:ext cx="93583" cy="2333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00"/>
              </a:lnSpc>
              <a:buNone/>
            </a:pPr>
            <a:r>
              <a:rPr lang="en-US" sz="1800" b="1" kern="0" spc="-55" dirty="0">
                <a:solidFill>
                  <a:srgbClr val="272525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1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6536174" y="2562344"/>
            <a:ext cx="1944291" cy="243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1900"/>
              </a:lnSpc>
              <a:buNone/>
            </a:pPr>
            <a:r>
              <a:rPr lang="en-US" sz="1500" b="1" kern="0" spc="-46" dirty="0">
                <a:solidFill>
                  <a:srgbClr val="272525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Финансирование</a:t>
            </a:r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6536174" y="2898577"/>
            <a:ext cx="3444478" cy="17410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1950"/>
              </a:lnSpc>
              <a:buNone/>
            </a:pPr>
            <a:r>
              <a:rPr lang="en-US" sz="1200" kern="0" spc="-24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Для успешной реализации научно-исследовательской программы необходимо достаточное финансирование. Это включает бюджетные ассигнования, гранты, инвестиции от частных и государственных структур, а также привлечение внебюджетных средств.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10136148" y="2562344"/>
            <a:ext cx="349925" cy="349925"/>
          </a:xfrm>
          <a:prstGeom prst="roundRect">
            <a:avLst>
              <a:gd name="adj" fmla="val 18670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10241042" y="2620566"/>
            <a:ext cx="140018" cy="2333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00"/>
              </a:lnSpc>
              <a:buNone/>
            </a:pPr>
            <a:r>
              <a:rPr lang="en-US" sz="1800" b="1" kern="0" spc="-55" dirty="0">
                <a:solidFill>
                  <a:srgbClr val="272525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2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10641568" y="2562344"/>
            <a:ext cx="2996565" cy="243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1900"/>
              </a:lnSpc>
              <a:buNone/>
            </a:pPr>
            <a:r>
              <a:rPr lang="en-US" sz="1500" b="1" kern="0" spc="-46" dirty="0">
                <a:solidFill>
                  <a:srgbClr val="272525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Материально-техническая база</a:t>
            </a:r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10641568" y="2898577"/>
            <a:ext cx="3444478" cy="17410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1950"/>
              </a:lnSpc>
              <a:buNone/>
            </a:pPr>
            <a:r>
              <a:rPr lang="en-US" sz="1200" kern="0" spc="-24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Современное исследовательское оборудование, лаборатории, испытательные стенды и другая инфраструктура являются неотъемлемой частью ресурсного обеспечения. Необходимо регулярно обновлять и модернизировать материально-техническую базу.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Shape 9"/>
          <p:cNvSpPr/>
          <p:nvPr/>
        </p:nvSpPr>
        <p:spPr>
          <a:xfrm>
            <a:off x="6030754" y="4970026"/>
            <a:ext cx="349925" cy="349925"/>
          </a:xfrm>
          <a:prstGeom prst="roundRect">
            <a:avLst>
              <a:gd name="adj" fmla="val 18670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6133862" y="5028248"/>
            <a:ext cx="143589" cy="2333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00"/>
              </a:lnSpc>
              <a:buNone/>
            </a:pPr>
            <a:r>
              <a:rPr lang="en-US" sz="1800" b="1" kern="0" spc="-55" dirty="0">
                <a:solidFill>
                  <a:srgbClr val="272525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3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6536174" y="4970026"/>
            <a:ext cx="2001203" cy="243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1900"/>
              </a:lnSpc>
              <a:buNone/>
            </a:pPr>
            <a:r>
              <a:rPr lang="en-US" sz="1500" b="1" kern="0" spc="-46" dirty="0">
                <a:solidFill>
                  <a:srgbClr val="272525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Кадровый потенциал</a:t>
            </a:r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6536174" y="5306258"/>
            <a:ext cx="3444478" cy="17410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1950"/>
              </a:lnSpc>
              <a:buNone/>
            </a:pPr>
            <a:r>
              <a:rPr lang="en-US" sz="1200" kern="0" spc="-24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Привлечение и удержание высококвалифицированных научных сотрудников, инженеров и специалистов является ключевым фактором успеха программы. Необходимо обеспечить конкурентоспособные условия оплаты труда и профессионального развития.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Shape 13"/>
          <p:cNvSpPr/>
          <p:nvPr/>
        </p:nvSpPr>
        <p:spPr>
          <a:xfrm>
            <a:off x="10136148" y="4970026"/>
            <a:ext cx="349925" cy="349925"/>
          </a:xfrm>
          <a:prstGeom prst="roundRect">
            <a:avLst>
              <a:gd name="adj" fmla="val 18670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10235684" y="5028248"/>
            <a:ext cx="150852" cy="2333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00"/>
              </a:lnSpc>
              <a:buNone/>
            </a:pPr>
            <a:r>
              <a:rPr lang="en-US" sz="1800" b="1" kern="0" spc="-55" dirty="0">
                <a:solidFill>
                  <a:srgbClr val="272525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4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15"/>
          <p:cNvSpPr/>
          <p:nvPr/>
        </p:nvSpPr>
        <p:spPr>
          <a:xfrm>
            <a:off x="10641568" y="4970026"/>
            <a:ext cx="2591038" cy="243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1900"/>
              </a:lnSpc>
              <a:buNone/>
            </a:pPr>
            <a:r>
              <a:rPr lang="en-US" sz="1500" b="1" kern="0" spc="-46" dirty="0">
                <a:solidFill>
                  <a:srgbClr val="272525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Информационные ресурсы</a:t>
            </a:r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16"/>
          <p:cNvSpPr/>
          <p:nvPr/>
        </p:nvSpPr>
        <p:spPr>
          <a:xfrm>
            <a:off x="10641568" y="5306258"/>
            <a:ext cx="3444478" cy="12436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1950"/>
              </a:lnSpc>
              <a:buNone/>
            </a:pPr>
            <a:r>
              <a:rPr lang="en-US" sz="1200" kern="0" spc="-24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Доступ к актуальной научно-технической информации, базам данных, патентам и другим интеллектуальным ресурсам имеет важное значение для проведения исследований и разработок.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03977" y="641985"/>
            <a:ext cx="7908846" cy="16544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4300"/>
              </a:lnSpc>
              <a:buNone/>
            </a:pPr>
            <a:r>
              <a:rPr lang="en-US" sz="3450" b="1" kern="0" spc="-104" dirty="0">
                <a:solidFill>
                  <a:srgbClr val="00000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Организация и управление реализацией научно-исследовательской программы</a:t>
            </a:r>
            <a:endParaRPr lang="en-US" sz="34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3977" y="2561153"/>
            <a:ext cx="882372" cy="1863685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251025" y="2737604"/>
            <a:ext cx="3727609" cy="2757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b="1" kern="0" spc="-52" dirty="0">
                <a:solidFill>
                  <a:srgbClr val="272525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Разработка структуры управления</a:t>
            </a:r>
            <a:endParaRPr lang="en-US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2"/>
          <p:cNvSpPr/>
          <p:nvPr/>
        </p:nvSpPr>
        <p:spPr>
          <a:xfrm>
            <a:off x="7251025" y="3119199"/>
            <a:ext cx="6761798" cy="11291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kern="0" spc="-28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Формирование эффективной структуры управления проектом имеет решающее значение для успешной реализации научно-исследовательской программы. Она должна включать координационные органы, ответственных исполнителей, четкое распределение полномочий и обязанностей.</a:t>
            </a:r>
            <a:endParaRPr lang="en-US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3977" y="4424839"/>
            <a:ext cx="882372" cy="1581388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251025" y="4601289"/>
            <a:ext cx="3373279" cy="2757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b="1" kern="0" spc="-52" dirty="0">
                <a:solidFill>
                  <a:srgbClr val="272525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Назначение ответственных лиц</a:t>
            </a:r>
            <a:endParaRPr lang="en-US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4"/>
          <p:cNvSpPr/>
          <p:nvPr/>
        </p:nvSpPr>
        <p:spPr>
          <a:xfrm>
            <a:off x="7251025" y="4982885"/>
            <a:ext cx="6761798" cy="84689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kern="0" spc="-28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Определение руководителя программы, менеджеров проектов, научных руководителей и других ключевых исполнителей. Их компетенции и опыт являются ключевыми факторами успеха.</a:t>
            </a:r>
            <a:endParaRPr lang="en-US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03977" y="6006227"/>
            <a:ext cx="882372" cy="1581388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251025" y="6182677"/>
            <a:ext cx="2772370" cy="2757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b="1" kern="0" spc="-52" dirty="0">
                <a:solidFill>
                  <a:srgbClr val="272525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Планирование и контроль</a:t>
            </a:r>
            <a:endParaRPr lang="en-US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6"/>
          <p:cNvSpPr/>
          <p:nvPr/>
        </p:nvSpPr>
        <p:spPr>
          <a:xfrm>
            <a:off x="7251025" y="6564273"/>
            <a:ext cx="6761798" cy="84689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kern="0" spc="-28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Разработка детального плана-графика реализации программы с промежуточными контрольными точками. Регулярный мониторинг хода работ и оперативное принятие корректирующих мер.</a:t>
            </a:r>
            <a:endParaRPr lang="en-US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37235" y="580787"/>
            <a:ext cx="13155930" cy="13163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150"/>
              </a:lnSpc>
              <a:buNone/>
            </a:pPr>
            <a:r>
              <a:rPr lang="en-US" sz="4100" b="1" kern="0" spc="-124" dirty="0">
                <a:solidFill>
                  <a:srgbClr val="00000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Мониторинг и контроль выполнения научно-исследовательской программы</a:t>
            </a:r>
            <a:endParaRPr lang="en-US" sz="4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0844" y="2318385"/>
            <a:ext cx="2170628" cy="1213485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3973354" y="2864882"/>
            <a:ext cx="105608" cy="4211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300"/>
              </a:lnSpc>
              <a:buNone/>
            </a:pPr>
            <a:r>
              <a:rPr lang="en-US" sz="2050" b="1" kern="0" spc="-62" dirty="0">
                <a:solidFill>
                  <a:srgbClr val="272525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1</a:t>
            </a:r>
            <a:endParaRPr lang="en-US" sz="2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5322094" y="2529007"/>
            <a:ext cx="3113365" cy="3289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b="1" kern="0" spc="-62" dirty="0">
                <a:solidFill>
                  <a:srgbClr val="272525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Регулярный мониторинг</a:t>
            </a:r>
            <a:endParaRPr lang="en-US" sz="2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5322094" y="2984302"/>
            <a:ext cx="3683913" cy="3369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kern="0" spc="-33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Систематическая оценка хода работ</a:t>
            </a:r>
            <a:endParaRPr lang="en-US" sz="16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5164098" y="3548658"/>
            <a:ext cx="8676442" cy="11430"/>
          </a:xfrm>
          <a:prstGeom prst="roundRect">
            <a:avLst>
              <a:gd name="adj" fmla="val 774005"/>
            </a:avLst>
          </a:prstGeom>
          <a:solidFill>
            <a:srgbClr val="C0C1D7"/>
          </a:solidFill>
          <a:ln/>
        </p:spPr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5470" y="3584496"/>
            <a:ext cx="4341376" cy="1213485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3947160" y="3980617"/>
            <a:ext cx="157996" cy="4211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300"/>
              </a:lnSpc>
              <a:buNone/>
            </a:pPr>
            <a:r>
              <a:rPr lang="en-US" sz="2050" b="1" kern="0" spc="-62" dirty="0">
                <a:solidFill>
                  <a:srgbClr val="272525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2</a:t>
            </a:r>
            <a:endParaRPr lang="en-US" sz="2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6"/>
          <p:cNvSpPr/>
          <p:nvPr/>
        </p:nvSpPr>
        <p:spPr>
          <a:xfrm>
            <a:off x="6407468" y="3795117"/>
            <a:ext cx="2823448" cy="3289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b="1" kern="0" spc="-62" dirty="0">
                <a:solidFill>
                  <a:srgbClr val="272525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Сбор и анализ данных</a:t>
            </a:r>
            <a:endParaRPr lang="en-US" sz="2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7"/>
          <p:cNvSpPr/>
          <p:nvPr/>
        </p:nvSpPr>
        <p:spPr>
          <a:xfrm>
            <a:off x="6407468" y="4250412"/>
            <a:ext cx="4215765" cy="3369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kern="0" spc="-33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Сбор ключевых показателей и статистики</a:t>
            </a:r>
            <a:endParaRPr lang="en-US" sz="16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Shape 8"/>
          <p:cNvSpPr/>
          <p:nvPr/>
        </p:nvSpPr>
        <p:spPr>
          <a:xfrm>
            <a:off x="6249472" y="4814768"/>
            <a:ext cx="7591068" cy="11430"/>
          </a:xfrm>
          <a:prstGeom prst="roundRect">
            <a:avLst>
              <a:gd name="adj" fmla="val 774005"/>
            </a:avLst>
          </a:prstGeom>
          <a:solidFill>
            <a:srgbClr val="C0C1D7"/>
          </a:solidFill>
          <a:ln/>
        </p:spPr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096" y="4850606"/>
            <a:ext cx="6512123" cy="1213485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3945136" y="5246727"/>
            <a:ext cx="162044" cy="4211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300"/>
              </a:lnSpc>
              <a:buNone/>
            </a:pPr>
            <a:r>
              <a:rPr lang="en-US" sz="2050" b="1" kern="0" spc="-62" dirty="0">
                <a:solidFill>
                  <a:srgbClr val="272525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3</a:t>
            </a:r>
            <a:endParaRPr lang="en-US" sz="2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10"/>
          <p:cNvSpPr/>
          <p:nvPr/>
        </p:nvSpPr>
        <p:spPr>
          <a:xfrm>
            <a:off x="7492841" y="5061228"/>
            <a:ext cx="2754868" cy="3289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b="1" kern="0" spc="-62" dirty="0">
                <a:solidFill>
                  <a:srgbClr val="272525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Корректировка задач</a:t>
            </a:r>
            <a:endParaRPr lang="en-US" sz="2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11"/>
          <p:cNvSpPr/>
          <p:nvPr/>
        </p:nvSpPr>
        <p:spPr>
          <a:xfrm>
            <a:off x="7492841" y="5516523"/>
            <a:ext cx="3542824" cy="3369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kern="0" spc="-33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Внесение необходимых изменений</a:t>
            </a:r>
            <a:endParaRPr lang="en-US" sz="16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12"/>
          <p:cNvSpPr/>
          <p:nvPr/>
        </p:nvSpPr>
        <p:spPr>
          <a:xfrm>
            <a:off x="737235" y="6301026"/>
            <a:ext cx="13155930" cy="13477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650"/>
              </a:lnSpc>
              <a:buNone/>
            </a:pPr>
            <a:r>
              <a:rPr lang="en-US" sz="1650" kern="0" spc="-33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Для эффективного контроля над выполнением научно-исследовательской программы необходимо организовать регулярный мониторинг. Это включает сбор и тщательный анализ данных о ходе работ, достигнутых результатах и возникающих проблемах. Полученная информация позволит корректировать задачи, сроки и ресурсы по мере необходимости, чтобы обеспечить достижение поставленных целей.</a:t>
            </a:r>
            <a:endParaRPr lang="en-US" sz="16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088261" y="499943"/>
            <a:ext cx="7940278" cy="16119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4200"/>
              </a:lnSpc>
              <a:buNone/>
            </a:pPr>
            <a:r>
              <a:rPr lang="en-US" sz="3350" b="1" kern="0" spc="-102" dirty="0">
                <a:solidFill>
                  <a:srgbClr val="00000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Оценка эффективности реализации научно-исследовательской программы</a:t>
            </a:r>
            <a:endParaRPr lang="en-US" sz="3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088261" y="2369820"/>
            <a:ext cx="7940278" cy="11001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150"/>
              </a:lnSpc>
              <a:buNone/>
            </a:pPr>
            <a:r>
              <a:rPr lang="en-US" sz="1350" kern="0" spc="-27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Комплексная оценка эффективности является ключевым этапом реализации научно-исследовательской программы. Она позволяет проанализировать достижение поставленных целей, оптимальность использования ресурсов и выявить возможности для дальнейшего совершенствования программы.</a:t>
            </a:r>
            <a:endParaRPr lang="en-US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6088261" y="3663315"/>
            <a:ext cx="7940278" cy="2497693"/>
          </a:xfrm>
          <a:prstGeom prst="roundRect">
            <a:avLst>
              <a:gd name="adj" fmla="val 2892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6" name="Shape 3"/>
          <p:cNvSpPr/>
          <p:nvPr/>
        </p:nvSpPr>
        <p:spPr>
          <a:xfrm>
            <a:off x="6095881" y="3670935"/>
            <a:ext cx="7925038" cy="496491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7" name="Text 4"/>
          <p:cNvSpPr/>
          <p:nvPr/>
        </p:nvSpPr>
        <p:spPr>
          <a:xfrm>
            <a:off x="6267807" y="3781663"/>
            <a:ext cx="3614857" cy="2750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150"/>
              </a:lnSpc>
              <a:buNone/>
            </a:pPr>
            <a:r>
              <a:rPr lang="en-US" sz="1350" kern="0" spc="-27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Показатель</a:t>
            </a:r>
            <a:endParaRPr lang="en-US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10234136" y="3781663"/>
            <a:ext cx="3614857" cy="2750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150"/>
              </a:lnSpc>
              <a:buNone/>
            </a:pPr>
            <a:r>
              <a:rPr lang="en-US" sz="1350" kern="0" spc="-27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Значение</a:t>
            </a:r>
            <a:endParaRPr lang="en-US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hape 6"/>
          <p:cNvSpPr/>
          <p:nvPr/>
        </p:nvSpPr>
        <p:spPr>
          <a:xfrm>
            <a:off x="6095881" y="4167426"/>
            <a:ext cx="7925038" cy="496491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0" name="Text 7"/>
          <p:cNvSpPr/>
          <p:nvPr/>
        </p:nvSpPr>
        <p:spPr>
          <a:xfrm>
            <a:off x="6267807" y="4278154"/>
            <a:ext cx="3614857" cy="2750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150"/>
              </a:lnSpc>
              <a:buNone/>
            </a:pPr>
            <a:r>
              <a:rPr lang="en-US" sz="1350" kern="0" spc="-27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Достижение целевых показателей</a:t>
            </a:r>
            <a:endParaRPr lang="en-US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10234136" y="4278154"/>
            <a:ext cx="3614857" cy="2750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150"/>
              </a:lnSpc>
              <a:buNone/>
            </a:pPr>
            <a:r>
              <a:rPr lang="en-US" sz="1350" kern="0" spc="-27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85%</a:t>
            </a:r>
            <a:endParaRPr lang="en-US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Shape 9"/>
          <p:cNvSpPr/>
          <p:nvPr/>
        </p:nvSpPr>
        <p:spPr>
          <a:xfrm>
            <a:off x="6095881" y="4663916"/>
            <a:ext cx="7925038" cy="496491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3" name="Text 10"/>
          <p:cNvSpPr/>
          <p:nvPr/>
        </p:nvSpPr>
        <p:spPr>
          <a:xfrm>
            <a:off x="6267807" y="4774644"/>
            <a:ext cx="3614857" cy="2750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150"/>
              </a:lnSpc>
              <a:buNone/>
            </a:pPr>
            <a:r>
              <a:rPr lang="en-US" sz="1350" kern="0" spc="-27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Рентабельность инвестиций</a:t>
            </a:r>
            <a:endParaRPr lang="en-US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10234136" y="4774644"/>
            <a:ext cx="3614857" cy="2750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150"/>
              </a:lnSpc>
              <a:buNone/>
            </a:pPr>
            <a:r>
              <a:rPr lang="en-US" sz="1350" kern="0" spc="-27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21%</a:t>
            </a:r>
            <a:endParaRPr lang="en-US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Shape 12"/>
          <p:cNvSpPr/>
          <p:nvPr/>
        </p:nvSpPr>
        <p:spPr>
          <a:xfrm>
            <a:off x="6095881" y="5160407"/>
            <a:ext cx="7925038" cy="496491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6" name="Text 13"/>
          <p:cNvSpPr/>
          <p:nvPr/>
        </p:nvSpPr>
        <p:spPr>
          <a:xfrm>
            <a:off x="6267807" y="5271135"/>
            <a:ext cx="3614857" cy="2750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150"/>
              </a:lnSpc>
              <a:buNone/>
            </a:pPr>
            <a:r>
              <a:rPr lang="en-US" sz="1350" kern="0" spc="-27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Темп роста объема НИР</a:t>
            </a:r>
            <a:endParaRPr lang="en-US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14"/>
          <p:cNvSpPr/>
          <p:nvPr/>
        </p:nvSpPr>
        <p:spPr>
          <a:xfrm>
            <a:off x="10234136" y="5271135"/>
            <a:ext cx="3614857" cy="2750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150"/>
              </a:lnSpc>
              <a:buNone/>
            </a:pPr>
            <a:r>
              <a:rPr lang="en-US" sz="1350" kern="0" spc="-27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12%</a:t>
            </a:r>
            <a:endParaRPr lang="en-US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Shape 15"/>
          <p:cNvSpPr/>
          <p:nvPr/>
        </p:nvSpPr>
        <p:spPr>
          <a:xfrm>
            <a:off x="6095881" y="5656898"/>
            <a:ext cx="7925038" cy="496491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9" name="Text 16"/>
          <p:cNvSpPr/>
          <p:nvPr/>
        </p:nvSpPr>
        <p:spPr>
          <a:xfrm>
            <a:off x="6267807" y="5767626"/>
            <a:ext cx="3614857" cy="2750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150"/>
              </a:lnSpc>
              <a:buNone/>
            </a:pPr>
            <a:r>
              <a:rPr lang="en-US" sz="1350" kern="0" spc="-27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Индекс цитирования научных публикаций</a:t>
            </a:r>
            <a:endParaRPr lang="en-US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17"/>
          <p:cNvSpPr/>
          <p:nvPr/>
        </p:nvSpPr>
        <p:spPr>
          <a:xfrm>
            <a:off x="10234136" y="5767626"/>
            <a:ext cx="3614857" cy="2750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150"/>
              </a:lnSpc>
              <a:buNone/>
            </a:pPr>
            <a:r>
              <a:rPr lang="en-US" sz="1350" kern="0" spc="-27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4.8</a:t>
            </a:r>
            <a:endParaRPr lang="en-US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18"/>
          <p:cNvSpPr/>
          <p:nvPr/>
        </p:nvSpPr>
        <p:spPr>
          <a:xfrm>
            <a:off x="6088261" y="6354366"/>
            <a:ext cx="7940278" cy="13751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150"/>
              </a:lnSpc>
              <a:buNone/>
            </a:pPr>
            <a:r>
              <a:rPr lang="en-US" sz="1350" kern="0" spc="-27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Оценка эффективности должна учитывать как количественные показатели (объем финансирования, количество патентов, публикаций и т.д.), так и качественные критерии (влияние на отрасль, коммерческий потенциал, внедрение в производство и т.д.). Только комплексный подход позволит сделать объективные выводы и определить дальнейшие направления развития программы.</a:t>
            </a:r>
            <a:endParaRPr lang="en-US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59606" y="518279"/>
            <a:ext cx="13311188" cy="11780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4600"/>
              </a:lnSpc>
              <a:buNone/>
            </a:pPr>
            <a:r>
              <a:rPr lang="en-US" sz="3700" b="1" kern="0" spc="-111" dirty="0">
                <a:solidFill>
                  <a:srgbClr val="00000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Совершенствование механизма формирования и реализации научно-исследовательских программ</a:t>
            </a:r>
            <a:endParaRPr lang="en-US" sz="3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606" y="2073235"/>
            <a:ext cx="4248626" cy="2625804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59606" y="4934545"/>
            <a:ext cx="2356128" cy="2944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b="1" kern="0" spc="-56" dirty="0">
                <a:solidFill>
                  <a:srgbClr val="272525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Системный Подход</a:t>
            </a:r>
            <a:endParaRPr lang="en-US" sz="18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659606" y="5341977"/>
            <a:ext cx="4248626" cy="24117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kern="0" spc="-3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Для повышения эффективности научно-исследовательских программ необходим системный подход к их формированию и реализации. Это включает в себя тщательное планирование, рациональное распределение ресурсов, постоянный мониторинг и оперативную оптимизацию процессов на всех этапах.</a:t>
            </a:r>
            <a:endParaRPr lang="en-US" sz="14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0887" y="2073235"/>
            <a:ext cx="4248626" cy="2625804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190887" y="4934545"/>
            <a:ext cx="4248626" cy="5888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b="1" kern="0" spc="-56" dirty="0">
                <a:solidFill>
                  <a:srgbClr val="272525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Междисциплинарное Взаимодействие</a:t>
            </a:r>
            <a:endParaRPr lang="en-US" sz="18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4"/>
          <p:cNvSpPr/>
          <p:nvPr/>
        </p:nvSpPr>
        <p:spPr>
          <a:xfrm>
            <a:off x="5190887" y="5636419"/>
            <a:ext cx="4248626" cy="18087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kern="0" spc="-3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Привлечение специалистов из различных областей знаний к разработке и реализации научно-исследовательских программ способствует генерации новых идей, интеграции разнообразных подходов и повышению качества конечных результатов.</a:t>
            </a:r>
            <a:endParaRPr lang="en-US" sz="14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22168" y="2073235"/>
            <a:ext cx="4248626" cy="2625804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722168" y="4934545"/>
            <a:ext cx="3545443" cy="2944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b="1" kern="0" spc="-56" dirty="0">
                <a:solidFill>
                  <a:srgbClr val="272525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Современная Инфраструктура</a:t>
            </a:r>
            <a:endParaRPr lang="en-US" sz="18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6"/>
          <p:cNvSpPr/>
          <p:nvPr/>
        </p:nvSpPr>
        <p:spPr>
          <a:xfrm>
            <a:off x="9722168" y="5341977"/>
            <a:ext cx="4248626" cy="21102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kern="0" spc="-3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Наличие высокотехнологичной инфраструктуры, укомплектованной современным оборудованием и программными средствами, является важным фактором успешной реализации научно-исследовательских программ и повышения их практической значимости.</a:t>
            </a:r>
            <a:endParaRPr lang="en-US" sz="14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058495" y="1141690"/>
            <a:ext cx="7999809" cy="15323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4000"/>
              </a:lnSpc>
              <a:buNone/>
            </a:pPr>
            <a:r>
              <a:rPr lang="en-US" sz="3200" b="1" kern="0" spc="-97" dirty="0">
                <a:solidFill>
                  <a:srgbClr val="00000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Инновационные подходы к научно-техническому прогнозированию и программно-целевому управлению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6058495" y="2919174"/>
            <a:ext cx="3918228" cy="2525554"/>
          </a:xfrm>
          <a:prstGeom prst="roundRect">
            <a:avLst>
              <a:gd name="adj" fmla="val 2718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229469" y="3090148"/>
            <a:ext cx="2717840" cy="2553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000"/>
              </a:lnSpc>
              <a:buNone/>
            </a:pPr>
            <a:r>
              <a:rPr lang="en-US" sz="1600" b="1" kern="0" spc="-48" dirty="0">
                <a:solidFill>
                  <a:srgbClr val="272525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Сценарное моделирование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6229469" y="3443526"/>
            <a:ext cx="3576280" cy="18302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050"/>
              </a:lnSpc>
              <a:buNone/>
            </a:pPr>
            <a:r>
              <a:rPr lang="en-US" sz="1250" kern="0" spc="-26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Использование сценарного анализа позволяет разработать гибкие и адаптивные модели прогнозирования, учитывающие множество возможных развитий событий. Это дает возможность оценивать риски и определять оптимальные стратегии в условиях высокой неопределенности.</a:t>
            </a:r>
            <a:endParaRPr lang="en-US" sz="12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10140077" y="2919174"/>
            <a:ext cx="3918228" cy="2525554"/>
          </a:xfrm>
          <a:prstGeom prst="roundRect">
            <a:avLst>
              <a:gd name="adj" fmla="val 2718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10311051" y="3090148"/>
            <a:ext cx="2124432" cy="2553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000"/>
              </a:lnSpc>
              <a:buNone/>
            </a:pPr>
            <a:r>
              <a:rPr lang="en-US" sz="1600" b="1" kern="0" spc="-48" dirty="0">
                <a:solidFill>
                  <a:srgbClr val="272525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Системная динамика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10311051" y="3443526"/>
            <a:ext cx="3576280" cy="18302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050"/>
              </a:lnSpc>
              <a:buNone/>
            </a:pPr>
            <a:r>
              <a:rPr lang="en-US" sz="1250" kern="0" spc="-26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Применение методов системной динамики помогает анализировать сложные взаимосвязи между различными элементами научно-технологической системы и выявлять ключевые факторы, влияющие на ее развитие. Это способствует разработке комплексных целевых программ.</a:t>
            </a:r>
            <a:endParaRPr lang="en-US" sz="12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6058495" y="5608082"/>
            <a:ext cx="7999809" cy="1479709"/>
          </a:xfrm>
          <a:prstGeom prst="roundRect">
            <a:avLst>
              <a:gd name="adj" fmla="val 4640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6229469" y="5779056"/>
            <a:ext cx="2065734" cy="2553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000"/>
              </a:lnSpc>
              <a:buNone/>
            </a:pPr>
            <a:r>
              <a:rPr lang="en-US" sz="1600" b="1" kern="0" spc="-48" dirty="0">
                <a:solidFill>
                  <a:srgbClr val="272525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Форсайт-технологии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6229469" y="6132433"/>
            <a:ext cx="7657862" cy="7843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050"/>
              </a:lnSpc>
              <a:buNone/>
            </a:pPr>
            <a:r>
              <a:rPr lang="en-US" sz="1250" kern="0" spc="-26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Использование форсайт-методологий, таких как панельные дискуссии, "дорожные карты" и обследование ключевых экспертов, позволяет выявлять перспективные направления научно-технического развития и определять наиболее эффективные пути их реализации.</a:t>
            </a:r>
            <a:endParaRPr lang="en-US" sz="12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90801" y="991433"/>
            <a:ext cx="13248799" cy="12337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4850"/>
              </a:lnSpc>
              <a:buNone/>
            </a:pPr>
            <a:r>
              <a:rPr lang="en-US" sz="3850" b="1" kern="0" spc="-117" dirty="0">
                <a:solidFill>
                  <a:srgbClr val="00000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Зарубежный опыт научно-технического прогнозирования и программно-целевого управления</a:t>
            </a:r>
            <a:endParaRPr lang="en-US" sz="38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690801" y="2619851"/>
            <a:ext cx="4284702" cy="4618196"/>
          </a:xfrm>
          <a:prstGeom prst="roundRect">
            <a:avLst>
              <a:gd name="adj" fmla="val 1935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895707" y="2824758"/>
            <a:ext cx="3874889" cy="6167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900" b="1" kern="0" spc="-58" dirty="0">
                <a:solidFill>
                  <a:srgbClr val="272525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Модели прогнозирования из США и Европы</a:t>
            </a:r>
            <a:endParaRPr lang="en-US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895707" y="3559850"/>
            <a:ext cx="3874889" cy="34732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450"/>
              </a:lnSpc>
              <a:buNone/>
            </a:pPr>
            <a:r>
              <a:rPr lang="en-US" sz="1550" kern="0" spc="-31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Зарубежная практика научно-технического прогнозирования, особенно в США и странах Европы, демонстрирует развитые модели и методики. Они основаны на тщательном анализе рынков, технологий, экспертных оценках и имитационном моделировании. Ключевое внимание уделяется взаимосвязям между отраслями и технологическим конвергенции.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hape 4"/>
          <p:cNvSpPr/>
          <p:nvPr/>
        </p:nvSpPr>
        <p:spPr>
          <a:xfrm>
            <a:off x="5172789" y="2619851"/>
            <a:ext cx="4284702" cy="4618196"/>
          </a:xfrm>
          <a:prstGeom prst="roundRect">
            <a:avLst>
              <a:gd name="adj" fmla="val 1935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5377696" y="2824758"/>
            <a:ext cx="3874889" cy="6167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900" b="1" kern="0" spc="-58" dirty="0">
                <a:solidFill>
                  <a:srgbClr val="272525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Программно-целевой подход в Японии</a:t>
            </a:r>
            <a:endParaRPr lang="en-US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5377696" y="3559850"/>
            <a:ext cx="3874889" cy="31575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450"/>
              </a:lnSpc>
              <a:buNone/>
            </a:pPr>
            <a:r>
              <a:rPr lang="en-US" sz="1550" kern="0" spc="-31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Япония является примером успешного применения программно-целевого управления для стимулирования научно-технического прогресса. Здесь создаются комплексные национальные программы с четкими целями, ресурсным обеспечением и системой контроля. Особое внимание уделяется развитию приоритетных технологий и подготовке человеческих ресурсов.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hape 7"/>
          <p:cNvSpPr/>
          <p:nvPr/>
        </p:nvSpPr>
        <p:spPr>
          <a:xfrm>
            <a:off x="9654778" y="2619851"/>
            <a:ext cx="4284702" cy="4618196"/>
          </a:xfrm>
          <a:prstGeom prst="roundRect">
            <a:avLst>
              <a:gd name="adj" fmla="val 1935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9859685" y="2824758"/>
            <a:ext cx="3810595" cy="3083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900" b="1" kern="0" spc="-58" dirty="0">
                <a:solidFill>
                  <a:srgbClr val="272525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Интеграция и гибкость в Европе</a:t>
            </a:r>
            <a:endParaRPr lang="en-US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9859685" y="3251478"/>
            <a:ext cx="3874889" cy="31575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450"/>
              </a:lnSpc>
              <a:buNone/>
            </a:pPr>
            <a:r>
              <a:rPr lang="en-US" sz="1550" kern="0" spc="-31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В европейской практике акцент делается на интегрированные многоуровневые подходы к прогнозированию и управлению НТП. Программы отличаются высокой гибкостью, позволяющей быстро реагировать на изменения внешней среды. Активно применяются методы форсайта, сценарного планирования и коллективной экспертизы.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08422" y="773906"/>
            <a:ext cx="13213556" cy="12649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4950"/>
              </a:lnSpc>
              <a:buNone/>
            </a:pPr>
            <a:r>
              <a:rPr lang="en-US" sz="3950" b="1" kern="0" spc="-120" dirty="0">
                <a:solidFill>
                  <a:srgbClr val="00000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Проблемы и перспективы развития научно-технического прогнозирования в России</a:t>
            </a:r>
            <a:endParaRPr lang="en-US" sz="39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08422" y="2544842"/>
            <a:ext cx="2621280" cy="3162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50"/>
              </a:lnSpc>
              <a:buNone/>
            </a:pPr>
            <a:r>
              <a:rPr lang="en-US" sz="1950" b="1" kern="0" spc="-60" dirty="0">
                <a:solidFill>
                  <a:srgbClr val="00000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Ключевые проблемы</a:t>
            </a:r>
            <a:endParaRPr lang="en-US" sz="19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08422" y="3063478"/>
            <a:ext cx="2932986" cy="4210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550"/>
              </a:lnSpc>
              <a:buNone/>
            </a:pPr>
            <a:r>
              <a:rPr lang="en-US" sz="1550" kern="0" spc="-32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Несмотря на важность научно-технического прогнозирования, Россия сталкивается с рядом серьезных проблем в этой области. Среди них - устаревшие методологии, ограниченное финансирование, нехватка квалифицированных кадров и недостаточная интеграция с международными исследованиями.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4142899" y="2544842"/>
            <a:ext cx="2932986" cy="9486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450"/>
              </a:lnSpc>
              <a:buNone/>
            </a:pPr>
            <a:r>
              <a:rPr lang="en-US" sz="1950" b="1" kern="0" spc="-60" dirty="0">
                <a:solidFill>
                  <a:srgbClr val="00000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Недостаток стратегического видения</a:t>
            </a:r>
            <a:endParaRPr lang="en-US" sz="19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4142899" y="3695938"/>
            <a:ext cx="2932986" cy="29146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550"/>
              </a:lnSpc>
              <a:buNone/>
            </a:pPr>
            <a:r>
              <a:rPr lang="en-US" sz="1550" kern="0" spc="-32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Многие прогнозы в России носят краткосрочный характер и не учитывают долгосрочные тенденции. Это ограничивает способность государства и бизнеса планировать развитие и адаптироваться к будущим вызовам.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7577376" y="2544842"/>
            <a:ext cx="2824758" cy="3162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50"/>
              </a:lnSpc>
              <a:buNone/>
            </a:pPr>
            <a:r>
              <a:rPr lang="en-US" sz="1950" b="1" kern="0" spc="-60" dirty="0">
                <a:solidFill>
                  <a:srgbClr val="00000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Перспективы развития</a:t>
            </a:r>
            <a:endParaRPr lang="en-US" sz="19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7577376" y="3063478"/>
            <a:ext cx="2932986" cy="3886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550"/>
              </a:lnSpc>
              <a:buNone/>
            </a:pPr>
            <a:r>
              <a:rPr lang="en-US" sz="1550" kern="0" spc="-32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Для преодоления этих проблем необходимы модернизация методологической базы, привлечение талантливых специалистов, усиление международного сотрудничества и разработка комплексных стратегий научно-технического развития страны с учетом глобальных трендов.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1852" y="2570083"/>
            <a:ext cx="2932986" cy="219968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36258" y="701397"/>
            <a:ext cx="8071485" cy="14362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750"/>
              </a:lnSpc>
              <a:buNone/>
            </a:pPr>
            <a:r>
              <a:rPr lang="en-US" sz="3000" b="1" kern="0" spc="-90" dirty="0">
                <a:solidFill>
                  <a:srgbClr val="00000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Интеграция научно-технического прогнозирования и программно-целевого управления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754618" y="2367439"/>
            <a:ext cx="22860" cy="5160764"/>
          </a:xfrm>
          <a:prstGeom prst="roundRect">
            <a:avLst>
              <a:gd name="adj" fmla="val 281527"/>
            </a:avLst>
          </a:prstGeom>
          <a:solidFill>
            <a:srgbClr val="C0C1D7"/>
          </a:solidFill>
          <a:ln/>
        </p:spPr>
      </p:sp>
      <p:sp>
        <p:nvSpPr>
          <p:cNvPr id="5" name="Shape 2"/>
          <p:cNvSpPr/>
          <p:nvPr/>
        </p:nvSpPr>
        <p:spPr>
          <a:xfrm>
            <a:off x="915531" y="2700576"/>
            <a:ext cx="536258" cy="22860"/>
          </a:xfrm>
          <a:prstGeom prst="roundRect">
            <a:avLst>
              <a:gd name="adj" fmla="val 281527"/>
            </a:avLst>
          </a:prstGeom>
          <a:solidFill>
            <a:srgbClr val="C0C1D7"/>
          </a:solidFill>
          <a:ln/>
        </p:spPr>
      </p:sp>
      <p:sp>
        <p:nvSpPr>
          <p:cNvPr id="6" name="Shape 3"/>
          <p:cNvSpPr/>
          <p:nvPr/>
        </p:nvSpPr>
        <p:spPr>
          <a:xfrm>
            <a:off x="593705" y="2539722"/>
            <a:ext cx="344686" cy="344686"/>
          </a:xfrm>
          <a:prstGeom prst="roundRect">
            <a:avLst>
              <a:gd name="adj" fmla="val 18671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719911" y="2597110"/>
            <a:ext cx="92273" cy="2297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00"/>
              </a:lnSpc>
              <a:buNone/>
            </a:pPr>
            <a:r>
              <a:rPr lang="en-US" sz="1800" b="1" kern="0" spc="-54" dirty="0">
                <a:solidFill>
                  <a:srgbClr val="272525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1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1608773" y="2520553"/>
            <a:ext cx="6300073" cy="2394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500" b="1" kern="0" spc="-45" dirty="0">
                <a:solidFill>
                  <a:srgbClr val="272525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Взаимосвязь прогнозирования и программно-целевого управления</a:t>
            </a:r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1608773" y="2851904"/>
            <a:ext cx="6998970" cy="9805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200" kern="0" spc="-24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Научно-техническое прогнозирование и программно-целевое управление тесно взаимосвязаны. Прогнозирование определяет возможные направления и перспективы научно-технического прогресса, формируя основу для разработки комплексных программ и стратегий развития.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915531" y="4471868"/>
            <a:ext cx="536258" cy="22860"/>
          </a:xfrm>
          <a:prstGeom prst="roundRect">
            <a:avLst>
              <a:gd name="adj" fmla="val 281527"/>
            </a:avLst>
          </a:prstGeom>
          <a:solidFill>
            <a:srgbClr val="C0C1D7"/>
          </a:solidFill>
          <a:ln/>
        </p:spPr>
      </p:sp>
      <p:sp>
        <p:nvSpPr>
          <p:cNvPr id="11" name="Shape 8"/>
          <p:cNvSpPr/>
          <p:nvPr/>
        </p:nvSpPr>
        <p:spPr>
          <a:xfrm>
            <a:off x="593705" y="4311015"/>
            <a:ext cx="344686" cy="344686"/>
          </a:xfrm>
          <a:prstGeom prst="roundRect">
            <a:avLst>
              <a:gd name="adj" fmla="val 18671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697051" y="4368403"/>
            <a:ext cx="137874" cy="2297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00"/>
              </a:lnSpc>
              <a:buNone/>
            </a:pPr>
            <a:r>
              <a:rPr lang="en-US" sz="1800" b="1" kern="0" spc="-54" dirty="0">
                <a:solidFill>
                  <a:srgbClr val="272525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2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1608773" y="4291846"/>
            <a:ext cx="3209092" cy="2394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500" b="1" kern="0" spc="-45" dirty="0">
                <a:solidFill>
                  <a:srgbClr val="272525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Интеграция на различных уровнях</a:t>
            </a:r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1608773" y="4623197"/>
            <a:ext cx="6998970" cy="9805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200" kern="0" spc="-24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Интеграция этих процессов происходит на уровне государства, отрасли, региона и организации. Сочетание долгосрочных прогнозов с программно-целевым управлением позволяет более эффективно планировать и координировать научно-исследовательские работы, оптимально распределять ресурсы и достигать поставленных целей.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Shape 12"/>
          <p:cNvSpPr/>
          <p:nvPr/>
        </p:nvSpPr>
        <p:spPr>
          <a:xfrm>
            <a:off x="915531" y="6243161"/>
            <a:ext cx="536258" cy="22860"/>
          </a:xfrm>
          <a:prstGeom prst="roundRect">
            <a:avLst>
              <a:gd name="adj" fmla="val 281527"/>
            </a:avLst>
          </a:prstGeom>
          <a:solidFill>
            <a:srgbClr val="C0C1D7"/>
          </a:solidFill>
          <a:ln/>
        </p:spPr>
      </p:sp>
      <p:sp>
        <p:nvSpPr>
          <p:cNvPr id="16" name="Shape 13"/>
          <p:cNvSpPr/>
          <p:nvPr/>
        </p:nvSpPr>
        <p:spPr>
          <a:xfrm>
            <a:off x="593705" y="6082308"/>
            <a:ext cx="344686" cy="344686"/>
          </a:xfrm>
          <a:prstGeom prst="roundRect">
            <a:avLst>
              <a:gd name="adj" fmla="val 18671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695265" y="6139696"/>
            <a:ext cx="141446" cy="2297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00"/>
              </a:lnSpc>
              <a:buNone/>
            </a:pPr>
            <a:r>
              <a:rPr lang="en-US" sz="1800" b="1" kern="0" spc="-54" dirty="0">
                <a:solidFill>
                  <a:srgbClr val="272525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3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15"/>
          <p:cNvSpPr/>
          <p:nvPr/>
        </p:nvSpPr>
        <p:spPr>
          <a:xfrm>
            <a:off x="1608773" y="6063139"/>
            <a:ext cx="2686169" cy="2394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500" b="1" kern="0" spc="-45" dirty="0">
                <a:solidFill>
                  <a:srgbClr val="272525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Механизмы взаимодействия</a:t>
            </a:r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16"/>
          <p:cNvSpPr/>
          <p:nvPr/>
        </p:nvSpPr>
        <p:spPr>
          <a:xfrm>
            <a:off x="1608773" y="6394490"/>
            <a:ext cx="6998970" cy="9805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200" kern="0" spc="-24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Основными механизмами интеграции прогнозирования и программно-целевого управления являются: согласование стратегических приоритетов, разработка комплексных целевых программ, координация усилий различных субъектов, мониторинг и контроль реализации программ, оценка их эффективности и своевременная корректировка.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52212" y="433864"/>
            <a:ext cx="8039576" cy="14791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850"/>
              </a:lnSpc>
              <a:buNone/>
            </a:pPr>
            <a:r>
              <a:rPr lang="en-US" sz="3100" b="1" kern="0" spc="-93" dirty="0">
                <a:solidFill>
                  <a:srgbClr val="00000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Роль государства в научно-техническом прогнозировании и программно-целевом управлении</a:t>
            </a:r>
            <a:endParaRPr lang="en-US" sz="3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212" y="2149554"/>
            <a:ext cx="394454" cy="394454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552212" y="2701766"/>
            <a:ext cx="2938939" cy="2465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50" b="1" kern="0" spc="-47" dirty="0">
                <a:solidFill>
                  <a:srgbClr val="272525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Стратегическое планирование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2"/>
          <p:cNvSpPr/>
          <p:nvPr/>
        </p:nvSpPr>
        <p:spPr>
          <a:xfrm>
            <a:off x="552212" y="3042999"/>
            <a:ext cx="8039576" cy="7572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200" kern="0" spc="-25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Государство играет ключевую роль в формировании долгосрочной научно-технической политики и приоритетов развития. Оно определяет магистральные направления научно-технического прогресса, исходя из национальных интересов и задач социально-экономического развития.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212" y="4273510"/>
            <a:ext cx="394454" cy="394454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552212" y="4825722"/>
            <a:ext cx="2290524" cy="2465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50" b="1" kern="0" spc="-47" dirty="0">
                <a:solidFill>
                  <a:srgbClr val="272525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Финансовая поддержка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4"/>
          <p:cNvSpPr/>
          <p:nvPr/>
        </p:nvSpPr>
        <p:spPr>
          <a:xfrm>
            <a:off x="552212" y="5166955"/>
            <a:ext cx="8039576" cy="5048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200" kern="0" spc="-25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Государство обеспечивает финансирование фундаментальных исследований, прикладных разработок и инновационных проектов, создавая благоприятные условия для научно-технического развития.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212" y="6145054"/>
            <a:ext cx="394454" cy="394454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552212" y="6697266"/>
            <a:ext cx="2413397" cy="2465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50" b="1" kern="0" spc="-47" dirty="0">
                <a:solidFill>
                  <a:srgbClr val="272525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Правовое регулирование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6"/>
          <p:cNvSpPr/>
          <p:nvPr/>
        </p:nvSpPr>
        <p:spPr>
          <a:xfrm>
            <a:off x="552212" y="7038499"/>
            <a:ext cx="8039576" cy="7572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200" kern="0" spc="-25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Государство формирует нормативно-правовую базу, устанавливает стандарты и правила, регулирующие научно-технические процессы, защиту интеллектуальной собственности и коммерциализацию инноваций.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81978" y="457795"/>
            <a:ext cx="13466445" cy="10394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4050"/>
              </a:lnSpc>
              <a:buNone/>
            </a:pPr>
            <a:r>
              <a:rPr lang="en-US" sz="3250" b="1" kern="0" spc="-98" dirty="0">
                <a:solidFill>
                  <a:srgbClr val="00000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Методологические основы научно-технического прогнозирования</a:t>
            </a:r>
            <a:endParaRPr lang="en-US" sz="32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1958" y="1829753"/>
            <a:ext cx="1333143" cy="95809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3906798" y="2261235"/>
            <a:ext cx="83344" cy="3325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1600" b="1" kern="0" spc="-49" dirty="0">
                <a:solidFill>
                  <a:srgbClr val="272525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1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4781312" y="1995964"/>
            <a:ext cx="2078712" cy="2597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b="1" kern="0" spc="-49" dirty="0">
                <a:solidFill>
                  <a:srgbClr val="272525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Системный анализ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4781312" y="2355533"/>
            <a:ext cx="5407462" cy="2661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300" kern="0" spc="-26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Изучение взаимосвязей и взаимозависимостей элементов системы</a:t>
            </a:r>
            <a:endParaRPr lang="en-US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4656653" y="2799040"/>
            <a:ext cx="9350216" cy="11430"/>
          </a:xfrm>
          <a:prstGeom prst="roundRect">
            <a:avLst>
              <a:gd name="adj" fmla="val 611074"/>
            </a:avLst>
          </a:prstGeom>
          <a:solidFill>
            <a:srgbClr val="C0C1D7"/>
          </a:solidFill>
          <a:ln/>
        </p:spPr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5327" y="2829401"/>
            <a:ext cx="2666286" cy="958096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3886081" y="3142178"/>
            <a:ext cx="124658" cy="3325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1600" b="1" kern="0" spc="-49" dirty="0">
                <a:solidFill>
                  <a:srgbClr val="272525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2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6"/>
          <p:cNvSpPr/>
          <p:nvPr/>
        </p:nvSpPr>
        <p:spPr>
          <a:xfrm>
            <a:off x="5447824" y="2995612"/>
            <a:ext cx="2078712" cy="2597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b="1" kern="0" spc="-49" dirty="0">
                <a:solidFill>
                  <a:srgbClr val="272525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Моделирование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7"/>
          <p:cNvSpPr/>
          <p:nvPr/>
        </p:nvSpPr>
        <p:spPr>
          <a:xfrm>
            <a:off x="5447824" y="3355181"/>
            <a:ext cx="4793099" cy="2661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300" kern="0" spc="-26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Построение математических моделей для прогнозирования</a:t>
            </a:r>
            <a:endParaRPr lang="en-US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Shape 8"/>
          <p:cNvSpPr/>
          <p:nvPr/>
        </p:nvSpPr>
        <p:spPr>
          <a:xfrm>
            <a:off x="5323165" y="3798689"/>
            <a:ext cx="8683704" cy="11430"/>
          </a:xfrm>
          <a:prstGeom prst="roundRect">
            <a:avLst>
              <a:gd name="adj" fmla="val 611074"/>
            </a:avLst>
          </a:prstGeom>
          <a:solidFill>
            <a:srgbClr val="C0C1D7"/>
          </a:solidFill>
          <a:ln/>
        </p:spPr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8815" y="3829050"/>
            <a:ext cx="3999428" cy="958096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3884533" y="4141827"/>
            <a:ext cx="127992" cy="3325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1600" b="1" kern="0" spc="-49" dirty="0">
                <a:solidFill>
                  <a:srgbClr val="272525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3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10"/>
          <p:cNvSpPr/>
          <p:nvPr/>
        </p:nvSpPr>
        <p:spPr>
          <a:xfrm>
            <a:off x="6114455" y="3995261"/>
            <a:ext cx="2078712" cy="2597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b="1" kern="0" spc="-49" dirty="0">
                <a:solidFill>
                  <a:srgbClr val="272525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Экспертные оценки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11"/>
          <p:cNvSpPr/>
          <p:nvPr/>
        </p:nvSpPr>
        <p:spPr>
          <a:xfrm>
            <a:off x="6114455" y="4354830"/>
            <a:ext cx="5676900" cy="2661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300" kern="0" spc="-26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Привлечение экспертов для качественного анализа и прогнозирования</a:t>
            </a:r>
            <a:endParaRPr lang="en-US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Shape 12"/>
          <p:cNvSpPr/>
          <p:nvPr/>
        </p:nvSpPr>
        <p:spPr>
          <a:xfrm>
            <a:off x="5989796" y="4798338"/>
            <a:ext cx="8017073" cy="11430"/>
          </a:xfrm>
          <a:prstGeom prst="roundRect">
            <a:avLst>
              <a:gd name="adj" fmla="val 611074"/>
            </a:avLst>
          </a:prstGeom>
          <a:solidFill>
            <a:srgbClr val="C0C1D7"/>
          </a:solidFill>
          <a:ln/>
        </p:spPr>
      </p:sp>
      <p:pic>
        <p:nvPicPr>
          <p:cNvPr id="18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2184" y="4828699"/>
            <a:ext cx="5332690" cy="958096"/>
          </a:xfrm>
          <a:prstGeom prst="rect">
            <a:avLst/>
          </a:prstGeom>
        </p:spPr>
      </p:pic>
      <p:sp>
        <p:nvSpPr>
          <p:cNvPr id="19" name="Text 13"/>
          <p:cNvSpPr/>
          <p:nvPr/>
        </p:nvSpPr>
        <p:spPr>
          <a:xfrm>
            <a:off x="3881318" y="5141476"/>
            <a:ext cx="134303" cy="3325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1600" b="1" kern="0" spc="-49" dirty="0">
                <a:solidFill>
                  <a:srgbClr val="272525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4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14"/>
          <p:cNvSpPr/>
          <p:nvPr/>
        </p:nvSpPr>
        <p:spPr>
          <a:xfrm>
            <a:off x="6781086" y="4994910"/>
            <a:ext cx="2078712" cy="2597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b="1" kern="0" spc="-49" dirty="0">
                <a:solidFill>
                  <a:srgbClr val="272525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Сценарный подход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15"/>
          <p:cNvSpPr/>
          <p:nvPr/>
        </p:nvSpPr>
        <p:spPr>
          <a:xfrm>
            <a:off x="6781086" y="5354479"/>
            <a:ext cx="4196358" cy="2661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300" kern="0" spc="-26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Разработка возможных вариантов развития событий</a:t>
            </a:r>
            <a:endParaRPr lang="en-US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Shape 16"/>
          <p:cNvSpPr/>
          <p:nvPr/>
        </p:nvSpPr>
        <p:spPr>
          <a:xfrm>
            <a:off x="6656427" y="5797987"/>
            <a:ext cx="7350443" cy="11430"/>
          </a:xfrm>
          <a:prstGeom prst="roundRect">
            <a:avLst>
              <a:gd name="adj" fmla="val 611074"/>
            </a:avLst>
          </a:prstGeom>
          <a:solidFill>
            <a:srgbClr val="C0C1D7"/>
          </a:solidFill>
          <a:ln/>
        </p:spPr>
      </p:sp>
      <p:pic>
        <p:nvPicPr>
          <p:cNvPr id="2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553" y="5828348"/>
            <a:ext cx="6665833" cy="958096"/>
          </a:xfrm>
          <a:prstGeom prst="rect">
            <a:avLst/>
          </a:prstGeom>
        </p:spPr>
      </p:pic>
      <p:sp>
        <p:nvSpPr>
          <p:cNvPr id="24" name="Text 17"/>
          <p:cNvSpPr/>
          <p:nvPr/>
        </p:nvSpPr>
        <p:spPr>
          <a:xfrm>
            <a:off x="3886795" y="6141125"/>
            <a:ext cx="123111" cy="3325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1600" b="1" kern="0" spc="-49" dirty="0">
                <a:solidFill>
                  <a:srgbClr val="272525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5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 18"/>
          <p:cNvSpPr/>
          <p:nvPr/>
        </p:nvSpPr>
        <p:spPr>
          <a:xfrm>
            <a:off x="7447598" y="5994559"/>
            <a:ext cx="2078712" cy="2597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b="1" kern="0" spc="-49" dirty="0">
                <a:solidFill>
                  <a:srgbClr val="272525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Верификация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 19"/>
          <p:cNvSpPr/>
          <p:nvPr/>
        </p:nvSpPr>
        <p:spPr>
          <a:xfrm>
            <a:off x="7447598" y="6354128"/>
            <a:ext cx="4348520" cy="2661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300" kern="0" spc="-26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Проверка достоверности и обоснованности прогнозов</a:t>
            </a:r>
            <a:endParaRPr lang="en-US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 20"/>
          <p:cNvSpPr/>
          <p:nvPr/>
        </p:nvSpPr>
        <p:spPr>
          <a:xfrm>
            <a:off x="581978" y="6973491"/>
            <a:ext cx="13466445" cy="7983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050"/>
              </a:lnSpc>
              <a:buNone/>
            </a:pPr>
            <a:r>
              <a:rPr lang="en-US" sz="1300" kern="0" spc="-26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Методологические основы научно-технического прогнозирования включают в себя системный анализ взаимосвязей и взаимозависимостей, построение математических моделей, привлечение экспертных оценок, разработку возможных сценариев развития, а также верификацию полученных прогнозов. Эти комплексные подходы позволяют обеспечить надежность и точность научно-технических прогнозов.</a:t>
            </a:r>
            <a:endParaRPr lang="en-US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39485" y="502444"/>
            <a:ext cx="6495574" cy="571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450"/>
              </a:lnSpc>
              <a:buNone/>
            </a:pPr>
            <a:r>
              <a:rPr lang="en-US" sz="3550" b="1" kern="0" spc="-108" dirty="0">
                <a:solidFill>
                  <a:srgbClr val="00000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Заключение и рекомендации</a:t>
            </a:r>
            <a:endParaRPr lang="en-US" sz="3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485" y="1438870"/>
            <a:ext cx="4267795" cy="263759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39485" y="4304824"/>
            <a:ext cx="3023116" cy="2853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kern="0" spc="-54" dirty="0">
                <a:solidFill>
                  <a:srgbClr val="272525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Резюме основных выводов</a:t>
            </a:r>
            <a:endParaRPr lang="en-US" sz="17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639485" y="4699754"/>
            <a:ext cx="4267795" cy="321659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00" kern="0" spc="-29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Научно-техническое прогнозирование и разработка комплексных исследовательских программ играют ключевую роль в обеспечении устойчивого развития и конкурентоспособности организаций. Проведенный анализ показал необходимость применения системного подхода, использования современных методов экспертных оценок и имитационного моделирования для повышения эффективности этих процессов.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243" y="1438870"/>
            <a:ext cx="4267795" cy="2637592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181243" y="4304824"/>
            <a:ext cx="3321368" cy="2853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kern="0" spc="-54" dirty="0">
                <a:solidFill>
                  <a:srgbClr val="272525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Рекомендации по реализации</a:t>
            </a:r>
            <a:endParaRPr lang="en-US" sz="17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4"/>
          <p:cNvSpPr/>
          <p:nvPr/>
        </p:nvSpPr>
        <p:spPr>
          <a:xfrm>
            <a:off x="5181243" y="4699754"/>
            <a:ext cx="4267795" cy="23393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00" kern="0" spc="-29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Для успешной реализации комплексных научно-исследовательских программ необходимо обеспечить тесную интеграцию прогнозирования, стратегического планирования и инновационной деятельности, а также активное взаимодействие государственных органов, научных организаций и бизнеса.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23001" y="1438870"/>
            <a:ext cx="4267795" cy="2637592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723001" y="4304824"/>
            <a:ext cx="2941439" cy="2853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kern="0" spc="-54" dirty="0">
                <a:solidFill>
                  <a:srgbClr val="272525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Дальнейшие перспективы</a:t>
            </a:r>
            <a:endParaRPr lang="en-US" sz="17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6"/>
          <p:cNvSpPr/>
          <p:nvPr/>
        </p:nvSpPr>
        <p:spPr>
          <a:xfrm>
            <a:off x="9723001" y="4699754"/>
            <a:ext cx="4267795" cy="23393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00" kern="0" spc="-29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Дальнейшее развитие механизмов научно-технического прогнозирования и формирования комплексных программ должно опираться на передовой отечественный и зарубежный опыт, учитывать специфику конкретной отрасли и организации, а также внедрять инновационные подходы, такие как использование искусственного интеллекта и больших данных.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093619" y="477202"/>
            <a:ext cx="7929563" cy="10841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4250"/>
              </a:lnSpc>
              <a:buNone/>
            </a:pPr>
            <a:r>
              <a:rPr lang="en-US" sz="3400" b="1" kern="0" spc="-102" dirty="0">
                <a:solidFill>
                  <a:srgbClr val="00000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Виды и уровни научно-технического прогнозирования</a:t>
            </a:r>
            <a:endParaRPr lang="en-US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3619" y="1821537"/>
            <a:ext cx="433745" cy="433745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093619" y="2428756"/>
            <a:ext cx="3508772" cy="2711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700" b="1" kern="0" spc="-51" dirty="0">
                <a:solidFill>
                  <a:srgbClr val="272525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Краткосрочное прогнозирование</a:t>
            </a:r>
            <a:endParaRPr lang="en-US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2"/>
          <p:cNvSpPr/>
          <p:nvPr/>
        </p:nvSpPr>
        <p:spPr>
          <a:xfrm>
            <a:off x="6093619" y="2803922"/>
            <a:ext cx="7929563" cy="8326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kern="0" spc="-27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Оценивает ближайшие изменения в науке и технике на горизонт от 1 до 5 лет. Позволяет быстро реагировать на новые тенденции и своевременно корректировать текущую деятельность.</a:t>
            </a:r>
            <a:endParaRPr lang="en-US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3619" y="4156948"/>
            <a:ext cx="433745" cy="433745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6093619" y="4764167"/>
            <a:ext cx="3554849" cy="2711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700" b="1" kern="0" spc="-51" dirty="0">
                <a:solidFill>
                  <a:srgbClr val="272525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Среднесрочное прогнозирование</a:t>
            </a:r>
            <a:endParaRPr lang="en-US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4"/>
          <p:cNvSpPr/>
          <p:nvPr/>
        </p:nvSpPr>
        <p:spPr>
          <a:xfrm>
            <a:off x="6093619" y="5139333"/>
            <a:ext cx="7929563" cy="5550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kern="0" spc="-27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Определяет предполагаемые изменения в научно-техническом развитии на 5-10 лет вперед. Помогает планировать и распределять ресурсы для решения важных задач.</a:t>
            </a:r>
            <a:endParaRPr lang="en-US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3619" y="6214824"/>
            <a:ext cx="433745" cy="433745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6093619" y="6822043"/>
            <a:ext cx="3405902" cy="2711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700" b="1" kern="0" spc="-51" dirty="0">
                <a:solidFill>
                  <a:srgbClr val="272525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Долгосрочное прогнозирование</a:t>
            </a:r>
            <a:endParaRPr lang="en-US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6"/>
          <p:cNvSpPr/>
          <p:nvPr/>
        </p:nvSpPr>
        <p:spPr>
          <a:xfrm>
            <a:off x="6093619" y="7197209"/>
            <a:ext cx="7929563" cy="5550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kern="0" spc="-27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Охватывает перспективы научно-технического прогресса на 10-20 лет и более. Позволяет выявлять новые направления и формировать стратегии развития.</a:t>
            </a:r>
            <a:endParaRPr lang="en-US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15288" y="1157407"/>
            <a:ext cx="7886224" cy="11229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4400"/>
              </a:lnSpc>
              <a:buNone/>
            </a:pPr>
            <a:r>
              <a:rPr lang="en-US" sz="3500" b="1" kern="0" spc="-106" dirty="0">
                <a:solidFill>
                  <a:srgbClr val="00000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Основные методы научно-технического прогнозирования</a:t>
            </a:r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6115288" y="2751892"/>
            <a:ext cx="404217" cy="404217"/>
          </a:xfrm>
          <a:prstGeom prst="roundRect">
            <a:avLst>
              <a:gd name="adj" fmla="val 18672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263283" y="2819162"/>
            <a:ext cx="108109" cy="2695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2100" b="1" kern="0" spc="-64" dirty="0">
                <a:solidFill>
                  <a:srgbClr val="272525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1</a:t>
            </a:r>
            <a:endParaRPr 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6699171" y="2751892"/>
            <a:ext cx="2246114" cy="2807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200"/>
              </a:lnSpc>
              <a:buNone/>
            </a:pPr>
            <a:r>
              <a:rPr lang="en-US" sz="1750" b="1" kern="0" spc="-53" dirty="0">
                <a:solidFill>
                  <a:srgbClr val="272525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Экспертные методы</a:t>
            </a:r>
            <a:endParaRPr lang="en-US" sz="17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6699171" y="3140393"/>
            <a:ext cx="3269456" cy="20119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250"/>
              </a:lnSpc>
              <a:buNone/>
            </a:pPr>
            <a:r>
              <a:rPr lang="en-US" sz="1400" kern="0" spc="-28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Эти методы основаны на систематическом сборе и анализе мнений экспертов в конкретной области. Они позволяют получить комплексную оценку будущего состояния научно-технического развития.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10148292" y="2751892"/>
            <a:ext cx="404217" cy="404217"/>
          </a:xfrm>
          <a:prstGeom prst="roundRect">
            <a:avLst>
              <a:gd name="adj" fmla="val 18672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10269498" y="2819162"/>
            <a:ext cx="161687" cy="2695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2100" b="1" kern="0" spc="-64" dirty="0">
                <a:solidFill>
                  <a:srgbClr val="272525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2</a:t>
            </a:r>
            <a:endParaRPr 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10732175" y="2751892"/>
            <a:ext cx="2411611" cy="2807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200"/>
              </a:lnSpc>
              <a:buNone/>
            </a:pPr>
            <a:r>
              <a:rPr lang="en-US" sz="1750" b="1" kern="0" spc="-53" dirty="0">
                <a:solidFill>
                  <a:srgbClr val="272525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Метод экстраполяции</a:t>
            </a:r>
            <a:endParaRPr lang="en-US" sz="17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10732175" y="3140393"/>
            <a:ext cx="3269456" cy="22993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250"/>
              </a:lnSpc>
              <a:buNone/>
            </a:pPr>
            <a:r>
              <a:rPr lang="en-US" sz="1400" kern="0" spc="-28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Данный метод предполагает продление выявленных в прошлом и настоящем тенденций развития на будущее. Он помогает прогнозировать количественные параметры и сроки достижения определенных технических характеристик.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Shape 9"/>
          <p:cNvSpPr/>
          <p:nvPr/>
        </p:nvSpPr>
        <p:spPr>
          <a:xfrm>
            <a:off x="6115288" y="5821442"/>
            <a:ext cx="404217" cy="404217"/>
          </a:xfrm>
          <a:prstGeom prst="roundRect">
            <a:avLst>
              <a:gd name="adj" fmla="val 18672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6234470" y="5888712"/>
            <a:ext cx="165854" cy="2695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2100" b="1" kern="0" spc="-64" dirty="0">
                <a:solidFill>
                  <a:srgbClr val="272525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3</a:t>
            </a:r>
            <a:endParaRPr 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6699171" y="5821442"/>
            <a:ext cx="2659023" cy="2807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200"/>
              </a:lnSpc>
              <a:buNone/>
            </a:pPr>
            <a:r>
              <a:rPr lang="en-US" sz="1750" b="1" kern="0" spc="-53" dirty="0">
                <a:solidFill>
                  <a:srgbClr val="272525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Методы моделирования</a:t>
            </a:r>
            <a:endParaRPr lang="en-US" sz="17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6699171" y="6209943"/>
            <a:ext cx="7302341" cy="8622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250"/>
              </a:lnSpc>
              <a:buNone/>
            </a:pPr>
            <a:r>
              <a:rPr lang="en-US" sz="1400" kern="0" spc="-28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Эти методы предполагают построение математических, логических или физических моделей, отражающих взаимосвязи различных факторов и процессов. Они позволяют проводить количественные оценки и сценарии развития.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39008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kern="0" spc="-134" dirty="0">
                <a:solidFill>
                  <a:srgbClr val="00000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Сущность и содержание научно-технического прогресса</a:t>
            </a:r>
            <a:endParaRPr lang="en-US" sz="44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2600801"/>
            <a:ext cx="6244709" cy="25403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kern="0" spc="-36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Научно-технический прогресс (НТП) представляет собой непрерывный процесс совершенствования и развития производственных сил общества на основе внедрения достижений науки и техники. Это качественный скачок в развитии производительных сил, который повышает эффективность, производительность и улучшает качество жизни человека.</a:t>
            </a:r>
            <a:endParaRPr lang="en-US" sz="17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93790" y="5345192"/>
            <a:ext cx="6244709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kern="0" spc="-36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НТП включает в себя три основных направления: рост производительности труда, улучшение качества продукции и услуг, а также изменение характера и содержания самого труда. Это ведет к повышению материального и культурного уровня общества в целом.</a:t>
            </a:r>
            <a:endParaRPr lang="en-US" sz="17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9521" y="2651879"/>
            <a:ext cx="6244709" cy="468344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08065" y="776049"/>
            <a:ext cx="13214271" cy="12644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4950"/>
              </a:lnSpc>
              <a:buNone/>
            </a:pPr>
            <a:r>
              <a:rPr lang="en-US" sz="3950" b="1" kern="0" spc="-119" dirty="0">
                <a:solidFill>
                  <a:srgbClr val="00000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Основные пути и направления научно-технического прогресса</a:t>
            </a:r>
            <a:endParaRPr lang="en-US" sz="39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08065" y="2546152"/>
            <a:ext cx="2528768" cy="3161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50"/>
              </a:lnSpc>
              <a:buNone/>
            </a:pPr>
            <a:r>
              <a:rPr lang="en-US" sz="1950" b="1" kern="0" spc="-60" dirty="0">
                <a:solidFill>
                  <a:srgbClr val="00000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Новые технологии</a:t>
            </a:r>
            <a:endParaRPr lang="en-US" sz="19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08065" y="3064550"/>
            <a:ext cx="2933343" cy="42069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500"/>
              </a:lnSpc>
              <a:buNone/>
            </a:pPr>
            <a:r>
              <a:rPr lang="en-US" sz="1550" kern="0" spc="-32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Научно-технический прогресс движется вперед благодаря разработке и внедрению инновационных технологий. Это включает в себя развитие автоматизации, робототехники, искусственного интеллекта, нанотехнологий, биотехнологий и других прорывных направлений, которые кардинально меняют наш мир.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4142661" y="2546152"/>
            <a:ext cx="2933343" cy="6322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450"/>
              </a:lnSpc>
              <a:buNone/>
            </a:pPr>
            <a:r>
              <a:rPr lang="en-US" sz="1950" b="1" kern="0" spc="-60" dirty="0">
                <a:solidFill>
                  <a:srgbClr val="00000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Фундаментальные исследования</a:t>
            </a:r>
            <a:endParaRPr lang="en-US" sz="19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4142661" y="3380661"/>
            <a:ext cx="2933343" cy="35597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500"/>
              </a:lnSpc>
              <a:buNone/>
            </a:pPr>
            <a:r>
              <a:rPr lang="en-US" sz="1550" kern="0" spc="-32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Глубокое изучение основополагающих законов природы и Вселенной лежит в основе научно-технического прогресса. Фундаментальные исследования в областях физики, математики, химии, биологии и других науках открывают новые горизонты и создают базу для практических инноваций.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7577257" y="2546152"/>
            <a:ext cx="2933343" cy="6322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450"/>
              </a:lnSpc>
              <a:buNone/>
            </a:pPr>
            <a:r>
              <a:rPr lang="en-US" sz="1950" b="1" kern="0" spc="-60" dirty="0">
                <a:solidFill>
                  <a:srgbClr val="00000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Междисциплинарный подход</a:t>
            </a:r>
            <a:endParaRPr lang="en-US" sz="19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7577257" y="3380661"/>
            <a:ext cx="2933343" cy="38833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500"/>
              </a:lnSpc>
              <a:buNone/>
            </a:pPr>
            <a:r>
              <a:rPr lang="en-US" sz="1550" kern="0" spc="-32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Современный научно-технический прогресс требует тесного взаимодействия и интеграции различных научных дисциплин. Междисциплинарный подход позволяет находить новые решения на стыке областей знаний, раскрывая невиданные ранее возможности.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11011852" y="2546152"/>
            <a:ext cx="2933343" cy="6322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450"/>
              </a:lnSpc>
              <a:buNone/>
            </a:pPr>
            <a:r>
              <a:rPr lang="en-US" sz="1950" b="1" kern="0" spc="-60" dirty="0">
                <a:solidFill>
                  <a:srgbClr val="00000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Повышение эффективности</a:t>
            </a:r>
            <a:endParaRPr lang="en-US" sz="19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11011852" y="3380661"/>
            <a:ext cx="2933343" cy="38833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500"/>
              </a:lnSpc>
              <a:buNone/>
            </a:pPr>
            <a:r>
              <a:rPr lang="en-US" sz="1550" kern="0" spc="-32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Важным направлением научно-технического прогресса является совершенствование существующих технологий и методов, повышение их энергоэффективности, производительности и экологичности. Это позволяет снизить затраты, улучшить качество и доступность продукции и услуг.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035873" y="1000720"/>
            <a:ext cx="8045053" cy="9813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850"/>
              </a:lnSpc>
              <a:buNone/>
            </a:pPr>
            <a:r>
              <a:rPr lang="en-US" sz="3050" b="1" kern="0" spc="-93" dirty="0">
                <a:solidFill>
                  <a:srgbClr val="00000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Факторы динамики научно-технического прогресса</a:t>
            </a:r>
            <a:endParaRPr lang="en-US" sz="3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6035873" y="2217539"/>
            <a:ext cx="3944064" cy="2678430"/>
          </a:xfrm>
          <a:prstGeom prst="roundRect">
            <a:avLst>
              <a:gd name="adj" fmla="val 2462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200418" y="2382083"/>
            <a:ext cx="2029420" cy="2453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1900"/>
              </a:lnSpc>
              <a:buNone/>
            </a:pPr>
            <a:r>
              <a:rPr lang="en-US" sz="1500" b="1" kern="0" spc="-46" dirty="0">
                <a:solidFill>
                  <a:srgbClr val="272525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Инвестиции в НИОКР</a:t>
            </a:r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6200418" y="2721650"/>
            <a:ext cx="3614976" cy="20097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1950"/>
              </a:lnSpc>
              <a:buNone/>
            </a:pPr>
            <a:r>
              <a:rPr lang="en-US" sz="1200" kern="0" spc="-25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Значительные финансовые вливания в научно-исследовательские и опытно-конструкторские работы являются ключевым драйвером научно-технического прогресса. Эти инвестиции позволяют проводить перспективные исследования, разрабатывать инновационные технологии и внедрять их в производство.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10136862" y="2217539"/>
            <a:ext cx="3944064" cy="2678430"/>
          </a:xfrm>
          <a:prstGeom prst="roundRect">
            <a:avLst>
              <a:gd name="adj" fmla="val 2462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10301407" y="2382083"/>
            <a:ext cx="2160508" cy="2453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1900"/>
              </a:lnSpc>
              <a:buNone/>
            </a:pPr>
            <a:r>
              <a:rPr lang="en-US" sz="1500" b="1" kern="0" spc="-46" dirty="0">
                <a:solidFill>
                  <a:srgbClr val="272525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Человеческий капитал</a:t>
            </a:r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10301407" y="2721650"/>
            <a:ext cx="3614976" cy="15073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1950"/>
              </a:lnSpc>
              <a:buNone/>
            </a:pPr>
            <a:r>
              <a:rPr lang="en-US" sz="1200" kern="0" spc="-25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Высокий уровень образования, наличие квалифицированных научных кадров и инженеров, а также эффективная система подготовки специалистов обеспечивают интеллектуальную основу для научно-технического прогресса.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6035873" y="5052893"/>
            <a:ext cx="3944064" cy="2175986"/>
          </a:xfrm>
          <a:prstGeom prst="roundRect">
            <a:avLst>
              <a:gd name="adj" fmla="val 3031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6200418" y="5217438"/>
            <a:ext cx="2568535" cy="2453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1900"/>
              </a:lnSpc>
              <a:buNone/>
            </a:pPr>
            <a:r>
              <a:rPr lang="en-US" sz="1500" b="1" kern="0" spc="-46" dirty="0">
                <a:solidFill>
                  <a:srgbClr val="272525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Технологические прорывы</a:t>
            </a:r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6200418" y="5557004"/>
            <a:ext cx="3614976" cy="12561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1950"/>
              </a:lnSpc>
              <a:buNone/>
            </a:pPr>
            <a:r>
              <a:rPr lang="en-US" sz="1200" kern="0" spc="-25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Революционные научные открытия, изобретения и технологические инновации кардинально меняют возможности человечества и ускоряют развитие различных отраслей промышленности и сферы услуг.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Shape 10"/>
          <p:cNvSpPr/>
          <p:nvPr/>
        </p:nvSpPr>
        <p:spPr>
          <a:xfrm>
            <a:off x="10136862" y="5052893"/>
            <a:ext cx="3944064" cy="2175986"/>
          </a:xfrm>
          <a:prstGeom prst="roundRect">
            <a:avLst>
              <a:gd name="adj" fmla="val 3031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10301407" y="5217438"/>
            <a:ext cx="2564725" cy="2453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1900"/>
              </a:lnSpc>
              <a:buNone/>
            </a:pPr>
            <a:r>
              <a:rPr lang="en-US" sz="1500" b="1" kern="0" spc="-46" dirty="0">
                <a:solidFill>
                  <a:srgbClr val="272525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Государственная политика</a:t>
            </a:r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10301407" y="5557004"/>
            <a:ext cx="3614976" cy="15073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1950"/>
              </a:lnSpc>
              <a:buNone/>
            </a:pPr>
            <a:r>
              <a:rPr lang="en-US" sz="1200" kern="0" spc="-25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Активная поддержка государством научных исследований, создание благоприятных условий для инновационной деятельности, а также стимулирование коммерциализации разработок являются важными факторами ускорения научно-технического прогресса.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50412" y="532448"/>
            <a:ext cx="7815977" cy="17787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4650"/>
              </a:lnSpc>
              <a:buNone/>
            </a:pPr>
            <a:r>
              <a:rPr lang="en-US" sz="3700" b="1" kern="0" spc="-112" dirty="0">
                <a:solidFill>
                  <a:srgbClr val="00000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Взаимосвязь научно-технического и социально-экономического прогресса</a:t>
            </a:r>
            <a:endParaRPr lang="en-US" sz="3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0412" y="2595801"/>
            <a:ext cx="948571" cy="1700451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383542" y="2785467"/>
            <a:ext cx="3522940" cy="2964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b="1" kern="0" spc="-56" dirty="0">
                <a:solidFill>
                  <a:srgbClr val="272525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Научно-технический прогресс</a:t>
            </a:r>
            <a:endParaRPr lang="en-US" sz="18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2"/>
          <p:cNvSpPr/>
          <p:nvPr/>
        </p:nvSpPr>
        <p:spPr>
          <a:xfrm>
            <a:off x="7383542" y="3195757"/>
            <a:ext cx="6582847" cy="9108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kern="0" spc="-3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Развитие науки и техники является основой для создания новых продуктов, технологий и услуг, которые в свою очередь влияют на экономическое развитие и социальные структуры.</a:t>
            </a:r>
            <a:endParaRPr lang="en-US" sz="14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0412" y="4296251"/>
            <a:ext cx="948571" cy="1700451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383542" y="4485918"/>
            <a:ext cx="4302681" cy="2964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b="1" kern="0" spc="-56" dirty="0">
                <a:solidFill>
                  <a:srgbClr val="272525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Социально-экономический прогресс</a:t>
            </a:r>
            <a:endParaRPr lang="en-US" sz="18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4"/>
          <p:cNvSpPr/>
          <p:nvPr/>
        </p:nvSpPr>
        <p:spPr>
          <a:xfrm>
            <a:off x="7383542" y="4896207"/>
            <a:ext cx="6582847" cy="9108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kern="0" spc="-3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Улучшение качества жизни, рост благосостояния населения, а также развитие социальной инфраструктуры создают благоприятные условия для дальнейшего научно-технического прогресса.</a:t>
            </a:r>
            <a:endParaRPr lang="en-US" sz="14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0412" y="5996702"/>
            <a:ext cx="948571" cy="1700451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383542" y="6186368"/>
            <a:ext cx="2371606" cy="2964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b="1" kern="0" spc="-56" dirty="0">
                <a:solidFill>
                  <a:srgbClr val="272525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Взаимное усиление</a:t>
            </a:r>
            <a:endParaRPr lang="en-US" sz="18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6"/>
          <p:cNvSpPr/>
          <p:nvPr/>
        </p:nvSpPr>
        <p:spPr>
          <a:xfrm>
            <a:off x="7383542" y="6596658"/>
            <a:ext cx="6582847" cy="9108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kern="0" spc="-3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Таким образом, научно-технический прогресс и социально-экономический прогресс находятся в тесной взаимосвязи, создавая условия для постоянного роста и развития общества в целом.</a:t>
            </a:r>
            <a:endParaRPr lang="en-US" sz="14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</TotalTime>
  <Words>3199</Words>
  <Application>Microsoft Macintosh PowerPoint</Application>
  <PresentationFormat>Произвольный</PresentationFormat>
  <Paragraphs>302</Paragraphs>
  <Slides>30</Slides>
  <Notes>29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6" baseType="lpstr">
      <vt:lpstr>Aptos</vt:lpstr>
      <vt:lpstr>Aptos Display</vt:lpstr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Yerassyl Zhasbassov</cp:lastModifiedBy>
  <cp:revision>3</cp:revision>
  <dcterms:created xsi:type="dcterms:W3CDTF">2024-11-02T13:39:36Z</dcterms:created>
  <dcterms:modified xsi:type="dcterms:W3CDTF">2024-11-02T17:07:21Z</dcterms:modified>
</cp:coreProperties>
</file>