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7" r:id="rId5"/>
    <p:sldId id="28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2" r:id="rId15"/>
    <p:sldId id="293" r:id="rId16"/>
    <p:sldId id="291" r:id="rId17"/>
    <p:sldId id="294" r:id="rId18"/>
    <p:sldId id="289" r:id="rId19"/>
    <p:sldId id="2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8C2C7-B0AF-4E26-AD1C-91101ECCD20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3148F-F393-4E91-A4F2-4FCD55C32B3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Целостность: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КНИП охватывает все этапы исследования — от определения проблемы до внедрения результатов в практику.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D1A7D-117B-49DC-B704-DA2A69351867}" type="parTrans" cxnId="{6FE46AF0-7064-4D10-81FD-B25E4B85DD82}">
      <dgm:prSet/>
      <dgm:spPr/>
      <dgm:t>
        <a:bodyPr/>
        <a:lstStyle/>
        <a:p>
          <a:endParaRPr lang="ru-RU"/>
        </a:p>
      </dgm:t>
    </dgm:pt>
    <dgm:pt modelId="{F00D6AC5-7C07-43BE-81C9-92F566220AA5}" type="sibTrans" cxnId="{6FE46AF0-7064-4D10-81FD-B25E4B85DD82}">
      <dgm:prSet/>
      <dgm:spPr/>
      <dgm:t>
        <a:bodyPr/>
        <a:lstStyle/>
        <a:p>
          <a:endParaRPr lang="ru-RU"/>
        </a:p>
      </dgm:t>
    </dgm:pt>
    <dgm:pt modelId="{25FC94D2-E089-4A97-B9D5-5272B137129E}">
      <dgm:prSet phldrT="[Текст]" phldr="1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C477C-B72D-448E-95C6-7D69B188B05B}" type="parTrans" cxnId="{76321F64-1E38-478C-8990-68B29708E1B5}">
      <dgm:prSet/>
      <dgm:spPr/>
      <dgm:t>
        <a:bodyPr/>
        <a:lstStyle/>
        <a:p>
          <a:endParaRPr lang="ru-RU"/>
        </a:p>
      </dgm:t>
    </dgm:pt>
    <dgm:pt modelId="{E5B4848D-E044-49B0-9E82-10C6434366B4}" type="sibTrans" cxnId="{76321F64-1E38-478C-8990-68B29708E1B5}">
      <dgm:prSet/>
      <dgm:spPr/>
      <dgm:t>
        <a:bodyPr/>
        <a:lstStyle/>
        <a:p>
          <a:endParaRPr lang="ru-RU"/>
        </a:p>
      </dgm:t>
    </dgm:pt>
    <dgm:pt modelId="{6DF4EB9D-CD2D-45F5-816C-699BE5A34F2E}">
      <dgm:prSet phldrT="[Текст]" phldr="1"/>
      <dgm:spPr/>
      <dgm:t>
        <a:bodyPr/>
        <a:lstStyle/>
        <a:p>
          <a:endParaRPr lang="ru-RU"/>
        </a:p>
      </dgm:t>
    </dgm:pt>
    <dgm:pt modelId="{99AD484C-EC3C-43E6-82D0-B8502568861C}" type="parTrans" cxnId="{1596B72E-30E3-499B-9399-F9506F910FC3}">
      <dgm:prSet/>
      <dgm:spPr/>
      <dgm:t>
        <a:bodyPr/>
        <a:lstStyle/>
        <a:p>
          <a:endParaRPr lang="ru-RU"/>
        </a:p>
      </dgm:t>
    </dgm:pt>
    <dgm:pt modelId="{6316365F-AE5F-47FE-AF43-CF32866C100A}" type="sibTrans" cxnId="{1596B72E-30E3-499B-9399-F9506F910FC3}">
      <dgm:prSet/>
      <dgm:spPr/>
      <dgm:t>
        <a:bodyPr/>
        <a:lstStyle/>
        <a:p>
          <a:endParaRPr lang="ru-RU"/>
        </a:p>
      </dgm:t>
    </dgm:pt>
    <dgm:pt modelId="{A57CCF57-41E4-454E-A761-C37DC1BC63B4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Мультидисциплинарность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включает экспертов из различных областей (например, физики, биологии, медицины, социальных наук), что позволяет учитывать разные аспекты проблемы.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C1136-9573-4E1D-B521-A4057D1A1184}" type="parTrans" cxnId="{DF4EB12F-DE9D-4721-838D-E1A9893F71BC}">
      <dgm:prSet/>
      <dgm:spPr/>
      <dgm:t>
        <a:bodyPr/>
        <a:lstStyle/>
        <a:p>
          <a:endParaRPr lang="ru-RU"/>
        </a:p>
      </dgm:t>
    </dgm:pt>
    <dgm:pt modelId="{69A517E3-57BC-4F92-AC0B-9E4DE2A44F1F}" type="sibTrans" cxnId="{DF4EB12F-DE9D-4721-838D-E1A9893F71BC}">
      <dgm:prSet/>
      <dgm:spPr/>
      <dgm:t>
        <a:bodyPr/>
        <a:lstStyle/>
        <a:p>
          <a:endParaRPr lang="ru-RU"/>
        </a:p>
      </dgm:t>
    </dgm:pt>
    <dgm:pt modelId="{C256B76F-0C08-463C-ADE2-2CF66420B196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Актуальность: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Исследования направлены на решение актуальных задач, которые могут иметь значительное социальное, экономическое или экологическое воздействие.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B9FCE-66F4-49AD-9361-BA1396CCB2D3}" type="parTrans" cxnId="{C5626F13-E922-4E90-B683-A3CDA7824174}">
      <dgm:prSet/>
      <dgm:spPr/>
      <dgm:t>
        <a:bodyPr/>
        <a:lstStyle/>
        <a:p>
          <a:endParaRPr lang="ru-RU"/>
        </a:p>
      </dgm:t>
    </dgm:pt>
    <dgm:pt modelId="{6905E795-22CB-4752-AC35-D7FD99CF2D6D}" type="sibTrans" cxnId="{C5626F13-E922-4E90-B683-A3CDA7824174}">
      <dgm:prSet/>
      <dgm:spPr/>
      <dgm:t>
        <a:bodyPr/>
        <a:lstStyle/>
        <a:p>
          <a:endParaRPr lang="ru-RU"/>
        </a:p>
      </dgm:t>
    </dgm:pt>
    <dgm:pt modelId="{CAE20350-CE0B-438A-85B0-B9E4360377D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Гибкость: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Программа может адаптироваться к новым вызовам и изменениям в научной среде.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78773-8CB8-49DA-B12B-0905A79564BD}" type="sibTrans" cxnId="{A0528129-D5CD-49F9-B3F9-86035DA773A7}">
      <dgm:prSet/>
      <dgm:spPr/>
      <dgm:t>
        <a:bodyPr/>
        <a:lstStyle/>
        <a:p>
          <a:endParaRPr lang="ru-RU"/>
        </a:p>
      </dgm:t>
    </dgm:pt>
    <dgm:pt modelId="{5757E5D2-2FBF-4A06-8A24-FA73CD7E3C9B}" type="parTrans" cxnId="{A0528129-D5CD-49F9-B3F9-86035DA773A7}">
      <dgm:prSet/>
      <dgm:spPr/>
      <dgm:t>
        <a:bodyPr/>
        <a:lstStyle/>
        <a:p>
          <a:endParaRPr lang="ru-RU"/>
        </a:p>
      </dgm:t>
    </dgm:pt>
    <dgm:pt modelId="{92A8216E-68B3-4517-828B-A1D2D4209643}" type="pres">
      <dgm:prSet presAssocID="{E788C2C7-B0AF-4E26-AD1C-91101ECCD2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99061-9427-4E98-B70D-96ABDC01588E}" type="pres">
      <dgm:prSet presAssocID="{E788C2C7-B0AF-4E26-AD1C-91101ECCD209}" presName="axisShape" presStyleLbl="bgShp" presStyleIdx="0" presStyleCnt="1"/>
      <dgm:spPr/>
    </dgm:pt>
    <dgm:pt modelId="{DA9E75BA-772B-4AC9-89A8-95D7E4C6BB59}" type="pres">
      <dgm:prSet presAssocID="{E788C2C7-B0AF-4E26-AD1C-91101ECCD209}" presName="rect1" presStyleLbl="node1" presStyleIdx="0" presStyleCnt="4" custScaleX="271245" custLinFactNeighborX="-86725" custLinFactNeighborY="1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DE99-1D80-4575-AB08-010B9BB88899}" type="pres">
      <dgm:prSet presAssocID="{E788C2C7-B0AF-4E26-AD1C-91101ECCD209}" presName="rect2" presStyleLbl="node1" presStyleIdx="1" presStyleCnt="4" custScaleX="283901" custLinFactNeighborX="92411" custLinFactNeighborY="1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AADD3-07AE-4C02-86E1-683DE38BB12D}" type="pres">
      <dgm:prSet presAssocID="{E788C2C7-B0AF-4E26-AD1C-91101ECCD209}" presName="rect3" presStyleLbl="node1" presStyleIdx="2" presStyleCnt="4" custScaleX="269451" custLinFactNeighborX="-8523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E0718-EC97-4F1E-B967-D66FDA9EB24B}" type="pres">
      <dgm:prSet presAssocID="{E788C2C7-B0AF-4E26-AD1C-91101ECCD209}" presName="rect4" presStyleLbl="node1" presStyleIdx="3" presStyleCnt="4" custScaleX="279784" custLinFactNeighborX="94945" custLinFactNeighborY="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46AF0-7064-4D10-81FD-B25E4B85DD82}" srcId="{E788C2C7-B0AF-4E26-AD1C-91101ECCD209}" destId="{D453148F-F393-4E91-A4F2-4FCD55C32B3B}" srcOrd="0" destOrd="0" parTransId="{B45D1A7D-117B-49DC-B704-DA2A69351867}" sibTransId="{F00D6AC5-7C07-43BE-81C9-92F566220AA5}"/>
    <dgm:cxn modelId="{DF4EB12F-DE9D-4721-838D-E1A9893F71BC}" srcId="{E788C2C7-B0AF-4E26-AD1C-91101ECCD209}" destId="{A57CCF57-41E4-454E-A761-C37DC1BC63B4}" srcOrd="1" destOrd="0" parTransId="{040C1136-9573-4E1D-B521-A4057D1A1184}" sibTransId="{69A517E3-57BC-4F92-AC0B-9E4DE2A44F1F}"/>
    <dgm:cxn modelId="{A0528129-D5CD-49F9-B3F9-86035DA773A7}" srcId="{E788C2C7-B0AF-4E26-AD1C-91101ECCD209}" destId="{CAE20350-CE0B-438A-85B0-B9E4360377DC}" srcOrd="2" destOrd="0" parTransId="{5757E5D2-2FBF-4A06-8A24-FA73CD7E3C9B}" sibTransId="{9FA78773-8CB8-49DA-B12B-0905A79564BD}"/>
    <dgm:cxn modelId="{EBD71650-8CFD-4ECB-A4FD-4F4AAB13FEA3}" type="presOf" srcId="{C256B76F-0C08-463C-ADE2-2CF66420B196}" destId="{313E0718-EC97-4F1E-B967-D66FDA9EB24B}" srcOrd="0" destOrd="0" presId="urn:microsoft.com/office/officeart/2005/8/layout/matrix2"/>
    <dgm:cxn modelId="{43B830E6-11AF-4189-A91B-4BED27296CE2}" type="presOf" srcId="{D453148F-F393-4E91-A4F2-4FCD55C32B3B}" destId="{DA9E75BA-772B-4AC9-89A8-95D7E4C6BB59}" srcOrd="0" destOrd="0" presId="urn:microsoft.com/office/officeart/2005/8/layout/matrix2"/>
    <dgm:cxn modelId="{CEB5C62D-0CBC-4BC6-A990-ABA1CE40C25D}" type="presOf" srcId="{CAE20350-CE0B-438A-85B0-B9E4360377DC}" destId="{9ADAADD3-07AE-4C02-86E1-683DE38BB12D}" srcOrd="0" destOrd="0" presId="urn:microsoft.com/office/officeart/2005/8/layout/matrix2"/>
    <dgm:cxn modelId="{76321F64-1E38-478C-8990-68B29708E1B5}" srcId="{E788C2C7-B0AF-4E26-AD1C-91101ECCD209}" destId="{25FC94D2-E089-4A97-B9D5-5272B137129E}" srcOrd="4" destOrd="0" parTransId="{A03C477C-B72D-448E-95C6-7D69B188B05B}" sibTransId="{E5B4848D-E044-49B0-9E82-10C6434366B4}"/>
    <dgm:cxn modelId="{1596B72E-30E3-499B-9399-F9506F910FC3}" srcId="{E788C2C7-B0AF-4E26-AD1C-91101ECCD209}" destId="{6DF4EB9D-CD2D-45F5-816C-699BE5A34F2E}" srcOrd="5" destOrd="0" parTransId="{99AD484C-EC3C-43E6-82D0-B8502568861C}" sibTransId="{6316365F-AE5F-47FE-AF43-CF32866C100A}"/>
    <dgm:cxn modelId="{74909254-4AF4-442E-B2A4-FAE59DEFC1BA}" type="presOf" srcId="{A57CCF57-41E4-454E-A761-C37DC1BC63B4}" destId="{3AB5DE99-1D80-4575-AB08-010B9BB88899}" srcOrd="0" destOrd="0" presId="urn:microsoft.com/office/officeart/2005/8/layout/matrix2"/>
    <dgm:cxn modelId="{FC020214-4E6B-4F5C-8968-911221BA9005}" type="presOf" srcId="{E788C2C7-B0AF-4E26-AD1C-91101ECCD209}" destId="{92A8216E-68B3-4517-828B-A1D2D4209643}" srcOrd="0" destOrd="0" presId="urn:microsoft.com/office/officeart/2005/8/layout/matrix2"/>
    <dgm:cxn modelId="{C5626F13-E922-4E90-B683-A3CDA7824174}" srcId="{E788C2C7-B0AF-4E26-AD1C-91101ECCD209}" destId="{C256B76F-0C08-463C-ADE2-2CF66420B196}" srcOrd="3" destOrd="0" parTransId="{C4AB9FCE-66F4-49AD-9361-BA1396CCB2D3}" sibTransId="{6905E795-22CB-4752-AC35-D7FD99CF2D6D}"/>
    <dgm:cxn modelId="{E53D7F2C-6DF5-4D22-A9EB-AE2BAF9DA396}" type="presParOf" srcId="{92A8216E-68B3-4517-828B-A1D2D4209643}" destId="{F6599061-9427-4E98-B70D-96ABDC01588E}" srcOrd="0" destOrd="0" presId="urn:microsoft.com/office/officeart/2005/8/layout/matrix2"/>
    <dgm:cxn modelId="{EEC7766C-1E5F-44B6-B48E-6F46DB40C385}" type="presParOf" srcId="{92A8216E-68B3-4517-828B-A1D2D4209643}" destId="{DA9E75BA-772B-4AC9-89A8-95D7E4C6BB59}" srcOrd="1" destOrd="0" presId="urn:microsoft.com/office/officeart/2005/8/layout/matrix2"/>
    <dgm:cxn modelId="{EFB05732-919C-4FE8-9B43-85BD9A08E3A0}" type="presParOf" srcId="{92A8216E-68B3-4517-828B-A1D2D4209643}" destId="{3AB5DE99-1D80-4575-AB08-010B9BB88899}" srcOrd="2" destOrd="0" presId="urn:microsoft.com/office/officeart/2005/8/layout/matrix2"/>
    <dgm:cxn modelId="{CA77091B-3DD6-461F-86E6-7D093ACF4EDD}" type="presParOf" srcId="{92A8216E-68B3-4517-828B-A1D2D4209643}" destId="{9ADAADD3-07AE-4C02-86E1-683DE38BB12D}" srcOrd="3" destOrd="0" presId="urn:microsoft.com/office/officeart/2005/8/layout/matrix2"/>
    <dgm:cxn modelId="{E5A6D90C-1960-46B9-85D8-D05EFBD2215B}" type="presParOf" srcId="{92A8216E-68B3-4517-828B-A1D2D4209643}" destId="{313E0718-EC97-4F1E-B967-D66FDA9EB24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DFDF0-B422-4E74-A0BE-34E7ACA6ACD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D82BCD9-FF01-437C-9895-2F4ED9226EC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от отдельных исследований: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CE258-A677-486C-BD80-9C5C59D56CCD}" type="parTrans" cxnId="{D8A59FE3-5B84-447F-854F-20E3369C6B66}">
      <dgm:prSet/>
      <dgm:spPr/>
      <dgm:t>
        <a:bodyPr/>
        <a:lstStyle/>
        <a:p>
          <a:endParaRPr lang="ru-RU"/>
        </a:p>
      </dgm:t>
    </dgm:pt>
    <dgm:pt modelId="{E0696693-262E-4190-84E4-DD2131BAE218}" type="sibTrans" cxnId="{D8A59FE3-5B84-447F-854F-20E3369C6B66}">
      <dgm:prSet/>
      <dgm:spPr/>
      <dgm:t>
        <a:bodyPr/>
        <a:lstStyle/>
        <a:p>
          <a:endParaRPr lang="ru-RU"/>
        </a:p>
      </dgm:t>
    </dgm:pt>
    <dgm:pt modelId="{30DDED0C-D7A8-4BC0-8A57-E49ED7B1D34F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комплексная программа?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EB01F-F22F-4CBA-9258-68EE1B46868C}" type="sibTrans" cxnId="{04E8E84A-30D9-4572-A988-6EE928B262AD}">
      <dgm:prSet/>
      <dgm:spPr/>
      <dgm:t>
        <a:bodyPr/>
        <a:lstStyle/>
        <a:p>
          <a:endParaRPr lang="ru-RU"/>
        </a:p>
      </dgm:t>
    </dgm:pt>
    <dgm:pt modelId="{93CC1355-0D73-44E1-9F56-EEDC240B6353}" type="parTrans" cxnId="{04E8E84A-30D9-4572-A988-6EE928B262AD}">
      <dgm:prSet/>
      <dgm:spPr/>
      <dgm:t>
        <a:bodyPr/>
        <a:lstStyle/>
        <a:p>
          <a:endParaRPr lang="ru-RU"/>
        </a:p>
      </dgm:t>
    </dgm:pt>
    <dgm:pt modelId="{521E9DDA-52D3-46B9-B131-F07A8EFBCE93}" type="pres">
      <dgm:prSet presAssocID="{110DFDF0-B422-4E74-A0BE-34E7ACA6ACD6}" presName="diagram" presStyleCnt="0">
        <dgm:presLayoutVars>
          <dgm:dir/>
          <dgm:animLvl val="lvl"/>
          <dgm:resizeHandles val="exact"/>
        </dgm:presLayoutVars>
      </dgm:prSet>
      <dgm:spPr/>
    </dgm:pt>
    <dgm:pt modelId="{44AF1F80-90C2-45F0-AA1B-BF642685D835}" type="pres">
      <dgm:prSet presAssocID="{9D82BCD9-FF01-437C-9895-2F4ED9226EC4}" presName="compNode" presStyleCnt="0"/>
      <dgm:spPr/>
    </dgm:pt>
    <dgm:pt modelId="{D58E158E-8527-45AB-89E0-74DC797BE0C0}" type="pres">
      <dgm:prSet presAssocID="{9D82BCD9-FF01-437C-9895-2F4ED9226EC4}" presName="childRect" presStyleLbl="bgAcc1" presStyleIdx="0" presStyleCnt="2">
        <dgm:presLayoutVars>
          <dgm:bulletEnabled val="1"/>
        </dgm:presLayoutVars>
      </dgm:prSet>
      <dgm:spPr/>
    </dgm:pt>
    <dgm:pt modelId="{251D0AEE-3DBC-40A9-B88D-228A1FE90ACF}" type="pres">
      <dgm:prSet presAssocID="{9D82BCD9-FF01-437C-9895-2F4ED9226E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19F9F-750B-4462-9964-95B74B3ECA53}" type="pres">
      <dgm:prSet presAssocID="{9D82BCD9-FF01-437C-9895-2F4ED9226EC4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867A3D6-E9E3-49AC-9530-137324553388}" type="pres">
      <dgm:prSet presAssocID="{9D82BCD9-FF01-437C-9895-2F4ED9226EC4}" presName="adorn" presStyleLbl="fgAccFollowNode1" presStyleIdx="0" presStyleCnt="2" custLinFactNeighborY="32433"/>
      <dgm:spPr/>
    </dgm:pt>
    <dgm:pt modelId="{8180170E-0801-4E29-B7B5-E75DCB245786}" type="pres">
      <dgm:prSet presAssocID="{E0696693-262E-4190-84E4-DD2131BAE2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B492D4-E53B-424F-8363-F7DEE15DF1A7}" type="pres">
      <dgm:prSet presAssocID="{30DDED0C-D7A8-4BC0-8A57-E49ED7B1D34F}" presName="compNode" presStyleCnt="0"/>
      <dgm:spPr/>
    </dgm:pt>
    <dgm:pt modelId="{4F29ABC6-B6B7-4DFA-BB8E-3AE121F3830E}" type="pres">
      <dgm:prSet presAssocID="{30DDED0C-D7A8-4BC0-8A57-E49ED7B1D34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8B698-8FD7-4D33-B404-9BF81F748354}" type="pres">
      <dgm:prSet presAssocID="{30DDED0C-D7A8-4BC0-8A57-E49ED7B1D3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9C79-6286-48E1-A280-4CE5FD79117D}" type="pres">
      <dgm:prSet presAssocID="{30DDED0C-D7A8-4BC0-8A57-E49ED7B1D34F}" presName="parentRect" presStyleLbl="alignNode1" presStyleIdx="1" presStyleCnt="2" custLinFactNeighborX="291" custLinFactNeighborY="0"/>
      <dgm:spPr/>
      <dgm:t>
        <a:bodyPr/>
        <a:lstStyle/>
        <a:p>
          <a:endParaRPr lang="ru-RU"/>
        </a:p>
      </dgm:t>
    </dgm:pt>
    <dgm:pt modelId="{ED331CFC-76EC-456A-8513-AE7B115940DC}" type="pres">
      <dgm:prSet presAssocID="{30DDED0C-D7A8-4BC0-8A57-E49ED7B1D34F}" presName="adorn" presStyleLbl="fgAccFollowNode1" presStyleIdx="1" presStyleCnt="2"/>
      <dgm:spPr/>
    </dgm:pt>
  </dgm:ptLst>
  <dgm:cxnLst>
    <dgm:cxn modelId="{D8A59FE3-5B84-447F-854F-20E3369C6B66}" srcId="{110DFDF0-B422-4E74-A0BE-34E7ACA6ACD6}" destId="{9D82BCD9-FF01-437C-9895-2F4ED9226EC4}" srcOrd="0" destOrd="0" parTransId="{0C3CE258-A677-486C-BD80-9C5C59D56CCD}" sibTransId="{E0696693-262E-4190-84E4-DD2131BAE218}"/>
    <dgm:cxn modelId="{62490BDA-FF4F-411C-AF13-55E78E7C2B97}" type="presOf" srcId="{E0696693-262E-4190-84E4-DD2131BAE218}" destId="{8180170E-0801-4E29-B7B5-E75DCB245786}" srcOrd="0" destOrd="0" presId="urn:microsoft.com/office/officeart/2005/8/layout/bList2"/>
    <dgm:cxn modelId="{49B0BE0D-B51E-4BDE-BF43-16A691F4B518}" type="presOf" srcId="{9D82BCD9-FF01-437C-9895-2F4ED9226EC4}" destId="{251D0AEE-3DBC-40A9-B88D-228A1FE90ACF}" srcOrd="0" destOrd="0" presId="urn:microsoft.com/office/officeart/2005/8/layout/bList2"/>
    <dgm:cxn modelId="{8DD82FF3-6AC9-4446-B47C-2D266EE66F5D}" type="presOf" srcId="{30DDED0C-D7A8-4BC0-8A57-E49ED7B1D34F}" destId="{7A979C79-6286-48E1-A280-4CE5FD79117D}" srcOrd="1" destOrd="0" presId="urn:microsoft.com/office/officeart/2005/8/layout/bList2"/>
    <dgm:cxn modelId="{CE400656-A2A7-441B-A3A7-AADCFF4F0BC9}" type="presOf" srcId="{110DFDF0-B422-4E74-A0BE-34E7ACA6ACD6}" destId="{521E9DDA-52D3-46B9-B131-F07A8EFBCE93}" srcOrd="0" destOrd="0" presId="urn:microsoft.com/office/officeart/2005/8/layout/bList2"/>
    <dgm:cxn modelId="{89F8CB3A-E39A-4243-B0B6-53538575717C}" type="presOf" srcId="{9D82BCD9-FF01-437C-9895-2F4ED9226EC4}" destId="{FF219F9F-750B-4462-9964-95B74B3ECA53}" srcOrd="1" destOrd="0" presId="urn:microsoft.com/office/officeart/2005/8/layout/bList2"/>
    <dgm:cxn modelId="{83E5A0B3-13C2-474B-9148-808647121A27}" type="presOf" srcId="{30DDED0C-D7A8-4BC0-8A57-E49ED7B1D34F}" destId="{4DE8B698-8FD7-4D33-B404-9BF81F748354}" srcOrd="0" destOrd="0" presId="urn:microsoft.com/office/officeart/2005/8/layout/bList2"/>
    <dgm:cxn modelId="{04E8E84A-30D9-4572-A988-6EE928B262AD}" srcId="{110DFDF0-B422-4E74-A0BE-34E7ACA6ACD6}" destId="{30DDED0C-D7A8-4BC0-8A57-E49ED7B1D34F}" srcOrd="1" destOrd="0" parTransId="{93CC1355-0D73-44E1-9F56-EEDC240B6353}" sibTransId="{9C9EB01F-F22F-4CBA-9258-68EE1B46868C}"/>
    <dgm:cxn modelId="{5B1A95E3-681A-4542-984D-C320A4E1F397}" type="presParOf" srcId="{521E9DDA-52D3-46B9-B131-F07A8EFBCE93}" destId="{44AF1F80-90C2-45F0-AA1B-BF642685D835}" srcOrd="0" destOrd="0" presId="urn:microsoft.com/office/officeart/2005/8/layout/bList2"/>
    <dgm:cxn modelId="{B6AD1A5B-5A68-4302-8A9A-D99DE98484AC}" type="presParOf" srcId="{44AF1F80-90C2-45F0-AA1B-BF642685D835}" destId="{D58E158E-8527-45AB-89E0-74DC797BE0C0}" srcOrd="0" destOrd="0" presId="urn:microsoft.com/office/officeart/2005/8/layout/bList2"/>
    <dgm:cxn modelId="{1FA452BF-1B71-43F0-9FD7-5A2B39AE1BFD}" type="presParOf" srcId="{44AF1F80-90C2-45F0-AA1B-BF642685D835}" destId="{251D0AEE-3DBC-40A9-B88D-228A1FE90ACF}" srcOrd="1" destOrd="0" presId="urn:microsoft.com/office/officeart/2005/8/layout/bList2"/>
    <dgm:cxn modelId="{CBA30002-65EC-4242-911A-B3CE0B74C205}" type="presParOf" srcId="{44AF1F80-90C2-45F0-AA1B-BF642685D835}" destId="{FF219F9F-750B-4462-9964-95B74B3ECA53}" srcOrd="2" destOrd="0" presId="urn:microsoft.com/office/officeart/2005/8/layout/bList2"/>
    <dgm:cxn modelId="{68BCF17C-9950-41B9-B00B-2B72A37A4B81}" type="presParOf" srcId="{44AF1F80-90C2-45F0-AA1B-BF642685D835}" destId="{4867A3D6-E9E3-49AC-9530-137324553388}" srcOrd="3" destOrd="0" presId="urn:microsoft.com/office/officeart/2005/8/layout/bList2"/>
    <dgm:cxn modelId="{23FA6AB9-F235-4FD2-9437-DCE9FA8444B8}" type="presParOf" srcId="{521E9DDA-52D3-46B9-B131-F07A8EFBCE93}" destId="{8180170E-0801-4E29-B7B5-E75DCB245786}" srcOrd="1" destOrd="0" presId="urn:microsoft.com/office/officeart/2005/8/layout/bList2"/>
    <dgm:cxn modelId="{60428579-0326-4F04-AA29-C3669C412A26}" type="presParOf" srcId="{521E9DDA-52D3-46B9-B131-F07A8EFBCE93}" destId="{63B492D4-E53B-424F-8363-F7DEE15DF1A7}" srcOrd="2" destOrd="0" presId="urn:microsoft.com/office/officeart/2005/8/layout/bList2"/>
    <dgm:cxn modelId="{7107FFFE-1CE1-4A46-A760-55EF83E211FE}" type="presParOf" srcId="{63B492D4-E53B-424F-8363-F7DEE15DF1A7}" destId="{4F29ABC6-B6B7-4DFA-BB8E-3AE121F3830E}" srcOrd="0" destOrd="0" presId="urn:microsoft.com/office/officeart/2005/8/layout/bList2"/>
    <dgm:cxn modelId="{E8E4355B-27D8-4099-929A-172F58DF153F}" type="presParOf" srcId="{63B492D4-E53B-424F-8363-F7DEE15DF1A7}" destId="{4DE8B698-8FD7-4D33-B404-9BF81F748354}" srcOrd="1" destOrd="0" presId="urn:microsoft.com/office/officeart/2005/8/layout/bList2"/>
    <dgm:cxn modelId="{B5EAA2B1-5E20-4A75-9F70-14F3550D9620}" type="presParOf" srcId="{63B492D4-E53B-424F-8363-F7DEE15DF1A7}" destId="{7A979C79-6286-48E1-A280-4CE5FD79117D}" srcOrd="2" destOrd="0" presId="urn:microsoft.com/office/officeart/2005/8/layout/bList2"/>
    <dgm:cxn modelId="{C617992C-6088-4E0D-80FB-1BA6B9E1A651}" type="presParOf" srcId="{63B492D4-E53B-424F-8363-F7DEE15DF1A7}" destId="{ED331CFC-76EC-456A-8513-AE7B115940D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8B533-B8EF-48B5-BFD0-E416D56704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34BD91-574F-45BB-BA6B-7D1E0D3437AB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актуальных проблем и потребностей: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существующих вызовов в науке и обществе, исследование потребностей заинтересованных сторон.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5D99B-9E42-481B-A253-6EA5544CB0BC}" type="parTrans" cxnId="{AC4F96A4-05A5-4D55-B851-5E261FB874A5}">
      <dgm:prSet/>
      <dgm:spPr/>
      <dgm:t>
        <a:bodyPr/>
        <a:lstStyle/>
        <a:p>
          <a:endParaRPr lang="ru-RU"/>
        </a:p>
      </dgm:t>
    </dgm:pt>
    <dgm:pt modelId="{D2EECBC5-697E-4A79-8D18-4B2D08020C28}" type="sibTrans" cxnId="{AC4F96A4-05A5-4D55-B851-5E261FB874A5}">
      <dgm:prSet/>
      <dgm:spPr/>
      <dgm:t>
        <a:bodyPr/>
        <a:lstStyle/>
        <a:p>
          <a:endParaRPr lang="ru-RU"/>
        </a:p>
      </dgm:t>
    </dgm:pt>
    <dgm:pt modelId="{D3EFC891-28CD-4119-B666-CB86652BD81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и задач программы: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Четкое формулирование основных целей и задач, которые должны быть достигнуты в ходе реализации программы.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FEC55-345C-4E9D-A989-694AEB40A73F}" type="parTrans" cxnId="{3E4ABCEE-9329-4C4C-AEE3-C56CB7764A81}">
      <dgm:prSet/>
      <dgm:spPr/>
      <dgm:t>
        <a:bodyPr/>
        <a:lstStyle/>
        <a:p>
          <a:endParaRPr lang="ru-RU"/>
        </a:p>
      </dgm:t>
    </dgm:pt>
    <dgm:pt modelId="{6A5715A8-7A3C-4A38-80C8-CD7F7EC58743}" type="sibTrans" cxnId="{3E4ABCEE-9329-4C4C-AEE3-C56CB7764A81}">
      <dgm:prSet/>
      <dgm:spPr/>
      <dgm:t>
        <a:bodyPr/>
        <a:lstStyle/>
        <a:p>
          <a:endParaRPr lang="ru-RU"/>
        </a:p>
      </dgm:t>
    </dgm:pt>
    <dgm:pt modelId="{C4F1B18F-10A8-4AEA-9285-BE87DFB5ED0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научной команды: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специалистов из разных областей (математики, физики, биологии и т.д.) для обеспечения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4B426-E03D-4BCC-B72E-3B65D5C6757A}" type="parTrans" cxnId="{B018D6F4-E46E-49BB-BA5D-CC3BB950D6F6}">
      <dgm:prSet/>
      <dgm:spPr/>
      <dgm:t>
        <a:bodyPr/>
        <a:lstStyle/>
        <a:p>
          <a:endParaRPr lang="ru-RU"/>
        </a:p>
      </dgm:t>
    </dgm:pt>
    <dgm:pt modelId="{B8E844BD-1D52-4F5F-9D16-ED981C6C1BC0}" type="sibTrans" cxnId="{B018D6F4-E46E-49BB-BA5D-CC3BB950D6F6}">
      <dgm:prSet/>
      <dgm:spPr/>
      <dgm:t>
        <a:bodyPr/>
        <a:lstStyle/>
        <a:p>
          <a:endParaRPr lang="ru-RU"/>
        </a:p>
      </dgm:t>
    </dgm:pt>
    <dgm:pt modelId="{BEDC75BA-7DB3-4E41-9D9E-218FD9E6DD06}" type="pres">
      <dgm:prSet presAssocID="{A2E8B533-B8EF-48B5-BFD0-E416D56704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0F5C4-8901-408A-8C8D-BE2D36C63B26}" type="pres">
      <dgm:prSet presAssocID="{A2E8B533-B8EF-48B5-BFD0-E416D56704C9}" presName="dummyMaxCanvas" presStyleCnt="0">
        <dgm:presLayoutVars/>
      </dgm:prSet>
      <dgm:spPr/>
    </dgm:pt>
    <dgm:pt modelId="{09A50052-14A0-4EC0-8E7D-61CA9229C200}" type="pres">
      <dgm:prSet presAssocID="{A2E8B533-B8EF-48B5-BFD0-E416D56704C9}" presName="ThreeNodes_1" presStyleLbl="node1" presStyleIdx="0" presStyleCnt="3" custLinFactNeighborY="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77F4-308D-4652-831C-6AFA2E5B5E4E}" type="pres">
      <dgm:prSet presAssocID="{A2E8B533-B8EF-48B5-BFD0-E416D56704C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6513E-0777-4898-BC86-AEA4F2214C15}" type="pres">
      <dgm:prSet presAssocID="{A2E8B533-B8EF-48B5-BFD0-E416D56704C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D8A2A-BA75-4122-9C0C-C7FBA564D4E4}" type="pres">
      <dgm:prSet presAssocID="{A2E8B533-B8EF-48B5-BFD0-E416D56704C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6A7F-7DC7-436B-84F2-8D07D99518A5}" type="pres">
      <dgm:prSet presAssocID="{A2E8B533-B8EF-48B5-BFD0-E416D56704C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606E0-320B-4A58-ACD2-0598549B67EF}" type="pres">
      <dgm:prSet presAssocID="{A2E8B533-B8EF-48B5-BFD0-E416D56704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B1BA-1D5C-45D6-8001-5D4C5EF05665}" type="pres">
      <dgm:prSet presAssocID="{A2E8B533-B8EF-48B5-BFD0-E416D56704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7B57-3E8C-4ABD-BF3F-EF89BFAE0128}" type="pres">
      <dgm:prSet presAssocID="{A2E8B533-B8EF-48B5-BFD0-E416D56704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E37D1-8DBE-4BF0-A0FF-AFD92EEF0D3E}" type="presOf" srcId="{C4F1B18F-10A8-4AEA-9285-BE87DFB5ED03}" destId="{5EDC7B57-3E8C-4ABD-BF3F-EF89BFAE0128}" srcOrd="1" destOrd="0" presId="urn:microsoft.com/office/officeart/2005/8/layout/vProcess5"/>
    <dgm:cxn modelId="{37445E33-3D9B-4169-875D-F472A852240E}" type="presOf" srcId="{D3EFC891-28CD-4119-B666-CB86652BD810}" destId="{798C77F4-308D-4652-831C-6AFA2E5B5E4E}" srcOrd="0" destOrd="0" presId="urn:microsoft.com/office/officeart/2005/8/layout/vProcess5"/>
    <dgm:cxn modelId="{435AF71D-E2AE-4DB5-9CE2-290DE07152F9}" type="presOf" srcId="{A2E8B533-B8EF-48B5-BFD0-E416D56704C9}" destId="{BEDC75BA-7DB3-4E41-9D9E-218FD9E6DD06}" srcOrd="0" destOrd="0" presId="urn:microsoft.com/office/officeart/2005/8/layout/vProcess5"/>
    <dgm:cxn modelId="{27E1D69C-B540-468A-A0EB-86FCCADAF56F}" type="presOf" srcId="{0A34BD91-574F-45BB-BA6B-7D1E0D3437AB}" destId="{719606E0-320B-4A58-ACD2-0598549B67EF}" srcOrd="1" destOrd="0" presId="urn:microsoft.com/office/officeart/2005/8/layout/vProcess5"/>
    <dgm:cxn modelId="{3E4ABCEE-9329-4C4C-AEE3-C56CB7764A81}" srcId="{A2E8B533-B8EF-48B5-BFD0-E416D56704C9}" destId="{D3EFC891-28CD-4119-B666-CB86652BD810}" srcOrd="1" destOrd="0" parTransId="{47DFEC55-345C-4E9D-A989-694AEB40A73F}" sibTransId="{6A5715A8-7A3C-4A38-80C8-CD7F7EC58743}"/>
    <dgm:cxn modelId="{AC4F96A4-05A5-4D55-B851-5E261FB874A5}" srcId="{A2E8B533-B8EF-48B5-BFD0-E416D56704C9}" destId="{0A34BD91-574F-45BB-BA6B-7D1E0D3437AB}" srcOrd="0" destOrd="0" parTransId="{4395D99B-9E42-481B-A253-6EA5544CB0BC}" sibTransId="{D2EECBC5-697E-4A79-8D18-4B2D08020C28}"/>
    <dgm:cxn modelId="{B018D6F4-E46E-49BB-BA5D-CC3BB950D6F6}" srcId="{A2E8B533-B8EF-48B5-BFD0-E416D56704C9}" destId="{C4F1B18F-10A8-4AEA-9285-BE87DFB5ED03}" srcOrd="2" destOrd="0" parTransId="{D3C4B426-E03D-4BCC-B72E-3B65D5C6757A}" sibTransId="{B8E844BD-1D52-4F5F-9D16-ED981C6C1BC0}"/>
    <dgm:cxn modelId="{F22BEBED-55DC-4F1A-8834-5D1E7C8D399B}" type="presOf" srcId="{C4F1B18F-10A8-4AEA-9285-BE87DFB5ED03}" destId="{DC36513E-0777-4898-BC86-AEA4F2214C15}" srcOrd="0" destOrd="0" presId="urn:microsoft.com/office/officeart/2005/8/layout/vProcess5"/>
    <dgm:cxn modelId="{8B0FC844-ECE7-4390-A094-125A32353F17}" type="presOf" srcId="{0A34BD91-574F-45BB-BA6B-7D1E0D3437AB}" destId="{09A50052-14A0-4EC0-8E7D-61CA9229C200}" srcOrd="0" destOrd="0" presId="urn:microsoft.com/office/officeart/2005/8/layout/vProcess5"/>
    <dgm:cxn modelId="{00F0736E-12CB-426B-BCE2-874047DFE9C5}" type="presOf" srcId="{D2EECBC5-697E-4A79-8D18-4B2D08020C28}" destId="{C78D8A2A-BA75-4122-9C0C-C7FBA564D4E4}" srcOrd="0" destOrd="0" presId="urn:microsoft.com/office/officeart/2005/8/layout/vProcess5"/>
    <dgm:cxn modelId="{4547E446-0AE5-4C80-973B-333044CAB4C9}" type="presOf" srcId="{D3EFC891-28CD-4119-B666-CB86652BD810}" destId="{C573B1BA-1D5C-45D6-8001-5D4C5EF05665}" srcOrd="1" destOrd="0" presId="urn:microsoft.com/office/officeart/2005/8/layout/vProcess5"/>
    <dgm:cxn modelId="{DEFB6600-FD77-4AFC-A790-FBF7A3F0FE51}" type="presOf" srcId="{6A5715A8-7A3C-4A38-80C8-CD7F7EC58743}" destId="{52456A7F-7DC7-436B-84F2-8D07D99518A5}" srcOrd="0" destOrd="0" presId="urn:microsoft.com/office/officeart/2005/8/layout/vProcess5"/>
    <dgm:cxn modelId="{01BD550E-7CBC-424B-AE34-26A4CC8D66F3}" type="presParOf" srcId="{BEDC75BA-7DB3-4E41-9D9E-218FD9E6DD06}" destId="{F970F5C4-8901-408A-8C8D-BE2D36C63B26}" srcOrd="0" destOrd="0" presId="urn:microsoft.com/office/officeart/2005/8/layout/vProcess5"/>
    <dgm:cxn modelId="{0B73E14A-D2DE-46EA-B238-686D843EAA53}" type="presParOf" srcId="{BEDC75BA-7DB3-4E41-9D9E-218FD9E6DD06}" destId="{09A50052-14A0-4EC0-8E7D-61CA9229C200}" srcOrd="1" destOrd="0" presId="urn:microsoft.com/office/officeart/2005/8/layout/vProcess5"/>
    <dgm:cxn modelId="{15896C71-439A-472C-AAC9-367040C6717A}" type="presParOf" srcId="{BEDC75BA-7DB3-4E41-9D9E-218FD9E6DD06}" destId="{798C77F4-308D-4652-831C-6AFA2E5B5E4E}" srcOrd="2" destOrd="0" presId="urn:microsoft.com/office/officeart/2005/8/layout/vProcess5"/>
    <dgm:cxn modelId="{3FAED1F7-8848-4CE0-BD21-25E249C4DB7B}" type="presParOf" srcId="{BEDC75BA-7DB3-4E41-9D9E-218FD9E6DD06}" destId="{DC36513E-0777-4898-BC86-AEA4F2214C15}" srcOrd="3" destOrd="0" presId="urn:microsoft.com/office/officeart/2005/8/layout/vProcess5"/>
    <dgm:cxn modelId="{B2665914-1D0E-41B1-AA82-A5DFF7E3FF19}" type="presParOf" srcId="{BEDC75BA-7DB3-4E41-9D9E-218FD9E6DD06}" destId="{C78D8A2A-BA75-4122-9C0C-C7FBA564D4E4}" srcOrd="4" destOrd="0" presId="urn:microsoft.com/office/officeart/2005/8/layout/vProcess5"/>
    <dgm:cxn modelId="{97CCE1B3-6D6D-489B-8AD5-CCB084027072}" type="presParOf" srcId="{BEDC75BA-7DB3-4E41-9D9E-218FD9E6DD06}" destId="{52456A7F-7DC7-436B-84F2-8D07D99518A5}" srcOrd="5" destOrd="0" presId="urn:microsoft.com/office/officeart/2005/8/layout/vProcess5"/>
    <dgm:cxn modelId="{DE23C018-B087-4419-9E5E-BE1E022C1FB7}" type="presParOf" srcId="{BEDC75BA-7DB3-4E41-9D9E-218FD9E6DD06}" destId="{719606E0-320B-4A58-ACD2-0598549B67EF}" srcOrd="6" destOrd="0" presId="urn:microsoft.com/office/officeart/2005/8/layout/vProcess5"/>
    <dgm:cxn modelId="{28B86A28-3D56-4CFC-81DB-77446320CBC1}" type="presParOf" srcId="{BEDC75BA-7DB3-4E41-9D9E-218FD9E6DD06}" destId="{C573B1BA-1D5C-45D6-8001-5D4C5EF05665}" srcOrd="7" destOrd="0" presId="urn:microsoft.com/office/officeart/2005/8/layout/vProcess5"/>
    <dgm:cxn modelId="{D98E406D-607A-430F-A094-5B633B8601C3}" type="presParOf" srcId="{BEDC75BA-7DB3-4E41-9D9E-218FD9E6DD06}" destId="{5EDC7B57-3E8C-4ABD-BF3F-EF89BFAE01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8B533-B8EF-48B5-BFD0-E416D56704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D8CC2-DB8C-4F77-AAAA-3DB50C4B6C2D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методологии исследования: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методов, которые будут использоваться для сбора данных, анализа и интерпретации результатов.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5EC10-61C1-43E8-B4C5-FA0097EF68CA}" type="parTrans" cxnId="{A43DEBEE-09C6-4989-8455-AE6C9DC85D6E}">
      <dgm:prSet/>
      <dgm:spPr/>
      <dgm:t>
        <a:bodyPr/>
        <a:lstStyle/>
        <a:p>
          <a:endParaRPr lang="ru-RU"/>
        </a:p>
      </dgm:t>
    </dgm:pt>
    <dgm:pt modelId="{CA62AD9A-076B-4E67-AA98-4364466AFD86}" type="sibTrans" cxnId="{A43DEBEE-09C6-4989-8455-AE6C9DC85D6E}">
      <dgm:prSet/>
      <dgm:spPr/>
      <dgm:t>
        <a:bodyPr/>
        <a:lstStyle/>
        <a:p>
          <a:endParaRPr lang="ru-RU"/>
        </a:p>
      </dgm:t>
    </dgm:pt>
    <dgm:pt modelId="{FE095135-84C0-46F2-BB26-316A1DC5480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ресурсов: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необходимых финансовых, человеческих и материальных ресурсов.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76E68-EDF4-4C03-B044-B588689B978A}" type="parTrans" cxnId="{A6C65C79-09E5-43CB-9FBE-50216121B91B}">
      <dgm:prSet/>
      <dgm:spPr/>
      <dgm:t>
        <a:bodyPr/>
        <a:lstStyle/>
        <a:p>
          <a:endParaRPr lang="ru-RU"/>
        </a:p>
      </dgm:t>
    </dgm:pt>
    <dgm:pt modelId="{68AE6598-37B5-490B-BDE3-C62D0ED19225}" type="sibTrans" cxnId="{A6C65C79-09E5-43CB-9FBE-50216121B91B}">
      <dgm:prSet/>
      <dgm:spPr/>
      <dgm:t>
        <a:bodyPr/>
        <a:lstStyle/>
        <a:p>
          <a:endParaRPr lang="ru-RU"/>
        </a:p>
      </dgm:t>
    </dgm:pt>
    <dgm:pt modelId="{BEDC75BA-7DB3-4E41-9D9E-218FD9E6DD06}" type="pres">
      <dgm:prSet presAssocID="{A2E8B533-B8EF-48B5-BFD0-E416D56704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0F5C4-8901-408A-8C8D-BE2D36C63B26}" type="pres">
      <dgm:prSet presAssocID="{A2E8B533-B8EF-48B5-BFD0-E416D56704C9}" presName="dummyMaxCanvas" presStyleCnt="0">
        <dgm:presLayoutVars/>
      </dgm:prSet>
      <dgm:spPr/>
    </dgm:pt>
    <dgm:pt modelId="{07576469-2087-4167-892E-23EF97252516}" type="pres">
      <dgm:prSet presAssocID="{A2E8B533-B8EF-48B5-BFD0-E416D56704C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8440B-3D84-4FF8-92C9-32DAC972DCF0}" type="pres">
      <dgm:prSet presAssocID="{A2E8B533-B8EF-48B5-BFD0-E416D56704C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E7F89-A26D-4FA1-8579-52EE46FAC00A}" type="pres">
      <dgm:prSet presAssocID="{A2E8B533-B8EF-48B5-BFD0-E416D56704C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26AD-CBCF-4BD5-A61A-A684E73FB5B8}" type="pres">
      <dgm:prSet presAssocID="{A2E8B533-B8EF-48B5-BFD0-E416D56704C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A14BB-B37B-42A9-9ADE-DBEABAA42049}" type="pres">
      <dgm:prSet presAssocID="{A2E8B533-B8EF-48B5-BFD0-E416D56704C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D9764-02E1-4EA5-9C6D-9AC6E339A308}" type="presOf" srcId="{FE095135-84C0-46F2-BB26-316A1DC54800}" destId="{EC7A14BB-B37B-42A9-9ADE-DBEABAA42049}" srcOrd="1" destOrd="0" presId="urn:microsoft.com/office/officeart/2005/8/layout/vProcess5"/>
    <dgm:cxn modelId="{7C3DB2C2-D514-4AF1-BFB9-D5BB3F46C6A9}" type="presOf" srcId="{CA62AD9A-076B-4E67-AA98-4364466AFD86}" destId="{0E9E7F89-A26D-4FA1-8579-52EE46FAC00A}" srcOrd="0" destOrd="0" presId="urn:microsoft.com/office/officeart/2005/8/layout/vProcess5"/>
    <dgm:cxn modelId="{435AF71D-E2AE-4DB5-9CE2-290DE07152F9}" type="presOf" srcId="{A2E8B533-B8EF-48B5-BFD0-E416D56704C9}" destId="{BEDC75BA-7DB3-4E41-9D9E-218FD9E6DD06}" srcOrd="0" destOrd="0" presId="urn:microsoft.com/office/officeart/2005/8/layout/vProcess5"/>
    <dgm:cxn modelId="{A43DEBEE-09C6-4989-8455-AE6C9DC85D6E}" srcId="{A2E8B533-B8EF-48B5-BFD0-E416D56704C9}" destId="{4CFD8CC2-DB8C-4F77-AAAA-3DB50C4B6C2D}" srcOrd="0" destOrd="0" parTransId="{76F5EC10-61C1-43E8-B4C5-FA0097EF68CA}" sibTransId="{CA62AD9A-076B-4E67-AA98-4364466AFD86}"/>
    <dgm:cxn modelId="{A6C65C79-09E5-43CB-9FBE-50216121B91B}" srcId="{A2E8B533-B8EF-48B5-BFD0-E416D56704C9}" destId="{FE095135-84C0-46F2-BB26-316A1DC54800}" srcOrd="1" destOrd="0" parTransId="{15176E68-EDF4-4C03-B044-B588689B978A}" sibTransId="{68AE6598-37B5-490B-BDE3-C62D0ED19225}"/>
    <dgm:cxn modelId="{0E379BB5-F7BF-4396-9FCB-A0670407A494}" type="presOf" srcId="{4CFD8CC2-DB8C-4F77-AAAA-3DB50C4B6C2D}" destId="{CB0326AD-CBCF-4BD5-A61A-A684E73FB5B8}" srcOrd="1" destOrd="0" presId="urn:microsoft.com/office/officeart/2005/8/layout/vProcess5"/>
    <dgm:cxn modelId="{A5868AB1-9146-4BCF-9B4F-F6AD57D8B1FC}" type="presOf" srcId="{FE095135-84C0-46F2-BB26-316A1DC54800}" destId="{4A18440B-3D84-4FF8-92C9-32DAC972DCF0}" srcOrd="0" destOrd="0" presId="urn:microsoft.com/office/officeart/2005/8/layout/vProcess5"/>
    <dgm:cxn modelId="{E39664F2-FAC7-49BC-8A16-D628835450BE}" type="presOf" srcId="{4CFD8CC2-DB8C-4F77-AAAA-3DB50C4B6C2D}" destId="{07576469-2087-4167-892E-23EF97252516}" srcOrd="0" destOrd="0" presId="urn:microsoft.com/office/officeart/2005/8/layout/vProcess5"/>
    <dgm:cxn modelId="{01BD550E-7CBC-424B-AE34-26A4CC8D66F3}" type="presParOf" srcId="{BEDC75BA-7DB3-4E41-9D9E-218FD9E6DD06}" destId="{F970F5C4-8901-408A-8C8D-BE2D36C63B26}" srcOrd="0" destOrd="0" presId="urn:microsoft.com/office/officeart/2005/8/layout/vProcess5"/>
    <dgm:cxn modelId="{2A917935-B889-4EEA-A38D-84ED17F832DD}" type="presParOf" srcId="{BEDC75BA-7DB3-4E41-9D9E-218FD9E6DD06}" destId="{07576469-2087-4167-892E-23EF97252516}" srcOrd="1" destOrd="0" presId="urn:microsoft.com/office/officeart/2005/8/layout/vProcess5"/>
    <dgm:cxn modelId="{8ED3A969-F345-4D65-8708-115F4B9F3372}" type="presParOf" srcId="{BEDC75BA-7DB3-4E41-9D9E-218FD9E6DD06}" destId="{4A18440B-3D84-4FF8-92C9-32DAC972DCF0}" srcOrd="2" destOrd="0" presId="urn:microsoft.com/office/officeart/2005/8/layout/vProcess5"/>
    <dgm:cxn modelId="{7417BDCF-008D-41E0-824A-FF02950C985D}" type="presParOf" srcId="{BEDC75BA-7DB3-4E41-9D9E-218FD9E6DD06}" destId="{0E9E7F89-A26D-4FA1-8579-52EE46FAC00A}" srcOrd="3" destOrd="0" presId="urn:microsoft.com/office/officeart/2005/8/layout/vProcess5"/>
    <dgm:cxn modelId="{4748F2D3-1579-4C74-81FF-4A79A674C331}" type="presParOf" srcId="{BEDC75BA-7DB3-4E41-9D9E-218FD9E6DD06}" destId="{CB0326AD-CBCF-4BD5-A61A-A684E73FB5B8}" srcOrd="4" destOrd="0" presId="urn:microsoft.com/office/officeart/2005/8/layout/vProcess5"/>
    <dgm:cxn modelId="{697BC8D0-0B97-40E3-A7CC-ED8FB5ECD9DA}" type="presParOf" srcId="{BEDC75BA-7DB3-4E41-9D9E-218FD9E6DD06}" destId="{EC7A14BB-B37B-42A9-9ADE-DBEABAA4204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99061-9427-4E98-B70D-96ABDC01588E}">
      <dsp:nvSpPr>
        <dsp:cNvPr id="0" name=""/>
        <dsp:cNvSpPr/>
      </dsp:nvSpPr>
      <dsp:spPr>
        <a:xfrm>
          <a:off x="3027060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75BA-772B-4AC9-89A8-95D7E4C6BB59}">
      <dsp:nvSpPr>
        <dsp:cNvPr id="0" name=""/>
        <dsp:cNvSpPr/>
      </dsp:nvSpPr>
      <dsp:spPr>
        <a:xfrm>
          <a:off x="310128" y="304872"/>
          <a:ext cx="472111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Целостность: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КНИП охватывает все этапы исследования — от определения проблемы до внедрения результатов в практику.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094" y="389838"/>
        <a:ext cx="4551182" cy="1570603"/>
      </dsp:txXfrm>
    </dsp:sp>
    <dsp:sp modelId="{3AB5DE99-1D80-4575-AB08-010B9BB88899}">
      <dsp:nvSpPr>
        <dsp:cNvPr id="0" name=""/>
        <dsp:cNvSpPr/>
      </dsp:nvSpPr>
      <dsp:spPr>
        <a:xfrm>
          <a:off x="5363041" y="304872"/>
          <a:ext cx="494139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Мультидисциплинарность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включает экспертов из различных областей (например, физики, биологии, медицины, социальных наук), что позволяет учитывать разные аспекты проблемы.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8007" y="389838"/>
        <a:ext cx="4771464" cy="1570603"/>
      </dsp:txXfrm>
    </dsp:sp>
    <dsp:sp modelId="{9ADAADD3-07AE-4C02-86E1-683DE38BB12D}">
      <dsp:nvSpPr>
        <dsp:cNvPr id="0" name=""/>
        <dsp:cNvSpPr/>
      </dsp:nvSpPr>
      <dsp:spPr>
        <a:xfrm>
          <a:off x="351622" y="2327965"/>
          <a:ext cx="468988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Гибкость: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Программа может адаптироваться к новым вызовам и изменениям в научной среде.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588" y="2412931"/>
        <a:ext cx="4519957" cy="1570603"/>
      </dsp:txXfrm>
    </dsp:sp>
    <dsp:sp modelId="{313E0718-EC97-4F1E-B967-D66FDA9EB24B}">
      <dsp:nvSpPr>
        <dsp:cNvPr id="0" name=""/>
        <dsp:cNvSpPr/>
      </dsp:nvSpPr>
      <dsp:spPr>
        <a:xfrm>
          <a:off x="5442975" y="2338983"/>
          <a:ext cx="4869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Актуальность: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
Исследования направлены на решение актуальных задач, которые могут иметь значительное социальное, экономическое или экологическое воздействие.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941" y="2423949"/>
        <a:ext cx="4699807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158E-8527-45AB-89E0-74DC797BE0C0}">
      <dsp:nvSpPr>
        <dsp:cNvPr id="0" name=""/>
        <dsp:cNvSpPr/>
      </dsp:nvSpPr>
      <dsp:spPr>
        <a:xfrm>
          <a:off x="996344" y="4071"/>
          <a:ext cx="3785037" cy="28254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19F9F-750B-4462-9964-95B74B3ECA53}">
      <dsp:nvSpPr>
        <dsp:cNvPr id="0" name=""/>
        <dsp:cNvSpPr/>
      </dsp:nvSpPr>
      <dsp:spPr>
        <a:xfrm>
          <a:off x="996344" y="2829521"/>
          <a:ext cx="3785037" cy="121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от отдельных исследований: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6344" y="2829521"/>
        <a:ext cx="2665519" cy="1214943"/>
      </dsp:txXfrm>
    </dsp:sp>
    <dsp:sp modelId="{4867A3D6-E9E3-49AC-9530-137324553388}">
      <dsp:nvSpPr>
        <dsp:cNvPr id="0" name=""/>
        <dsp:cNvSpPr/>
      </dsp:nvSpPr>
      <dsp:spPr>
        <a:xfrm>
          <a:off x="3768936" y="3026575"/>
          <a:ext cx="1324762" cy="132476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9ABC6-B6B7-4DFA-BB8E-3AE121F3830E}">
      <dsp:nvSpPr>
        <dsp:cNvPr id="0" name=""/>
        <dsp:cNvSpPr/>
      </dsp:nvSpPr>
      <dsp:spPr>
        <a:xfrm>
          <a:off x="5421900" y="4071"/>
          <a:ext cx="3785037" cy="28254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79C79-6286-48E1-A280-4CE5FD79117D}">
      <dsp:nvSpPr>
        <dsp:cNvPr id="0" name=""/>
        <dsp:cNvSpPr/>
      </dsp:nvSpPr>
      <dsp:spPr>
        <a:xfrm>
          <a:off x="5432915" y="2829521"/>
          <a:ext cx="3785037" cy="121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комплексная программа?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915" y="2829521"/>
        <a:ext cx="2665519" cy="1214943"/>
      </dsp:txXfrm>
    </dsp:sp>
    <dsp:sp modelId="{ED331CFC-76EC-456A-8513-AE7B115940DC}">
      <dsp:nvSpPr>
        <dsp:cNvPr id="0" name=""/>
        <dsp:cNvSpPr/>
      </dsp:nvSpPr>
      <dsp:spPr>
        <a:xfrm>
          <a:off x="8194492" y="3022503"/>
          <a:ext cx="1324762" cy="132476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0052-14A0-4EC0-8E7D-61CA9229C200}">
      <dsp:nvSpPr>
        <dsp:cNvPr id="0" name=""/>
        <dsp:cNvSpPr/>
      </dsp:nvSpPr>
      <dsp:spPr>
        <a:xfrm>
          <a:off x="0" y="44070"/>
          <a:ext cx="9382285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актуальных проблем и потребностей: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существующих вызовов в науке и обществе, исследование потребностей заинтересованных сторон.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34" y="82304"/>
        <a:ext cx="7973655" cy="1228933"/>
      </dsp:txXfrm>
    </dsp:sp>
    <dsp:sp modelId="{798C77F4-308D-4652-831C-6AFA2E5B5E4E}">
      <dsp:nvSpPr>
        <dsp:cNvPr id="0" name=""/>
        <dsp:cNvSpPr/>
      </dsp:nvSpPr>
      <dsp:spPr>
        <a:xfrm>
          <a:off x="827848" y="1522968"/>
          <a:ext cx="9382285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и задач программы: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Четкое формулирование основных целей и задач, которые должны быть достигнуты в ходе реализации программы.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082" y="1561202"/>
        <a:ext cx="7629457" cy="1228933"/>
      </dsp:txXfrm>
    </dsp:sp>
    <dsp:sp modelId="{DC36513E-0777-4898-BC86-AEA4F2214C15}">
      <dsp:nvSpPr>
        <dsp:cNvPr id="0" name=""/>
        <dsp:cNvSpPr/>
      </dsp:nvSpPr>
      <dsp:spPr>
        <a:xfrm>
          <a:off x="1655697" y="3045936"/>
          <a:ext cx="9382285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научной команды: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специалистов из разных областей (математики, физики, биологии и т.д.) для обеспечения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мультидисциплинарного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931" y="3084170"/>
        <a:ext cx="7629457" cy="1228933"/>
      </dsp:txXfrm>
    </dsp:sp>
    <dsp:sp modelId="{C78D8A2A-BA75-4122-9C0C-C7FBA564D4E4}">
      <dsp:nvSpPr>
        <dsp:cNvPr id="0" name=""/>
        <dsp:cNvSpPr/>
      </dsp:nvSpPr>
      <dsp:spPr>
        <a:xfrm>
          <a:off x="853377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724689" y="989929"/>
        <a:ext cx="466680" cy="638504"/>
      </dsp:txXfrm>
    </dsp:sp>
    <dsp:sp modelId="{52456A7F-7DC7-436B-84F2-8D07D99518A5}">
      <dsp:nvSpPr>
        <dsp:cNvPr id="0" name=""/>
        <dsp:cNvSpPr/>
      </dsp:nvSpPr>
      <dsp:spPr>
        <a:xfrm>
          <a:off x="9361623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552538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76469-2087-4167-892E-23EF97252516}">
      <dsp:nvSpPr>
        <dsp:cNvPr id="0" name=""/>
        <dsp:cNvSpPr/>
      </dsp:nvSpPr>
      <dsp:spPr>
        <a:xfrm>
          <a:off x="0" y="0"/>
          <a:ext cx="9382285" cy="195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методологии исследования: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методов, которые будут использоваться для сбора данных, анализа и интерпретации результатов.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51" y="57351"/>
        <a:ext cx="7358434" cy="1843400"/>
      </dsp:txXfrm>
    </dsp:sp>
    <dsp:sp modelId="{4A18440B-3D84-4FF8-92C9-32DAC972DCF0}">
      <dsp:nvSpPr>
        <dsp:cNvPr id="0" name=""/>
        <dsp:cNvSpPr/>
      </dsp:nvSpPr>
      <dsp:spPr>
        <a:xfrm>
          <a:off x="1655697" y="2393235"/>
          <a:ext cx="9382285" cy="195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ресурсов: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необходимых финансовых, человеческих и материальных ресурсов.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048" y="2450586"/>
        <a:ext cx="6339119" cy="1843400"/>
      </dsp:txXfrm>
    </dsp:sp>
    <dsp:sp modelId="{0E9E7F89-A26D-4FA1-8579-52EE46FAC00A}">
      <dsp:nvSpPr>
        <dsp:cNvPr id="0" name=""/>
        <dsp:cNvSpPr/>
      </dsp:nvSpPr>
      <dsp:spPr>
        <a:xfrm>
          <a:off x="8109519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95891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C94B0-29FB-B6AD-9E2A-8A419A42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336C26-A21C-6026-0275-74A4D751B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35DF1-13E8-CE6D-ED46-E3A22CDA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DE93F-818E-C8DC-0F36-5B9C682F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78C34-FC8D-C83F-7209-E0A0F740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A615F-D623-110D-25FC-C074578E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E1BA44-6C72-8BA1-48EC-AC81BC77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9ACAE-455F-E4C2-A63F-D0FAD908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400BEC-E8A4-5AF8-A124-9683B60F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2E56F-D269-4C0A-6F3D-4E22C91D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191CCD-8F02-D381-6355-3B7C63330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33ADC2-1536-6D29-2484-68E84E7D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3C443-77DA-5062-2FF4-1B3649DD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157C4-74C4-77D4-BFEF-8071E6E5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411CE-14DF-3E2B-6806-403F1E87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7E39A-A788-075C-6124-7126CDA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49487-F7D3-5227-3E9C-D40AB469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60846-D20E-3688-0BD8-A967FD02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92310-7D69-142F-57EB-C123D742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EA9CF-6373-FC55-414D-2DC8016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E4ABB-6C93-7FB6-45C7-1EC86661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5AB3F3-E6B2-27EF-61CA-A21303B5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BAA5B-F95A-C8B6-E476-450C2EBD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2C2D7-E353-0580-1A69-82746273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9DB17-7112-ED52-50FC-CF48CD5F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5DF1-6E11-B6F6-19BA-E43E29EF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377CD-38DA-F5F1-50BA-89822464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02C004-E753-0095-D5E6-FE02FAEB6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BC9AB8-18D6-EEAE-8588-24556CBB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26668-639B-E35C-283A-09187733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4FD77-1034-9C43-3549-6F22AE76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C7AD7-D5B7-C392-195F-E8F47B7A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03C41-7A48-681F-F0FA-24E50152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5E5467-7D5D-8CD7-6894-EF29C819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AD19B2-CFE3-1F03-DDED-FB0B880EE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3ABF1B-6937-EC9F-9D66-8F4E413D6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B61C5-45BA-8A63-4F44-9B613837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4FC347-26FE-1778-5B25-4C5FBAAF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8A57D-BDCC-8926-AED4-D8C1B53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8D09D-74D9-290E-840C-2735BD73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D73D9F-4289-5837-4BC8-6471B9D4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4AEC6C-1F73-747F-3AA2-CDD938F7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689348-44BC-78E6-73AB-FB8EB2E6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5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5F107-EB91-FBD6-9C9D-0DE9203A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4E5039-B4F6-E08D-6F08-9D2D7A1C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9536E-3E42-E96F-9085-FAC24B9D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0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45107-7E57-E555-B226-0BF3356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5CCE3-C39B-C088-E672-4F454880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2C1350-BCB4-03B9-A5DD-741B439D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66F21E-9E33-6277-1263-6A8C0C89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65F33-5520-70E9-8CBA-5001C1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C325C2-DB9A-03EA-B536-C96F5B01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8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1C493-2512-9884-0793-9D4D9682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39D43-7542-7CC0-B056-CE154AE62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2DB5F6-3E85-D266-24D8-1C56CD486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CE4844-297F-CF89-42AE-F0217772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C1241-EDE9-8EBD-2ED4-EE116AE6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5BCDE-936B-0BE0-3F6D-845AF095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2A3F6-EDE9-715E-44C7-FA130488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F5992-D729-C57E-C9CA-31D9AB4F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29382-58F5-2DF5-8E0D-08F507EB4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F470-DBC2-46E0-8ECB-D5E1FE88EC1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77C4F-7C5A-F538-7509-608E96DFD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0E3AF-116D-506C-F7E0-C92220523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agphys.ru/upload/files/document/Complex_research_plan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73270-D796-4557-9A88-0ED6563A9BCE}"/>
              </a:ext>
            </a:extLst>
          </p:cNvPr>
          <p:cNvSpPr txBox="1"/>
          <p:nvPr/>
        </p:nvSpPr>
        <p:spPr>
          <a:xfrm>
            <a:off x="2796542" y="424320"/>
            <a:ext cx="58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АО «АЛМАТИНСКИЙ ТЕХНОЛОГИЧЕСКИЙ УНИВЕРСИТЕТ»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7B259-F47A-475A-BCA2-0EC5F1B97819}"/>
              </a:ext>
            </a:extLst>
          </p:cNvPr>
          <p:cNvSpPr txBox="1"/>
          <p:nvPr/>
        </p:nvSpPr>
        <p:spPr>
          <a:xfrm>
            <a:off x="2286000" y="1142985"/>
            <a:ext cx="759758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«ПИЩЕВЫХ ПРОИЗВОДСТВ»</a:t>
            </a: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«БЕЗОПАСНОСТЬ И КАЧЕСТВО ПИЩЕВЫХ ПРОДУКТОВ»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планирование научных исследований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396C1-3E7C-4FD0-87E9-3AB9E54446EE}"/>
              </a:ext>
            </a:extLst>
          </p:cNvPr>
          <p:cNvSpPr txBox="1"/>
          <p:nvPr/>
        </p:nvSpPr>
        <p:spPr>
          <a:xfrm>
            <a:off x="3024165" y="1857364"/>
            <a:ext cx="7814163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комплексной научно-исследовательской программы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7FB55-7606-45F5-B220-338F2FC977BE}"/>
              </a:ext>
            </a:extLst>
          </p:cNvPr>
          <p:cNvSpPr txBox="1"/>
          <p:nvPr/>
        </p:nvSpPr>
        <p:spPr>
          <a:xfrm>
            <a:off x="4406106" y="5022056"/>
            <a:ext cx="1857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72" name="Рисунок 1">
            <a:extLst>
              <a:ext uri="{FF2B5EF4-FFF2-40B4-BE49-F238E27FC236}">
                <a16:creationId xmlns:a16="http://schemas.microsoft.com/office/drawing/2014/main" id="{81EEE1A1-00E9-4174-8400-0EC32EF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0" y="4424073"/>
            <a:ext cx="2357454" cy="22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5802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доктор,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проф. кафедры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БиКПП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Раб.тел.:8 (727) 396-71-33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118)</a:t>
            </a:r>
          </a:p>
          <a:p>
            <a:pPr algn="ctr"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sanaazimova@mail.ru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Этапы формирования программы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53570"/>
              </p:ext>
            </p:extLst>
          </p:nvPr>
        </p:nvGraphicFramePr>
        <p:xfrm>
          <a:off x="838199" y="1825625"/>
          <a:ext cx="110379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197" y="288007"/>
            <a:ext cx="5529549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Методы и подходы</a:t>
            </a: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627961" y="2666082"/>
            <a:ext cx="4770304" cy="331607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различными дисциплинами для достижения более полных и глубоких результатов.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6786390" y="2666082"/>
            <a:ext cx="4792337" cy="331607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методы исследований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технологий, таких как большие данные, машинное обучение и моделирование.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910111" y="1399142"/>
            <a:ext cx="947450" cy="94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40655" y="1399142"/>
            <a:ext cx="672029" cy="93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и управление программой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управления, которая будет координировать действия участников и следить за выполнением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эффективности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успеха и регулярный анализ промежуточных результатов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коммуникации между участниками и с внешними партнерами.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Кейсы и примеры успешных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разных областей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экологии, медицины, социальных наук, где были достигнуты значительные результаты благодаря комплексному подходу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Исследования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экологии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изучение изменения климата, охватывающие метеорологию, биологию, геологию и социальные 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91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«Научно-исследовательская программа» — основное понятие концепции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Лакатоса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Она, по его мнению, является основной единицей развития и оценки научного знания. Под научно-исследовательской программой философ понимает серию сменяющих друг друга теорий, объединяемых совокупностью фундаментальных идей и методологических принципов. Любая научная теория должна оцениваться вместе со своими вспомогательными гипотезами, начальными условиями и, главное, в ряду с предшествующими ей теориями. Строго говоря, объектом методологического анализа оказывается не отдельная гипотеза или теория, а серия теорий, т. е. некоторый тип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программы: согласно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Лакатосу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14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научно-исследовательская программа, как совокупность определенных теорий, включает в себя: </a:t>
            </a: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168706" y="3062689"/>
            <a:ext cx="4075323" cy="290845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«жесткое ядро» — целостная система фундаментальных,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частнонаучных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онтологических допущений, сохраняющаяся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теориях данной программы; 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6015209" y="3062689"/>
            <a:ext cx="5508434" cy="293048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«защитный пояс», состоящий из вспомогательных гипотез и обеспечивающий сохранность «жесткого ядра» от опровержений; он может быть модифицирован, частично или полностью заменен при столкновении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контрпримерами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нормативные, методологические правила-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предписывающие, какие пути наиболее перспективны для дальнейшего исследования («положительная эвристика»), а каких путей следует избегать («негативная эвристика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8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научно-исследовательской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0249"/>
            <a:ext cx="10515600" cy="8184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Характеризуя научно-исследовательские программы,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Лакатос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 такие их особенности: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3552" y="2268672"/>
            <a:ext cx="10554159" cy="572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соперничество;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3552" y="2996588"/>
            <a:ext cx="10554159" cy="87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универсальность — они могут быть применены, в частности, и к этике и к эстетике;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3552" y="4153359"/>
            <a:ext cx="10554159" cy="93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предсказательная функция: каждый шаг программы должен вести к увеличению содержания, к «теоретическому сдвигу проблем»;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3552" y="5310130"/>
            <a:ext cx="10554159" cy="122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основными этапами в развитии программ являются прогресс и регресс, граница этих стадий — «пункт насыщения». Новая программа должна объяснить то, что не могла старая. Смена программ и есть научная революция.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научно-исследовательской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от формально-логических противоречий и непротиворечивости (не отказываясь от них, и не «отметая» их до выяснения их природы) к обнаружению и разрешению диалектических противоречий («противоречий-проблем») с помощью разработанных Бором принципов дополнительности и соответствия. Оказались «незатронутыми» и «интересы обеих логик»: одна (формальная) «занималась» «логическими» противоречиями; другая — диалектика — диалектическими, чтобы не «предаваться методологическому пороку», соглашаясь только с формально-логическими противоречиями.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комплексной научно-исследовательской программы — это сложный, но систематический процесс, требующий тщательной подготовки и планирования. Такой подход позволяет более эффективно решать задачи, улучшая качество научных исследований и их прикладных результатов.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www.dagphys.ru/upload/files/document/Complex_research_plans.pdf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«Научно-исследовательская программа»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комплексной научно-исследовательской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программа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948190" cy="435133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программа (по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Лакатосу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единица научного знания; совокупность и последовательность теорий, связанных непрерывно развивающимся основанием, общностью основополагающих идей и принципов.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роста научного знания всегда занимала умы учёных и мыслителей, независимо от их взглядов и пристрастий или принадлежности к различным направлениям науки или религии. В некоторых случаях данная проблема является ключевой для всей системы тех или иных научных изысканий.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214" y="1825625"/>
            <a:ext cx="3184271" cy="4682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133" y="1781557"/>
            <a:ext cx="5948190" cy="330823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научно-исследовательская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(КНИП) — это интегрированный подход к научным исследованиям, который объединяет знания, методики и ресурсы из различных дисциплин для решения сложных научных и прикладных задач.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61" y="1067794"/>
            <a:ext cx="4735760" cy="4735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КНИП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9964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83" y="21028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комплексной научно-исследовательской программы — это многогранный процесс, направленный на решение актуальных научных и прикладных задач через интеграцию знаний из различных областей. Ниже представлено подробное описание процесса формирования такой программы.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80364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комплексного подхода к научным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комплексные программы могут решить сложные и многоаспектные проблемы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задачи часто требуют междисциплинарного подхода и координации усилий различных исследовательских групп.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научно-исследовательской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5005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9220" y="2487747"/>
            <a:ext cx="388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план, объединяющий различные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общих целей.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817" y="2493189"/>
            <a:ext cx="38118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программы охватывают несколько тем, имеют многопрофильные команды и используют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Этапы формирования программы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69302"/>
              </p:ext>
            </p:extLst>
          </p:nvPr>
        </p:nvGraphicFramePr>
        <p:xfrm>
          <a:off x="838199" y="1825625"/>
          <a:ext cx="110379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45" y="0"/>
            <a:ext cx="534665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9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1010</Words>
  <Application>Microsoft Office PowerPoint</Application>
  <PresentationFormat>Широкоэкранный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План:</vt:lpstr>
      <vt:lpstr>Научно-исследовательская программа </vt:lpstr>
      <vt:lpstr>Презентация PowerPoint</vt:lpstr>
      <vt:lpstr>Основные характеристики КНИП</vt:lpstr>
      <vt:lpstr>Формирование комплексной научно-исследовательской программы — это многогранный процесс, направленный на решение актуальных научных и прикладных задач через интеграцию знаний из различных областей. Ниже представлено подробное описание процесса формирования такой программы.</vt:lpstr>
      <vt:lpstr>1. Введение</vt:lpstr>
      <vt:lpstr>2. Определение комплексной научно-исследовательской программы</vt:lpstr>
      <vt:lpstr>3. Этапы формирования программы</vt:lpstr>
      <vt:lpstr>3. Этапы формирования программы</vt:lpstr>
      <vt:lpstr>4. Методы и подходы</vt:lpstr>
      <vt:lpstr>5. Организация и управление программой</vt:lpstr>
      <vt:lpstr>6. Кейсы и примеры успешных программ</vt:lpstr>
      <vt:lpstr>«Научно-исследовательская программа» — основное понятие концепции науки Лакатоса</vt:lpstr>
      <vt:lpstr>Структура программы: согласно Лакатосу</vt:lpstr>
      <vt:lpstr>Особенности научно-исследовательской программы</vt:lpstr>
      <vt:lpstr>Особенности научно-исследовательской программы</vt:lpstr>
      <vt:lpstr>Заключение</vt:lpstr>
      <vt:lpstr>Список источников: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Санавар Азимова</dc:creator>
  <cp:lastModifiedBy>Админ</cp:lastModifiedBy>
  <cp:revision>19</cp:revision>
  <dcterms:created xsi:type="dcterms:W3CDTF">2024-09-25T14:11:00Z</dcterms:created>
  <dcterms:modified xsi:type="dcterms:W3CDTF">2024-10-09T06:09:29Z</dcterms:modified>
</cp:coreProperties>
</file>